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337" r:id="rId3"/>
    <p:sldId id="351" r:id="rId4"/>
    <p:sldId id="393" r:id="rId5"/>
    <p:sldId id="392" r:id="rId6"/>
    <p:sldId id="436" r:id="rId7"/>
    <p:sldId id="394" r:id="rId8"/>
    <p:sldId id="409" r:id="rId9"/>
    <p:sldId id="410" r:id="rId10"/>
    <p:sldId id="356" r:id="rId11"/>
    <p:sldId id="340" r:id="rId12"/>
    <p:sldId id="341" r:id="rId13"/>
    <p:sldId id="396" r:id="rId14"/>
    <p:sldId id="354" r:id="rId15"/>
    <p:sldId id="371" r:id="rId16"/>
    <p:sldId id="411" r:id="rId17"/>
    <p:sldId id="412" r:id="rId18"/>
    <p:sldId id="415" r:id="rId19"/>
    <p:sldId id="416" r:id="rId20"/>
    <p:sldId id="417" r:id="rId21"/>
    <p:sldId id="419" r:id="rId22"/>
    <p:sldId id="420" r:id="rId23"/>
    <p:sldId id="358" r:id="rId24"/>
    <p:sldId id="421" r:id="rId25"/>
    <p:sldId id="359" r:id="rId26"/>
    <p:sldId id="430" r:id="rId27"/>
    <p:sldId id="357" r:id="rId28"/>
    <p:sldId id="427" r:id="rId29"/>
    <p:sldId id="423" r:id="rId30"/>
    <p:sldId id="424" r:id="rId31"/>
    <p:sldId id="425" r:id="rId32"/>
    <p:sldId id="426" r:id="rId33"/>
    <p:sldId id="404" r:id="rId34"/>
    <p:sldId id="402" r:id="rId35"/>
    <p:sldId id="355" r:id="rId36"/>
    <p:sldId id="399" r:id="rId37"/>
    <p:sldId id="353" r:id="rId38"/>
    <p:sldId id="361" r:id="rId39"/>
    <p:sldId id="363" r:id="rId40"/>
    <p:sldId id="360" r:id="rId41"/>
    <p:sldId id="364" r:id="rId42"/>
    <p:sldId id="362" r:id="rId43"/>
    <p:sldId id="437" r:id="rId44"/>
    <p:sldId id="428" r:id="rId45"/>
    <p:sldId id="370" r:id="rId46"/>
    <p:sldId id="444" r:id="rId47"/>
    <p:sldId id="376" r:id="rId48"/>
    <p:sldId id="433" r:id="rId49"/>
    <p:sldId id="443" r:id="rId50"/>
    <p:sldId id="441" r:id="rId51"/>
    <p:sldId id="442" r:id="rId52"/>
    <p:sldId id="438" r:id="rId53"/>
    <p:sldId id="439" r:id="rId54"/>
    <p:sldId id="440" r:id="rId55"/>
    <p:sldId id="388" r:id="rId56"/>
    <p:sldId id="395" r:id="rId57"/>
    <p:sldId id="405" r:id="rId58"/>
    <p:sldId id="373" r:id="rId59"/>
    <p:sldId id="375" r:id="rId60"/>
    <p:sldId id="379" r:id="rId61"/>
    <p:sldId id="293" r:id="rId62"/>
    <p:sldId id="298" r:id="rId63"/>
    <p:sldId id="317" r:id="rId64"/>
    <p:sldId id="257" r:id="rId65"/>
    <p:sldId id="294" r:id="rId66"/>
    <p:sldId id="295" r:id="rId67"/>
    <p:sldId id="296" r:id="rId68"/>
    <p:sldId id="334" r:id="rId69"/>
    <p:sldId id="325" r:id="rId70"/>
    <p:sldId id="327" r:id="rId71"/>
    <p:sldId id="318" r:id="rId72"/>
    <p:sldId id="322" r:id="rId73"/>
    <p:sldId id="335" r:id="rId74"/>
    <p:sldId id="333" r:id="rId75"/>
    <p:sldId id="324" r:id="rId76"/>
    <p:sldId id="297" r:id="rId77"/>
    <p:sldId id="323" r:id="rId78"/>
    <p:sldId id="316" r:id="rId79"/>
    <p:sldId id="320" r:id="rId80"/>
    <p:sldId id="321" r:id="rId81"/>
    <p:sldId id="319" r:id="rId82"/>
    <p:sldId id="332" r:id="rId83"/>
    <p:sldId id="336" r:id="rId84"/>
    <p:sldId id="300" r:id="rId85"/>
    <p:sldId id="301" r:id="rId86"/>
    <p:sldId id="328" r:id="rId87"/>
    <p:sldId id="329" r:id="rId88"/>
    <p:sldId id="331" r:id="rId89"/>
    <p:sldId id="313" r:id="rId90"/>
    <p:sldId id="302" r:id="rId91"/>
    <p:sldId id="309" r:id="rId92"/>
    <p:sldId id="303" r:id="rId93"/>
    <p:sldId id="308" r:id="rId94"/>
    <p:sldId id="304" r:id="rId95"/>
    <p:sldId id="307" r:id="rId96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E8"/>
    <a:srgbClr val="F79646"/>
    <a:srgbClr val="4F81BD"/>
    <a:srgbClr val="E9EDF4"/>
    <a:srgbClr val="FFFFFF"/>
    <a:srgbClr val="000000"/>
    <a:srgbClr val="080808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26" autoAdjust="0"/>
  </p:normalViewPr>
  <p:slideViewPr>
    <p:cSldViewPr>
      <p:cViewPr>
        <p:scale>
          <a:sx n="70" d="100"/>
          <a:sy n="70" d="100"/>
        </p:scale>
        <p:origin x="-273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space\Papers\PacketShader\paper\sigcomm2010\raw%20data\app_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space\Papers\PacketShader\paper\sigcomm2010\raw%20data\app_resul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space\Papers\PacketShader\paper\sigcomm2010\raw%20data\latenc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space\Papers\PacketShader\paper\sigcomm2010\raw%20data\packet_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space\Papers\PacketShader\paper\sigcomm2010\raw%20data\app_resul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space\Papers\PacketShader\paper\sigcomm2010\raw%20data\app_resul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space\Papers\PacketShader\paper\sigcomm2010\raw%20data\system_pri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3806847131927871"/>
          <c:y val="0.22420566152877874"/>
          <c:w val="0.84153293312237343"/>
          <c:h val="0.6036169697021213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CPU-only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Pos val="outEnd"/>
            <c:showVal val="1"/>
          </c:dLbls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OpenFlow</c:v>
                </c:pt>
                <c:pt idx="3">
                  <c:v>IPsec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28.2</c:v>
                </c:pt>
                <c:pt idx="1">
                  <c:v>8</c:v>
                </c:pt>
                <c:pt idx="2">
                  <c:v>15.6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CPU+GPU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Lbls>
            <c:dLblPos val="outEnd"/>
            <c:showVal val="1"/>
          </c:dLbls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OpenFlow</c:v>
                </c:pt>
                <c:pt idx="3">
                  <c:v>IPsec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39.200000000000003</c:v>
                </c:pt>
                <c:pt idx="1">
                  <c:v>38.200000000000003</c:v>
                </c:pt>
                <c:pt idx="2">
                  <c:v>32</c:v>
                </c:pt>
                <c:pt idx="3">
                  <c:v>10.200000000000001</c:v>
                </c:pt>
              </c:numCache>
            </c:numRef>
          </c:val>
        </c:ser>
        <c:axId val="76032256"/>
        <c:axId val="76046336"/>
      </c:barChart>
      <c:catAx>
        <c:axId val="76032256"/>
        <c:scaling>
          <c:orientation val="minMax"/>
        </c:scaling>
        <c:axPos val="b"/>
        <c:tickLblPos val="nextTo"/>
        <c:spPr>
          <a:ln>
            <a:solidFill>
              <a:sysClr val="windowText" lastClr="000000"/>
            </a:solidFill>
          </a:ln>
        </c:spPr>
        <c:crossAx val="76046336"/>
        <c:crosses val="autoZero"/>
        <c:auto val="1"/>
        <c:lblAlgn val="ctr"/>
        <c:lblOffset val="100"/>
      </c:catAx>
      <c:valAx>
        <c:axId val="76046336"/>
        <c:scaling>
          <c:orientation val="minMax"/>
          <c:max val="4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Throughput (Gbps)</a:t>
                </a:r>
              </a:p>
            </c:rich>
          </c:tx>
          <c:layout>
            <c:manualLayout>
              <c:xMode val="edge"/>
              <c:yMode val="edge"/>
              <c:x val="9.199126929846841E-6"/>
              <c:y val="0.22888329077157682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6032256"/>
        <c:crosses val="autoZero"/>
        <c:crossBetween val="between"/>
      </c:valAx>
    </c:plotArea>
    <c:legend>
      <c:legendPos val="t"/>
      <c:layout/>
      <c:spPr>
        <a:ln>
          <a:solidFill>
            <a:prstClr val="black"/>
          </a:solidFill>
        </a:ln>
      </c:spPr>
    </c:legend>
    <c:plotVisOnly val="1"/>
  </c:chart>
  <c:txPr>
    <a:bodyPr/>
    <a:lstStyle/>
    <a:p>
      <a:pPr>
        <a:defRPr sz="2000" b="1" baseline="0">
          <a:latin typeface="Times New Roman" pitchFamily="18" charset="0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658333333333333"/>
          <c:y val="0.1540389743020015"/>
          <c:w val="0.86052292639319594"/>
          <c:h val="0.63134865356841596"/>
        </c:manualLayout>
      </c:layout>
      <c:barChart>
        <c:barDir val="col"/>
        <c:grouping val="clustered"/>
        <c:ser>
          <c:idx val="0"/>
          <c:order val="0"/>
          <c:tx>
            <c:strRef>
              <c:f>'IPv6 routing'!$B$1</c:f>
              <c:strCache>
                <c:ptCount val="1"/>
                <c:pt idx="0">
                  <c:v>CPU-only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numRef>
              <c:f>'IPv6 routing'!$A$2:$A$7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'IPv6 routing'!$B$2:$B$7</c:f>
              <c:numCache>
                <c:formatCode>General</c:formatCode>
                <c:ptCount val="6"/>
                <c:pt idx="0">
                  <c:v>8</c:v>
                </c:pt>
                <c:pt idx="1">
                  <c:v>12.6</c:v>
                </c:pt>
                <c:pt idx="2">
                  <c:v>20.37</c:v>
                </c:pt>
                <c:pt idx="3">
                  <c:v>33.06</c:v>
                </c:pt>
                <c:pt idx="4">
                  <c:v>42.260000000000012</c:v>
                </c:pt>
                <c:pt idx="5">
                  <c:v>41.7</c:v>
                </c:pt>
              </c:numCache>
            </c:numRef>
          </c:val>
        </c:ser>
        <c:ser>
          <c:idx val="1"/>
          <c:order val="1"/>
          <c:tx>
            <c:strRef>
              <c:f>'IPv6 routing'!$C$1</c:f>
              <c:strCache>
                <c:ptCount val="1"/>
                <c:pt idx="0">
                  <c:v>CPU+GPU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numRef>
              <c:f>'IPv6 routing'!$A$2:$A$7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'IPv6 routing'!$C$2:$C$7</c:f>
              <c:numCache>
                <c:formatCode>General</c:formatCode>
                <c:ptCount val="6"/>
                <c:pt idx="0">
                  <c:v>38.220000000000013</c:v>
                </c:pt>
                <c:pt idx="1">
                  <c:v>41.21</c:v>
                </c:pt>
                <c:pt idx="2">
                  <c:v>41.48</c:v>
                </c:pt>
                <c:pt idx="3">
                  <c:v>41.59</c:v>
                </c:pt>
                <c:pt idx="4">
                  <c:v>41.96</c:v>
                </c:pt>
                <c:pt idx="5">
                  <c:v>41.3</c:v>
                </c:pt>
              </c:numCache>
            </c:numRef>
          </c:val>
        </c:ser>
        <c:axId val="76120832"/>
        <c:axId val="76122752"/>
      </c:barChart>
      <c:catAx>
        <c:axId val="76120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layout>
            <c:manualLayout>
              <c:xMode val="edge"/>
              <c:yMode val="edge"/>
              <c:x val="0.42830835333542072"/>
              <c:y val="0.9011490710433927"/>
            </c:manualLayout>
          </c:layout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76122752"/>
        <c:crosses val="autoZero"/>
        <c:auto val="1"/>
        <c:lblAlgn val="ctr"/>
        <c:lblOffset val="0"/>
      </c:catAx>
      <c:valAx>
        <c:axId val="76122752"/>
        <c:scaling>
          <c:orientation val="minMax"/>
          <c:max val="45"/>
          <c:min val="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(Gbps)</a:t>
                </a:r>
              </a:p>
            </c:rich>
          </c:tx>
          <c:layout>
            <c:manualLayout>
              <c:xMode val="edge"/>
              <c:yMode val="edge"/>
              <c:x val="1.3888532803097901E-3"/>
              <c:y val="0.21808664777987641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612083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32536646444969047"/>
          <c:y val="2.0350302957791014E-2"/>
          <c:w val="0.36380227778309154"/>
          <c:h val="7.2412894293797006E-2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spPr>
    <a:ln>
      <a:noFill/>
    </a:ln>
  </c:spPr>
  <c:txPr>
    <a:bodyPr/>
    <a:lstStyle/>
    <a:p>
      <a:pPr>
        <a:defRPr sz="2000" baseline="0">
          <a:latin typeface="Times New Roman" pitchFamily="18" charset="0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386240898992103"/>
          <c:y val="0.13927563604043999"/>
          <c:w val="0.7779608145996747"/>
          <c:h val="0.65553938451283189"/>
        </c:manualLayout>
      </c:layout>
      <c:barChart>
        <c:barDir val="col"/>
        <c:grouping val="clustered"/>
        <c:ser>
          <c:idx val="0"/>
          <c:order val="0"/>
          <c:tx>
            <c:strRef>
              <c:f>IPsec!$B$1</c:f>
              <c:strCache>
                <c:ptCount val="1"/>
                <c:pt idx="0">
                  <c:v>CPU-only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IPsec!$A$2:$A$7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IPsec!$B$2:$B$7</c:f>
              <c:numCache>
                <c:formatCode>General</c:formatCode>
                <c:ptCount val="6"/>
                <c:pt idx="0">
                  <c:v>2.9499999999999997</c:v>
                </c:pt>
                <c:pt idx="1">
                  <c:v>3.74</c:v>
                </c:pt>
                <c:pt idx="2">
                  <c:v>4.6199999999999966</c:v>
                </c:pt>
                <c:pt idx="3">
                  <c:v>5.22</c:v>
                </c:pt>
                <c:pt idx="4">
                  <c:v>5.6</c:v>
                </c:pt>
                <c:pt idx="5">
                  <c:v>5.78</c:v>
                </c:pt>
              </c:numCache>
            </c:numRef>
          </c:val>
        </c:ser>
        <c:ser>
          <c:idx val="1"/>
          <c:order val="1"/>
          <c:tx>
            <c:strRef>
              <c:f>IPsec!$C$1</c:f>
              <c:strCache>
                <c:ptCount val="1"/>
                <c:pt idx="0">
                  <c:v>CPU+GPU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IPsec!$A$2:$A$7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IPsec!$C$2:$C$7</c:f>
              <c:numCache>
                <c:formatCode>General</c:formatCode>
                <c:ptCount val="6"/>
                <c:pt idx="0">
                  <c:v>10.17</c:v>
                </c:pt>
                <c:pt idx="1">
                  <c:v>13.3</c:v>
                </c:pt>
                <c:pt idx="2">
                  <c:v>16.02</c:v>
                </c:pt>
                <c:pt idx="3">
                  <c:v>18.21</c:v>
                </c:pt>
                <c:pt idx="4">
                  <c:v>19.920000000000002</c:v>
                </c:pt>
                <c:pt idx="5">
                  <c:v>20.010000000000005</c:v>
                </c:pt>
              </c:numCache>
            </c:numRef>
          </c:val>
        </c:ser>
        <c:axId val="77903360"/>
        <c:axId val="77910016"/>
      </c:barChart>
      <c:lineChart>
        <c:grouping val="standard"/>
        <c:ser>
          <c:idx val="2"/>
          <c:order val="2"/>
          <c:tx>
            <c:strRef>
              <c:f>IPsec!$D$1</c:f>
              <c:strCache>
                <c:ptCount val="1"/>
                <c:pt idx="0">
                  <c:v>Speedup</c:v>
                </c:pt>
              </c:strCache>
            </c:strRef>
          </c:tx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numRef>
              <c:f>IPsec!$A$2:$A$7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IPsec!$D$2:$D$7</c:f>
              <c:numCache>
                <c:formatCode>General</c:formatCode>
                <c:ptCount val="6"/>
                <c:pt idx="0">
                  <c:v>3.4474576271186437</c:v>
                </c:pt>
                <c:pt idx="1">
                  <c:v>3.5561497326203209</c:v>
                </c:pt>
                <c:pt idx="2">
                  <c:v>3.4675324675324859</c:v>
                </c:pt>
                <c:pt idx="3">
                  <c:v>3.488505747126462</c:v>
                </c:pt>
                <c:pt idx="4">
                  <c:v>3.5571428571428592</c:v>
                </c:pt>
                <c:pt idx="5">
                  <c:v>3.4619377162630012</c:v>
                </c:pt>
              </c:numCache>
            </c:numRef>
          </c:val>
        </c:ser>
        <c:marker val="1"/>
        <c:axId val="75960320"/>
        <c:axId val="77911936"/>
      </c:lineChart>
      <c:catAx>
        <c:axId val="77903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layout>
            <c:manualLayout>
              <c:xMode val="edge"/>
              <c:yMode val="edge"/>
              <c:x val="0.39126856275228944"/>
              <c:y val="0.91681341344891865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7910016"/>
        <c:crosses val="autoZero"/>
        <c:auto val="1"/>
        <c:lblAlgn val="ctr"/>
        <c:lblOffset val="0"/>
      </c:catAx>
      <c:valAx>
        <c:axId val="77910016"/>
        <c:scaling>
          <c:orientation val="minMax"/>
          <c:max val="24"/>
          <c:min val="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(Gbps)</a:t>
                </a:r>
              </a:p>
            </c:rich>
          </c:tx>
          <c:layout>
            <c:manualLayout>
              <c:xMode val="edge"/>
              <c:yMode val="edge"/>
              <c:x val="1.3887345850461081E-3"/>
              <c:y val="0.21076426337133447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7903360"/>
        <c:crosses val="autoZero"/>
        <c:crossBetween val="between"/>
        <c:majorUnit val="4"/>
        <c:minorUnit val="2"/>
      </c:valAx>
      <c:valAx>
        <c:axId val="77911936"/>
        <c:scaling>
          <c:orientation val="minMax"/>
          <c:max val="4"/>
          <c:min val="1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75960320"/>
        <c:crosses val="max"/>
        <c:crossBetween val="between"/>
        <c:majorUnit val="0.5"/>
      </c:valAx>
      <c:catAx>
        <c:axId val="75960320"/>
        <c:scaling>
          <c:orientation val="minMax"/>
        </c:scaling>
        <c:delete val="1"/>
        <c:axPos val="b"/>
        <c:numFmt formatCode="General" sourceLinked="1"/>
        <c:tickLblPos val="none"/>
        <c:crossAx val="77911936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21177122295053635"/>
          <c:y val="0"/>
          <c:w val="0.54648333578227992"/>
          <c:h val="7.5309410065548532E-2"/>
        </c:manualLayout>
      </c:layout>
      <c:spPr>
        <a:solidFill>
          <a:sysClr val="window" lastClr="FFFFFF"/>
        </a:solidFill>
        <a:ln>
          <a:solidFill>
            <a:schemeClr val="tx1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2000" baseline="0">
          <a:latin typeface="Times New Roman" pitchFamily="18" charset="0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0.12821938483905188"/>
          <c:y val="3.6984967788117447E-2"/>
          <c:w val="0.84077286322296396"/>
          <c:h val="0.73989872478061469"/>
        </c:manualLayout>
      </c:layout>
      <c:scatterChart>
        <c:scatterStyle val="smoothMarker"/>
        <c:ser>
          <c:idx val="0"/>
          <c:order val="0"/>
          <c:tx>
            <c:v>CPU-only w/o batch I/O</c:v>
          </c:tx>
          <c:spPr>
            <a:ln w="31750">
              <a:solidFill>
                <a:schemeClr val="accent2"/>
              </a:solidFill>
              <a:prstDash val="sysDot"/>
            </a:ln>
          </c:spPr>
          <c:marker>
            <c:symbol val="plus"/>
            <c:size val="10"/>
            <c:spPr>
              <a:noFill/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'IPv6'!$A$3:$A$40</c:f>
              <c:numCache>
                <c:formatCode>General</c:formatCode>
                <c:ptCount val="38"/>
                <c:pt idx="0">
                  <c:v>0.19</c:v>
                </c:pt>
                <c:pt idx="1">
                  <c:v>0.31000000000000016</c:v>
                </c:pt>
                <c:pt idx="2">
                  <c:v>0.45</c:v>
                </c:pt>
                <c:pt idx="3">
                  <c:v>0.58000000000000007</c:v>
                </c:pt>
                <c:pt idx="4">
                  <c:v>0.8400000000000003</c:v>
                </c:pt>
                <c:pt idx="5">
                  <c:v>1.1000000000000001</c:v>
                </c:pt>
                <c:pt idx="6">
                  <c:v>1.44</c:v>
                </c:pt>
                <c:pt idx="7">
                  <c:v>1.84</c:v>
                </c:pt>
                <c:pt idx="8">
                  <c:v>2.29</c:v>
                </c:pt>
                <c:pt idx="9">
                  <c:v>2.59</c:v>
                </c:pt>
                <c:pt idx="10">
                  <c:v>3</c:v>
                </c:pt>
                <c:pt idx="11">
                  <c:v>3.79</c:v>
                </c:pt>
                <c:pt idx="12">
                  <c:v>4.3899999999999997</c:v>
                </c:pt>
                <c:pt idx="13">
                  <c:v>5.1899999999999995</c:v>
                </c:pt>
                <c:pt idx="14">
                  <c:v>5.2</c:v>
                </c:pt>
                <c:pt idx="15">
                  <c:v>5.2</c:v>
                </c:pt>
                <c:pt idx="16">
                  <c:v>6.01</c:v>
                </c:pt>
                <c:pt idx="17">
                  <c:v>6.4700000000000024</c:v>
                </c:pt>
                <c:pt idx="18">
                  <c:v>7.29</c:v>
                </c:pt>
                <c:pt idx="19">
                  <c:v>9.3000000000000007</c:v>
                </c:pt>
                <c:pt idx="20">
                  <c:v>9.43</c:v>
                </c:pt>
                <c:pt idx="21">
                  <c:v>11.78</c:v>
                </c:pt>
                <c:pt idx="22">
                  <c:v>13.19</c:v>
                </c:pt>
                <c:pt idx="23">
                  <c:v>13.98</c:v>
                </c:pt>
                <c:pt idx="24">
                  <c:v>16.45999999999999</c:v>
                </c:pt>
                <c:pt idx="25">
                  <c:v>19.07</c:v>
                </c:pt>
                <c:pt idx="26">
                  <c:v>21.47999999999999</c:v>
                </c:pt>
                <c:pt idx="27">
                  <c:v>24.27999999999999</c:v>
                </c:pt>
                <c:pt idx="28">
                  <c:v>31</c:v>
                </c:pt>
                <c:pt idx="29">
                  <c:v>35.050000000000004</c:v>
                </c:pt>
                <c:pt idx="30">
                  <c:v>40.75</c:v>
                </c:pt>
                <c:pt idx="31">
                  <c:v>44.43</c:v>
                </c:pt>
                <c:pt idx="32">
                  <c:v>49.4</c:v>
                </c:pt>
                <c:pt idx="33">
                  <c:v>51.43</c:v>
                </c:pt>
                <c:pt idx="34">
                  <c:v>57.730000000000011</c:v>
                </c:pt>
                <c:pt idx="35">
                  <c:v>59.28</c:v>
                </c:pt>
                <c:pt idx="36">
                  <c:v>60.02</c:v>
                </c:pt>
                <c:pt idx="37">
                  <c:v>61.07</c:v>
                </c:pt>
              </c:numCache>
            </c:numRef>
          </c:xVal>
          <c:yVal>
            <c:numRef>
              <c:f>'IPv6'!$B$3:$B$40</c:f>
              <c:numCache>
                <c:formatCode>General</c:formatCode>
                <c:ptCount val="38"/>
                <c:pt idx="0">
                  <c:v>256.74</c:v>
                </c:pt>
                <c:pt idx="1">
                  <c:v>245.66</c:v>
                </c:pt>
                <c:pt idx="2">
                  <c:v>419.2</c:v>
                </c:pt>
                <c:pt idx="3">
                  <c:v>412.15000000000015</c:v>
                </c:pt>
                <c:pt idx="4">
                  <c:v>412.01</c:v>
                </c:pt>
                <c:pt idx="5">
                  <c:v>369.07</c:v>
                </c:pt>
                <c:pt idx="6">
                  <c:v>326.81</c:v>
                </c:pt>
                <c:pt idx="7">
                  <c:v>301.10000000000002</c:v>
                </c:pt>
                <c:pt idx="8">
                  <c:v>249.32000000000008</c:v>
                </c:pt>
                <c:pt idx="9">
                  <c:v>256.22000000000003</c:v>
                </c:pt>
                <c:pt idx="10">
                  <c:v>225.76</c:v>
                </c:pt>
                <c:pt idx="11">
                  <c:v>8978.2999999999938</c:v>
                </c:pt>
                <c:pt idx="12">
                  <c:v>8339.84</c:v>
                </c:pt>
                <c:pt idx="13">
                  <c:v>7758.06</c:v>
                </c:pt>
                <c:pt idx="14">
                  <c:v>7792.1</c:v>
                </c:pt>
                <c:pt idx="15">
                  <c:v>7831.51</c:v>
                </c:pt>
                <c:pt idx="16">
                  <c:v>15023.69</c:v>
                </c:pt>
                <c:pt idx="17">
                  <c:v>14997.93</c:v>
                </c:pt>
                <c:pt idx="18">
                  <c:v>14993.93</c:v>
                </c:pt>
                <c:pt idx="19">
                  <c:v>15123.449999999995</c:v>
                </c:pt>
                <c:pt idx="20">
                  <c:v>15059.949999999995</c:v>
                </c:pt>
                <c:pt idx="21">
                  <c:v>15003.94</c:v>
                </c:pt>
                <c:pt idx="22">
                  <c:v>15014.62</c:v>
                </c:pt>
                <c:pt idx="23">
                  <c:v>15159.94</c:v>
                </c:pt>
                <c:pt idx="24">
                  <c:v>14983.03</c:v>
                </c:pt>
                <c:pt idx="25">
                  <c:v>15069.68</c:v>
                </c:pt>
                <c:pt idx="26">
                  <c:v>15148.03</c:v>
                </c:pt>
                <c:pt idx="27">
                  <c:v>15426.83</c:v>
                </c:pt>
                <c:pt idx="28">
                  <c:v>15110.51</c:v>
                </c:pt>
                <c:pt idx="29">
                  <c:v>15142.41</c:v>
                </c:pt>
                <c:pt idx="30">
                  <c:v>15156.38</c:v>
                </c:pt>
                <c:pt idx="31">
                  <c:v>15035.640000000005</c:v>
                </c:pt>
                <c:pt idx="32">
                  <c:v>15072.19</c:v>
                </c:pt>
                <c:pt idx="33">
                  <c:v>15141.02</c:v>
                </c:pt>
                <c:pt idx="34">
                  <c:v>15055.97</c:v>
                </c:pt>
                <c:pt idx="35">
                  <c:v>15132.17</c:v>
                </c:pt>
                <c:pt idx="36">
                  <c:v>15304.43</c:v>
                </c:pt>
                <c:pt idx="37">
                  <c:v>15741.29</c:v>
                </c:pt>
              </c:numCache>
            </c:numRef>
          </c:yVal>
          <c:smooth val="1"/>
        </c:ser>
        <c:ser>
          <c:idx val="1"/>
          <c:order val="1"/>
          <c:tx>
            <c:v>CPU-only</c:v>
          </c:tx>
          <c:spPr>
            <a:ln w="31750">
              <a:solidFill>
                <a:schemeClr val="accent1"/>
              </a:solidFill>
              <a:prstDash val="sysDash"/>
            </a:ln>
          </c:spPr>
          <c:marker>
            <c:symbol val="square"/>
            <c:size val="9"/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'IPv6'!$C$3:$C$40</c:f>
              <c:numCache>
                <c:formatCode>General</c:formatCode>
                <c:ptCount val="38"/>
                <c:pt idx="0">
                  <c:v>0.19</c:v>
                </c:pt>
                <c:pt idx="1">
                  <c:v>0.31000000000000016</c:v>
                </c:pt>
                <c:pt idx="2">
                  <c:v>0.46</c:v>
                </c:pt>
                <c:pt idx="3">
                  <c:v>0.60000000000000031</c:v>
                </c:pt>
                <c:pt idx="4">
                  <c:v>0.88</c:v>
                </c:pt>
                <c:pt idx="5">
                  <c:v>1.21</c:v>
                </c:pt>
                <c:pt idx="6">
                  <c:v>1.61</c:v>
                </c:pt>
                <c:pt idx="7">
                  <c:v>2.13</c:v>
                </c:pt>
                <c:pt idx="8">
                  <c:v>2.73</c:v>
                </c:pt>
                <c:pt idx="9">
                  <c:v>3.14</c:v>
                </c:pt>
                <c:pt idx="10">
                  <c:v>3.7</c:v>
                </c:pt>
                <c:pt idx="11">
                  <c:v>4.3</c:v>
                </c:pt>
                <c:pt idx="12">
                  <c:v>4.76</c:v>
                </c:pt>
                <c:pt idx="13">
                  <c:v>5.3199999999999985</c:v>
                </c:pt>
                <c:pt idx="14">
                  <c:v>5.37</c:v>
                </c:pt>
                <c:pt idx="15">
                  <c:v>5.42</c:v>
                </c:pt>
                <c:pt idx="16">
                  <c:v>5.99</c:v>
                </c:pt>
                <c:pt idx="17">
                  <c:v>8.1399999999999988</c:v>
                </c:pt>
                <c:pt idx="18">
                  <c:v>9.19</c:v>
                </c:pt>
                <c:pt idx="19">
                  <c:v>11.51</c:v>
                </c:pt>
                <c:pt idx="20">
                  <c:v>11.58</c:v>
                </c:pt>
                <c:pt idx="21">
                  <c:v>14.57</c:v>
                </c:pt>
                <c:pt idx="22">
                  <c:v>15.89</c:v>
                </c:pt>
                <c:pt idx="23">
                  <c:v>17.2</c:v>
                </c:pt>
                <c:pt idx="24">
                  <c:v>19.79</c:v>
                </c:pt>
                <c:pt idx="25">
                  <c:v>22.63000000000001</c:v>
                </c:pt>
                <c:pt idx="26">
                  <c:v>25.22</c:v>
                </c:pt>
                <c:pt idx="27">
                  <c:v>29.330000000000005</c:v>
                </c:pt>
                <c:pt idx="28">
                  <c:v>35.49</c:v>
                </c:pt>
                <c:pt idx="29">
                  <c:v>37.68</c:v>
                </c:pt>
                <c:pt idx="30">
                  <c:v>43.27</c:v>
                </c:pt>
                <c:pt idx="31">
                  <c:v>47.160000000000011</c:v>
                </c:pt>
                <c:pt idx="32">
                  <c:v>51.82</c:v>
                </c:pt>
                <c:pt idx="33">
                  <c:v>54.5</c:v>
                </c:pt>
                <c:pt idx="34">
                  <c:v>59.349999999999994</c:v>
                </c:pt>
                <c:pt idx="35">
                  <c:v>59.260000000000012</c:v>
                </c:pt>
                <c:pt idx="36">
                  <c:v>59.4</c:v>
                </c:pt>
                <c:pt idx="37">
                  <c:v>59.87</c:v>
                </c:pt>
              </c:numCache>
            </c:numRef>
          </c:xVal>
          <c:yVal>
            <c:numRef>
              <c:f>'IPv6'!$D$3:$D$40</c:f>
              <c:numCache>
                <c:formatCode>General</c:formatCode>
                <c:ptCount val="38"/>
                <c:pt idx="0">
                  <c:v>249.05</c:v>
                </c:pt>
                <c:pt idx="1">
                  <c:v>288.39999999999981</c:v>
                </c:pt>
                <c:pt idx="2">
                  <c:v>282.8</c:v>
                </c:pt>
                <c:pt idx="3">
                  <c:v>245.46</c:v>
                </c:pt>
                <c:pt idx="4">
                  <c:v>245.56</c:v>
                </c:pt>
                <c:pt idx="5">
                  <c:v>211.83</c:v>
                </c:pt>
                <c:pt idx="6">
                  <c:v>191.53</c:v>
                </c:pt>
                <c:pt idx="7">
                  <c:v>207.53</c:v>
                </c:pt>
                <c:pt idx="8">
                  <c:v>172.88000000000008</c:v>
                </c:pt>
                <c:pt idx="9">
                  <c:v>157.1</c:v>
                </c:pt>
                <c:pt idx="10">
                  <c:v>134.32000000000008</c:v>
                </c:pt>
                <c:pt idx="11">
                  <c:v>71.440000000000026</c:v>
                </c:pt>
                <c:pt idx="12">
                  <c:v>57.87</c:v>
                </c:pt>
                <c:pt idx="13">
                  <c:v>44.14</c:v>
                </c:pt>
                <c:pt idx="14">
                  <c:v>47.949999999999996</c:v>
                </c:pt>
                <c:pt idx="15">
                  <c:v>51.53</c:v>
                </c:pt>
                <c:pt idx="16">
                  <c:v>63.82</c:v>
                </c:pt>
                <c:pt idx="17">
                  <c:v>3432.21</c:v>
                </c:pt>
                <c:pt idx="18">
                  <c:v>7629.1</c:v>
                </c:pt>
                <c:pt idx="19">
                  <c:v>8235.75</c:v>
                </c:pt>
                <c:pt idx="20">
                  <c:v>8527.26</c:v>
                </c:pt>
                <c:pt idx="21">
                  <c:v>8407.89</c:v>
                </c:pt>
                <c:pt idx="22">
                  <c:v>7808.01</c:v>
                </c:pt>
                <c:pt idx="23">
                  <c:v>8245.0400000000009</c:v>
                </c:pt>
                <c:pt idx="24">
                  <c:v>7973.59</c:v>
                </c:pt>
                <c:pt idx="25">
                  <c:v>7909.14</c:v>
                </c:pt>
                <c:pt idx="26">
                  <c:v>8083.92</c:v>
                </c:pt>
                <c:pt idx="27">
                  <c:v>7571.53</c:v>
                </c:pt>
                <c:pt idx="28">
                  <c:v>7670.18</c:v>
                </c:pt>
                <c:pt idx="29">
                  <c:v>7582.07</c:v>
                </c:pt>
                <c:pt idx="30">
                  <c:v>7580.6200000000026</c:v>
                </c:pt>
                <c:pt idx="31">
                  <c:v>7457.89</c:v>
                </c:pt>
                <c:pt idx="32">
                  <c:v>7883.45</c:v>
                </c:pt>
                <c:pt idx="33">
                  <c:v>7863.54</c:v>
                </c:pt>
                <c:pt idx="34">
                  <c:v>8026.8</c:v>
                </c:pt>
                <c:pt idx="35">
                  <c:v>8743.1200000000008</c:v>
                </c:pt>
                <c:pt idx="36">
                  <c:v>8878.39</c:v>
                </c:pt>
                <c:pt idx="37">
                  <c:v>9042.0300000000007</c:v>
                </c:pt>
              </c:numCache>
            </c:numRef>
          </c:yVal>
          <c:smooth val="1"/>
        </c:ser>
        <c:ser>
          <c:idx val="2"/>
          <c:order val="2"/>
          <c:tx>
            <c:v>CPU+GPU</c:v>
          </c:tx>
          <c:spPr>
            <a:ln w="31750"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10"/>
            <c:spPr>
              <a:solidFill>
                <a:sysClr val="window" lastClr="FFFFFF"/>
              </a:solidFill>
              <a:ln>
                <a:solidFill>
                  <a:srgbClr val="37441C"/>
                </a:solidFill>
              </a:ln>
            </c:spPr>
          </c:marker>
          <c:xVal>
            <c:numRef>
              <c:f>'IPv6'!$E$3:$E$38</c:f>
              <c:numCache>
                <c:formatCode>General</c:formatCode>
                <c:ptCount val="36"/>
                <c:pt idx="0">
                  <c:v>0.19</c:v>
                </c:pt>
                <c:pt idx="1">
                  <c:v>0.31000000000000016</c:v>
                </c:pt>
                <c:pt idx="2">
                  <c:v>0.44</c:v>
                </c:pt>
                <c:pt idx="3">
                  <c:v>0.59</c:v>
                </c:pt>
                <c:pt idx="4">
                  <c:v>0.81</c:v>
                </c:pt>
                <c:pt idx="5">
                  <c:v>1.1299999999999992</c:v>
                </c:pt>
                <c:pt idx="6">
                  <c:v>1.44</c:v>
                </c:pt>
                <c:pt idx="7">
                  <c:v>1.9400000000000006</c:v>
                </c:pt>
                <c:pt idx="8">
                  <c:v>2.3499999999999988</c:v>
                </c:pt>
                <c:pt idx="9">
                  <c:v>2.82</c:v>
                </c:pt>
                <c:pt idx="10">
                  <c:v>3.3499999999999988</c:v>
                </c:pt>
                <c:pt idx="11">
                  <c:v>4</c:v>
                </c:pt>
                <c:pt idx="12">
                  <c:v>4.8</c:v>
                </c:pt>
                <c:pt idx="13">
                  <c:v>5.3199999999999985</c:v>
                </c:pt>
                <c:pt idx="14">
                  <c:v>5.6099999999999985</c:v>
                </c:pt>
                <c:pt idx="15">
                  <c:v>5.68</c:v>
                </c:pt>
                <c:pt idx="16">
                  <c:v>6.38</c:v>
                </c:pt>
                <c:pt idx="17">
                  <c:v>6.79</c:v>
                </c:pt>
                <c:pt idx="18">
                  <c:v>7.49</c:v>
                </c:pt>
                <c:pt idx="19">
                  <c:v>8.83</c:v>
                </c:pt>
                <c:pt idx="20">
                  <c:v>8.93</c:v>
                </c:pt>
                <c:pt idx="21">
                  <c:v>10.41</c:v>
                </c:pt>
                <c:pt idx="22">
                  <c:v>10.739999999999998</c:v>
                </c:pt>
                <c:pt idx="23">
                  <c:v>11.78</c:v>
                </c:pt>
                <c:pt idx="24">
                  <c:v>12.91</c:v>
                </c:pt>
                <c:pt idx="25">
                  <c:v>15.55</c:v>
                </c:pt>
                <c:pt idx="26">
                  <c:v>17.329999999999988</c:v>
                </c:pt>
                <c:pt idx="27">
                  <c:v>19.07</c:v>
                </c:pt>
                <c:pt idx="28">
                  <c:v>21.759999999999991</c:v>
                </c:pt>
                <c:pt idx="29">
                  <c:v>22.5</c:v>
                </c:pt>
                <c:pt idx="30">
                  <c:v>22.8</c:v>
                </c:pt>
                <c:pt idx="31">
                  <c:v>23.45999999999999</c:v>
                </c:pt>
                <c:pt idx="32">
                  <c:v>24.57</c:v>
                </c:pt>
                <c:pt idx="33">
                  <c:v>26.62</c:v>
                </c:pt>
                <c:pt idx="34">
                  <c:v>27.34</c:v>
                </c:pt>
                <c:pt idx="35">
                  <c:v>28.11000000000001</c:v>
                </c:pt>
              </c:numCache>
            </c:numRef>
          </c:xVal>
          <c:yVal>
            <c:numRef>
              <c:f>'IPv6'!$F$3:$F$38</c:f>
              <c:numCache>
                <c:formatCode>General</c:formatCode>
                <c:ptCount val="36"/>
                <c:pt idx="0">
                  <c:v>209.46</c:v>
                </c:pt>
                <c:pt idx="1">
                  <c:v>228.95000000000007</c:v>
                </c:pt>
                <c:pt idx="2">
                  <c:v>239.69</c:v>
                </c:pt>
                <c:pt idx="3">
                  <c:v>243.3</c:v>
                </c:pt>
                <c:pt idx="4">
                  <c:v>248.42000000000004</c:v>
                </c:pt>
                <c:pt idx="5">
                  <c:v>249.79</c:v>
                </c:pt>
                <c:pt idx="6">
                  <c:v>251.84</c:v>
                </c:pt>
                <c:pt idx="7">
                  <c:v>252.86</c:v>
                </c:pt>
                <c:pt idx="8">
                  <c:v>253.59</c:v>
                </c:pt>
                <c:pt idx="9">
                  <c:v>256.14999999999998</c:v>
                </c:pt>
                <c:pt idx="10">
                  <c:v>258.64999999999998</c:v>
                </c:pt>
                <c:pt idx="11">
                  <c:v>258.98999999999984</c:v>
                </c:pt>
                <c:pt idx="12">
                  <c:v>260.48999999999984</c:v>
                </c:pt>
                <c:pt idx="13">
                  <c:v>260.78999999999985</c:v>
                </c:pt>
                <c:pt idx="14">
                  <c:v>262.16000000000008</c:v>
                </c:pt>
                <c:pt idx="15">
                  <c:v>262.42999999999984</c:v>
                </c:pt>
                <c:pt idx="16">
                  <c:v>267.37</c:v>
                </c:pt>
                <c:pt idx="17">
                  <c:v>271.55</c:v>
                </c:pt>
                <c:pt idx="18">
                  <c:v>275.26</c:v>
                </c:pt>
                <c:pt idx="19">
                  <c:v>283.88</c:v>
                </c:pt>
                <c:pt idx="20">
                  <c:v>281.20999999999981</c:v>
                </c:pt>
                <c:pt idx="21">
                  <c:v>282.20999999999981</c:v>
                </c:pt>
                <c:pt idx="22">
                  <c:v>279.3399999999998</c:v>
                </c:pt>
                <c:pt idx="23">
                  <c:v>285.54000000000002</c:v>
                </c:pt>
                <c:pt idx="24">
                  <c:v>302.04000000000002</c:v>
                </c:pt>
                <c:pt idx="25">
                  <c:v>351.82</c:v>
                </c:pt>
                <c:pt idx="26">
                  <c:v>383.87</c:v>
                </c:pt>
                <c:pt idx="27">
                  <c:v>409.46</c:v>
                </c:pt>
                <c:pt idx="28">
                  <c:v>411.89</c:v>
                </c:pt>
                <c:pt idx="29">
                  <c:v>373.28</c:v>
                </c:pt>
                <c:pt idx="30">
                  <c:v>365.04</c:v>
                </c:pt>
                <c:pt idx="31">
                  <c:v>363.66</c:v>
                </c:pt>
                <c:pt idx="32">
                  <c:v>369.74</c:v>
                </c:pt>
                <c:pt idx="33">
                  <c:v>407.88</c:v>
                </c:pt>
                <c:pt idx="34">
                  <c:v>414.22999999999985</c:v>
                </c:pt>
                <c:pt idx="35">
                  <c:v>438.26</c:v>
                </c:pt>
              </c:numCache>
            </c:numRef>
          </c:yVal>
          <c:smooth val="1"/>
        </c:ser>
        <c:axId val="76002432"/>
        <c:axId val="76004352"/>
      </c:scatterChart>
      <c:valAx>
        <c:axId val="76002432"/>
        <c:scaling>
          <c:orientation val="minMax"/>
          <c:max val="3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Offered load (Gbps)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6004352"/>
        <c:crosses val="autoZero"/>
        <c:crossBetween val="midCat"/>
      </c:valAx>
      <c:valAx>
        <c:axId val="76004352"/>
        <c:scaling>
          <c:orientation val="minMax"/>
          <c:max val="1000"/>
          <c:min val="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Roundtrip latency (</a:t>
                </a:r>
                <a:r>
                  <a:rPr lang="el-GR"/>
                  <a:t>μ</a:t>
                </a:r>
                <a:r>
                  <a:rPr lang="en-US"/>
                  <a:t>s)</a:t>
                </a:r>
              </a:p>
            </c:rich>
          </c:tx>
          <c:layout>
            <c:manualLayout>
              <c:xMode val="edge"/>
              <c:yMode val="edge"/>
              <c:x val="1.5650801210162629E-3"/>
              <c:y val="0.13291215505969428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6002432"/>
        <c:crosses val="autoZero"/>
        <c:crossBetween val="midCat"/>
        <c:minorUnit val="100"/>
      </c:valAx>
    </c:plotArea>
    <c:legend>
      <c:legendPos val="r"/>
      <c:layout>
        <c:manualLayout>
          <c:xMode val="edge"/>
          <c:yMode val="edge"/>
          <c:x val="0.57267078401669169"/>
          <c:y val="6.2882366976855161E-2"/>
          <c:w val="0.39632146404532476"/>
          <c:h val="0.24393175853018395"/>
        </c:manualLayout>
      </c:layout>
      <c:spPr>
        <a:solidFill>
          <a:sysClr val="window" lastClr="FFFFFF"/>
        </a:solidFill>
        <a:ln>
          <a:solidFill>
            <a:schemeClr val="tx1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2000" baseline="0">
          <a:latin typeface="Times New Roman" pitchFamily="18" charset="0"/>
        </a:defRPr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380555555555556"/>
          <c:y val="0.21482027512518381"/>
          <c:w val="0.78905555555555562"/>
          <c:h val="0.61730114314223117"/>
        </c:manualLayout>
      </c:layout>
      <c:barChart>
        <c:barDir val="col"/>
        <c:grouping val="clustered"/>
        <c:ser>
          <c:idx val="0"/>
          <c:order val="0"/>
          <c:tx>
            <c:strRef>
              <c:f>'packet size'!$B$1</c:f>
              <c:strCache>
                <c:ptCount val="1"/>
                <c:pt idx="0">
                  <c:v>TX only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'packet size'!$A$2:$A$7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'packet size'!$B$2:$B$7</c:f>
              <c:numCache>
                <c:formatCode>General</c:formatCode>
                <c:ptCount val="6"/>
                <c:pt idx="0">
                  <c:v>79.31</c:v>
                </c:pt>
                <c:pt idx="1">
                  <c:v>79.989999999999995</c:v>
                </c:pt>
                <c:pt idx="2">
                  <c:v>79.989999999999995</c:v>
                </c:pt>
                <c:pt idx="3">
                  <c:v>79.989999999999995</c:v>
                </c:pt>
                <c:pt idx="4">
                  <c:v>79.989999999999995</c:v>
                </c:pt>
                <c:pt idx="5">
                  <c:v>79.989999999999995</c:v>
                </c:pt>
              </c:numCache>
            </c:numRef>
          </c:val>
        </c:ser>
        <c:ser>
          <c:idx val="1"/>
          <c:order val="1"/>
          <c:tx>
            <c:strRef>
              <c:f>'packet size'!$C$1</c:f>
              <c:strCache>
                <c:ptCount val="1"/>
                <c:pt idx="0">
                  <c:v>RX only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'packet size'!$A$2:$A$7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'packet size'!$C$2:$C$7</c:f>
              <c:numCache>
                <c:formatCode>General</c:formatCode>
                <c:ptCount val="6"/>
                <c:pt idx="0">
                  <c:v>59.91</c:v>
                </c:pt>
                <c:pt idx="1">
                  <c:v>58.88</c:v>
                </c:pt>
                <c:pt idx="2">
                  <c:v>56.13</c:v>
                </c:pt>
                <c:pt idx="3">
                  <c:v>54.260000000000012</c:v>
                </c:pt>
                <c:pt idx="4">
                  <c:v>54.730000000000011</c:v>
                </c:pt>
                <c:pt idx="5">
                  <c:v>53.120000000000012</c:v>
                </c:pt>
              </c:numCache>
            </c:numRef>
          </c:val>
        </c:ser>
        <c:ser>
          <c:idx val="2"/>
          <c:order val="2"/>
          <c:tx>
            <c:strRef>
              <c:f>'packet size'!$D$1</c:f>
              <c:strCache>
                <c:ptCount val="1"/>
                <c:pt idx="0">
                  <c:v>RX+TX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'packet size'!$A$2:$A$7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'packet size'!$D$2:$D$7</c:f>
              <c:numCache>
                <c:formatCode>General</c:formatCode>
                <c:ptCount val="6"/>
                <c:pt idx="0">
                  <c:v>41.120000000000012</c:v>
                </c:pt>
                <c:pt idx="1">
                  <c:v>43.89</c:v>
                </c:pt>
                <c:pt idx="2">
                  <c:v>42.88</c:v>
                </c:pt>
                <c:pt idx="3">
                  <c:v>42.52</c:v>
                </c:pt>
                <c:pt idx="4">
                  <c:v>43.48</c:v>
                </c:pt>
                <c:pt idx="5">
                  <c:v>42.74</c:v>
                </c:pt>
              </c:numCache>
            </c:numRef>
          </c:val>
        </c:ser>
        <c:ser>
          <c:idx val="3"/>
          <c:order val="3"/>
          <c:tx>
            <c:strRef>
              <c:f>'packet size'!$E$1</c:f>
              <c:strCache>
                <c:ptCount val="1"/>
                <c:pt idx="0">
                  <c:v>RX+TX (node-crossing)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'packet size'!$A$2:$A$7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'packet size'!$E$2:$E$7</c:f>
              <c:numCache>
                <c:formatCode>General</c:formatCode>
                <c:ptCount val="6"/>
                <c:pt idx="0">
                  <c:v>40.43</c:v>
                </c:pt>
                <c:pt idx="1">
                  <c:v>41.5</c:v>
                </c:pt>
                <c:pt idx="2">
                  <c:v>41.71</c:v>
                </c:pt>
                <c:pt idx="3">
                  <c:v>41.1</c:v>
                </c:pt>
                <c:pt idx="4">
                  <c:v>41.88</c:v>
                </c:pt>
                <c:pt idx="5">
                  <c:v>41.42</c:v>
                </c:pt>
              </c:numCache>
            </c:numRef>
          </c:val>
        </c:ser>
        <c:axId val="78552064"/>
        <c:axId val="78575104"/>
      </c:barChart>
      <c:lineChart>
        <c:grouping val="standard"/>
        <c:ser>
          <c:idx val="4"/>
          <c:order val="4"/>
          <c:tx>
            <c:v>RX+TX CPU usage</c:v>
          </c:tx>
          <c:spPr>
            <a:ln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val>
            <c:numRef>
              <c:f>'packet size'!$B$15:$B$20</c:f>
              <c:numCache>
                <c:formatCode>General</c:formatCode>
                <c:ptCount val="6"/>
                <c:pt idx="0">
                  <c:v>99.05</c:v>
                </c:pt>
                <c:pt idx="1">
                  <c:v>99.78</c:v>
                </c:pt>
                <c:pt idx="2">
                  <c:v>60.160000000000011</c:v>
                </c:pt>
                <c:pt idx="3">
                  <c:v>38.700000000000003</c:v>
                </c:pt>
                <c:pt idx="4">
                  <c:v>36.85</c:v>
                </c:pt>
                <c:pt idx="5">
                  <c:v>30.77</c:v>
                </c:pt>
              </c:numCache>
            </c:numRef>
          </c:val>
        </c:ser>
        <c:marker val="1"/>
        <c:axId val="78579200"/>
        <c:axId val="78577024"/>
      </c:lineChart>
      <c:catAx>
        <c:axId val="78552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Packet size (bytes)</a:t>
                </a:r>
              </a:p>
            </c:rich>
          </c:tx>
          <c:layout>
            <c:manualLayout>
              <c:xMode val="edge"/>
              <c:yMode val="edge"/>
              <c:x val="0.38165102437429582"/>
              <c:y val="0.92529750070611039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8575104"/>
        <c:crosses val="autoZero"/>
        <c:auto val="1"/>
        <c:lblAlgn val="ctr"/>
        <c:lblOffset val="0"/>
        <c:tickLblSkip val="1"/>
      </c:catAx>
      <c:valAx>
        <c:axId val="78575104"/>
        <c:scaling>
          <c:orientation val="minMax"/>
          <c:max val="10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(Gbps)</a:t>
                </a:r>
              </a:p>
            </c:rich>
          </c:tx>
          <c:layout>
            <c:manualLayout>
              <c:xMode val="edge"/>
              <c:yMode val="edge"/>
              <c:x val="2.7777777777777991E-3"/>
              <c:y val="0.27219322791262662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8552064"/>
        <c:crosses val="autoZero"/>
        <c:crossBetween val="between"/>
        <c:majorUnit val="10"/>
      </c:valAx>
      <c:valAx>
        <c:axId val="78577024"/>
        <c:scaling>
          <c:orientation val="minMax"/>
          <c:max val="10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Utilization (%)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8579200"/>
        <c:crosses val="max"/>
        <c:crossBetween val="between"/>
      </c:valAx>
      <c:catAx>
        <c:axId val="78579200"/>
        <c:scaling>
          <c:orientation val="minMax"/>
        </c:scaling>
        <c:delete val="1"/>
        <c:axPos val="b"/>
        <c:tickLblPos val="none"/>
        <c:crossAx val="7857702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4398704417267053"/>
          <c:y val="3.3268181902794047E-3"/>
          <c:w val="0.72313709722455055"/>
          <c:h val="0.18869308691785441"/>
        </c:manualLayout>
      </c:layout>
      <c:spPr>
        <a:solidFill>
          <a:sysClr val="window" lastClr="FFFFFF"/>
        </a:solidFill>
        <a:ln>
          <a:noFill/>
        </a:ln>
      </c:spPr>
    </c:legend>
    <c:plotVisOnly val="1"/>
    <c:dispBlanksAs val="gap"/>
  </c:chart>
  <c:spPr>
    <a:ln>
      <a:noFill/>
    </a:ln>
  </c:spPr>
  <c:txPr>
    <a:bodyPr/>
    <a:lstStyle/>
    <a:p>
      <a:pPr>
        <a:defRPr sz="2000" baseline="0">
          <a:latin typeface="Times New Roman" pitchFamily="18" charset="0"/>
        </a:defRPr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658333333333333"/>
          <c:y val="3.8720559251602137E-2"/>
          <c:w val="0.86489804159095562"/>
          <c:h val="0.73993305227235762"/>
        </c:manualLayout>
      </c:layout>
      <c:barChart>
        <c:barDir val="col"/>
        <c:grouping val="clustered"/>
        <c:ser>
          <c:idx val="0"/>
          <c:order val="0"/>
          <c:tx>
            <c:strRef>
              <c:f>'IPv4 routing'!$B$1</c:f>
              <c:strCache>
                <c:ptCount val="1"/>
                <c:pt idx="0">
                  <c:v>CPU-only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'IPv4 routing'!$A$2:$A$7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'IPv4 routing'!$B$2:$B$7</c:f>
              <c:numCache>
                <c:formatCode>General</c:formatCode>
                <c:ptCount val="6"/>
                <c:pt idx="0">
                  <c:v>28.19</c:v>
                </c:pt>
                <c:pt idx="1">
                  <c:v>35.5</c:v>
                </c:pt>
                <c:pt idx="2">
                  <c:v>42.52</c:v>
                </c:pt>
                <c:pt idx="3">
                  <c:v>41.730000000000011</c:v>
                </c:pt>
                <c:pt idx="4">
                  <c:v>42.190000000000012</c:v>
                </c:pt>
                <c:pt idx="5">
                  <c:v>41.75</c:v>
                </c:pt>
              </c:numCache>
            </c:numRef>
          </c:val>
        </c:ser>
        <c:ser>
          <c:idx val="1"/>
          <c:order val="1"/>
          <c:tx>
            <c:strRef>
              <c:f>'IPv4 routing'!$C$1</c:f>
              <c:strCache>
                <c:ptCount val="1"/>
                <c:pt idx="0">
                  <c:v>CPU+GPU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'IPv4 routing'!$A$2:$A$7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1514</c:v>
                </c:pt>
              </c:numCache>
            </c:numRef>
          </c:cat>
          <c:val>
            <c:numRef>
              <c:f>'IPv4 routing'!$C$2:$C$7</c:f>
              <c:numCache>
                <c:formatCode>General</c:formatCode>
                <c:ptCount val="6"/>
                <c:pt idx="0">
                  <c:v>39.190000000000012</c:v>
                </c:pt>
                <c:pt idx="1">
                  <c:v>41.75</c:v>
                </c:pt>
                <c:pt idx="2">
                  <c:v>41.6</c:v>
                </c:pt>
                <c:pt idx="3">
                  <c:v>41.48</c:v>
                </c:pt>
                <c:pt idx="4">
                  <c:v>41.75</c:v>
                </c:pt>
                <c:pt idx="5">
                  <c:v>40.99</c:v>
                </c:pt>
              </c:numCache>
            </c:numRef>
          </c:val>
        </c:ser>
        <c:axId val="78616448"/>
        <c:axId val="78630912"/>
      </c:barChart>
      <c:catAx>
        <c:axId val="78616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layout>
            <c:manualLayout>
              <c:xMode val="edge"/>
              <c:yMode val="edge"/>
              <c:x val="0.43000550226220147"/>
              <c:y val="0.90390477446950446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8630912"/>
        <c:crosses val="autoZero"/>
        <c:auto val="1"/>
        <c:lblAlgn val="ctr"/>
        <c:lblOffset val="0"/>
      </c:catAx>
      <c:valAx>
        <c:axId val="78630912"/>
        <c:scaling>
          <c:orientation val="minMax"/>
          <c:max val="45"/>
          <c:min val="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(Gbps)</a:t>
                </a:r>
              </a:p>
            </c:rich>
          </c:tx>
          <c:layout>
            <c:manualLayout>
              <c:xMode val="edge"/>
              <c:yMode val="edge"/>
              <c:x val="1.3888543035448196E-3"/>
              <c:y val="0.17065052667759137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7861644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8613815826213218"/>
          <c:y val="0.50607611548556419"/>
          <c:w val="0.19611278823425737"/>
          <c:h val="0.19680886151538721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spPr>
    <a:ln>
      <a:noFill/>
    </a:ln>
  </c:spPr>
  <c:txPr>
    <a:bodyPr/>
    <a:lstStyle/>
    <a:p>
      <a:pPr>
        <a:defRPr sz="2000" baseline="0">
          <a:latin typeface="Times New Roman" pitchFamily="18" charset="0"/>
        </a:defRPr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228218416344544"/>
          <c:y val="9.0274604162487226E-2"/>
          <c:w val="0.76857859639725323"/>
          <c:h val="0.66693125480527282"/>
        </c:manualLayout>
      </c:layout>
      <c:barChart>
        <c:barDir val="col"/>
        <c:grouping val="clustered"/>
        <c:ser>
          <c:idx val="0"/>
          <c:order val="0"/>
          <c:tx>
            <c:strRef>
              <c:f>'OpenFlow (table size)'!$B$13</c:f>
              <c:strCache>
                <c:ptCount val="1"/>
                <c:pt idx="0">
                  <c:v>CPU-only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'OpenFlow (table size)'!$A$14:$A$21</c:f>
              <c:strCache>
                <c:ptCount val="8"/>
                <c:pt idx="0">
                  <c:v>8K + 
8</c:v>
                </c:pt>
                <c:pt idx="1">
                  <c:v>16K + 
16</c:v>
                </c:pt>
                <c:pt idx="2">
                  <c:v>32K + 
32</c:v>
                </c:pt>
                <c:pt idx="3">
                  <c:v>64K + 
64</c:v>
                </c:pt>
                <c:pt idx="4">
                  <c:v>128K + 
128</c:v>
                </c:pt>
                <c:pt idx="5">
                  <c:v>256K + 
256</c:v>
                </c:pt>
                <c:pt idx="6">
                  <c:v>512K + 512</c:v>
                </c:pt>
                <c:pt idx="7">
                  <c:v>1M + 
1K</c:v>
                </c:pt>
              </c:strCache>
            </c:strRef>
          </c:cat>
          <c:val>
            <c:numRef>
              <c:f>'OpenFlow (table size)'!$B$14:$B$21</c:f>
              <c:numCache>
                <c:formatCode>General</c:formatCode>
                <c:ptCount val="8"/>
                <c:pt idx="0">
                  <c:v>28.29</c:v>
                </c:pt>
                <c:pt idx="1">
                  <c:v>22.3</c:v>
                </c:pt>
                <c:pt idx="2">
                  <c:v>15.77</c:v>
                </c:pt>
                <c:pt idx="3">
                  <c:v>9.44</c:v>
                </c:pt>
                <c:pt idx="4">
                  <c:v>5.31</c:v>
                </c:pt>
                <c:pt idx="5">
                  <c:v>2.8</c:v>
                </c:pt>
                <c:pt idx="6">
                  <c:v>1.48</c:v>
                </c:pt>
                <c:pt idx="7">
                  <c:v>0.75000000000000122</c:v>
                </c:pt>
              </c:numCache>
            </c:numRef>
          </c:val>
        </c:ser>
        <c:ser>
          <c:idx val="1"/>
          <c:order val="1"/>
          <c:tx>
            <c:strRef>
              <c:f>'OpenFlow (table size)'!$C$13</c:f>
              <c:strCache>
                <c:ptCount val="1"/>
                <c:pt idx="0">
                  <c:v>CPU+GPU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cat>
            <c:strRef>
              <c:f>'OpenFlow (table size)'!$A$14:$A$21</c:f>
              <c:strCache>
                <c:ptCount val="8"/>
                <c:pt idx="0">
                  <c:v>8K + 
8</c:v>
                </c:pt>
                <c:pt idx="1">
                  <c:v>16K + 
16</c:v>
                </c:pt>
                <c:pt idx="2">
                  <c:v>32K + 
32</c:v>
                </c:pt>
                <c:pt idx="3">
                  <c:v>64K + 
64</c:v>
                </c:pt>
                <c:pt idx="4">
                  <c:v>128K + 
128</c:v>
                </c:pt>
                <c:pt idx="5">
                  <c:v>256K + 
256</c:v>
                </c:pt>
                <c:pt idx="6">
                  <c:v>512K + 512</c:v>
                </c:pt>
                <c:pt idx="7">
                  <c:v>1M + 
1K</c:v>
                </c:pt>
              </c:strCache>
            </c:strRef>
          </c:cat>
          <c:val>
            <c:numRef>
              <c:f>'OpenFlow (table size)'!$C$14:$C$21</c:f>
              <c:numCache>
                <c:formatCode>General</c:formatCode>
                <c:ptCount val="8"/>
                <c:pt idx="0">
                  <c:v>33.4</c:v>
                </c:pt>
                <c:pt idx="1">
                  <c:v>33.980000000000004</c:v>
                </c:pt>
                <c:pt idx="2">
                  <c:v>31.9</c:v>
                </c:pt>
                <c:pt idx="3">
                  <c:v>28.43</c:v>
                </c:pt>
                <c:pt idx="4">
                  <c:v>24.630000000000031</c:v>
                </c:pt>
                <c:pt idx="5">
                  <c:v>15.55</c:v>
                </c:pt>
                <c:pt idx="6">
                  <c:v>13.25</c:v>
                </c:pt>
                <c:pt idx="7">
                  <c:v>7.59</c:v>
                </c:pt>
              </c:numCache>
            </c:numRef>
          </c:val>
        </c:ser>
        <c:axId val="78739712"/>
        <c:axId val="78750464"/>
      </c:barChart>
      <c:lineChart>
        <c:grouping val="standard"/>
        <c:ser>
          <c:idx val="2"/>
          <c:order val="2"/>
          <c:tx>
            <c:strRef>
              <c:f>'OpenFlow (table size)'!$D$13</c:f>
              <c:strCache>
                <c:ptCount val="1"/>
                <c:pt idx="0">
                  <c:v>Speedup</c:v>
                </c:pt>
              </c:strCache>
            </c:strRef>
          </c:tx>
          <c:marker>
            <c:symbol val="square"/>
            <c:size val="8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'OpenFlow (table size)'!$A$14:$A$21</c:f>
              <c:strCache>
                <c:ptCount val="8"/>
                <c:pt idx="0">
                  <c:v>8K + 
8</c:v>
                </c:pt>
                <c:pt idx="1">
                  <c:v>16K + 
16</c:v>
                </c:pt>
                <c:pt idx="2">
                  <c:v>32K + 
32</c:v>
                </c:pt>
                <c:pt idx="3">
                  <c:v>64K + 
64</c:v>
                </c:pt>
                <c:pt idx="4">
                  <c:v>128K + 
128</c:v>
                </c:pt>
                <c:pt idx="5">
                  <c:v>256K + 
256</c:v>
                </c:pt>
                <c:pt idx="6">
                  <c:v>512K + 512</c:v>
                </c:pt>
                <c:pt idx="7">
                  <c:v>1M + 
1K</c:v>
                </c:pt>
              </c:strCache>
            </c:strRef>
          </c:cat>
          <c:val>
            <c:numRef>
              <c:f>'OpenFlow (table size)'!$D$14:$D$21</c:f>
              <c:numCache>
                <c:formatCode>General</c:formatCode>
                <c:ptCount val="8"/>
                <c:pt idx="0">
                  <c:v>1.1806291975963237</c:v>
                </c:pt>
                <c:pt idx="1">
                  <c:v>1.523766816143495</c:v>
                </c:pt>
                <c:pt idx="2">
                  <c:v>2.0228281547241567</c:v>
                </c:pt>
                <c:pt idx="3">
                  <c:v>3.0116525423728797</c:v>
                </c:pt>
                <c:pt idx="4">
                  <c:v>4.6384180790960343</c:v>
                </c:pt>
                <c:pt idx="5">
                  <c:v>5.5535714285714288</c:v>
                </c:pt>
                <c:pt idx="6">
                  <c:v>8.9527027027027213</c:v>
                </c:pt>
                <c:pt idx="7">
                  <c:v>10.120000000000001</c:v>
                </c:pt>
              </c:numCache>
            </c:numRef>
          </c:val>
        </c:ser>
        <c:marker val="1"/>
        <c:axId val="78762752"/>
        <c:axId val="78752384"/>
      </c:lineChart>
      <c:catAx>
        <c:axId val="78739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 table size (# of exact entries + # of wildcard entries)</a:t>
                </a:r>
              </a:p>
            </c:rich>
          </c:tx>
          <c:layout>
            <c:manualLayout>
              <c:xMode val="edge"/>
              <c:yMode val="edge"/>
              <c:x val="0.13032855065912216"/>
              <c:y val="0.91999997396122091"/>
            </c:manualLayout>
          </c:layout>
        </c:title>
        <c:tickLblPos val="nextTo"/>
        <c:spPr>
          <a:ln>
            <a:solidFill>
              <a:prstClr val="black"/>
            </a:solidFill>
          </a:ln>
        </c:spPr>
        <c:crossAx val="78750464"/>
        <c:crosses val="autoZero"/>
        <c:auto val="1"/>
        <c:lblAlgn val="ctr"/>
        <c:lblOffset val="0"/>
      </c:catAx>
      <c:valAx>
        <c:axId val="78750464"/>
        <c:scaling>
          <c:orientation val="minMax"/>
          <c:max val="4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(Gbps)</a:t>
                </a:r>
              </a:p>
            </c:rich>
          </c:tx>
          <c:layout>
            <c:manualLayout>
              <c:xMode val="edge"/>
              <c:yMode val="edge"/>
              <c:x val="1.1947906171344936E-4"/>
              <c:y val="0.18564369272417924"/>
            </c:manualLayout>
          </c:layout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78739712"/>
        <c:crosses val="autoZero"/>
        <c:crossBetween val="between"/>
        <c:majorUnit val="5"/>
      </c:valAx>
      <c:valAx>
        <c:axId val="78752384"/>
        <c:scaling>
          <c:orientation val="minMax"/>
          <c:max val="13"/>
          <c:min val="1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78762752"/>
        <c:crosses val="max"/>
        <c:crossBetween val="between"/>
        <c:majorUnit val="1.5"/>
      </c:valAx>
      <c:catAx>
        <c:axId val="78762752"/>
        <c:scaling>
          <c:orientation val="minMax"/>
        </c:scaling>
        <c:delete val="1"/>
        <c:axPos val="b"/>
        <c:tickLblPos val="none"/>
        <c:crossAx val="78752384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18608607000925448"/>
          <c:y val="0"/>
          <c:w val="0.62950094834401105"/>
          <c:h val="0.1091863517060371"/>
        </c:manualLayout>
      </c:layout>
      <c:spPr>
        <a:solidFill>
          <a:sysClr val="window" lastClr="FFFFFF"/>
        </a:solidFill>
        <a:ln>
          <a:solidFill>
            <a:prstClr val="black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2000" baseline="0">
          <a:latin typeface="Times New Roman" pitchFamily="18" charset="0"/>
        </a:defRPr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50"/>
      <c:rotY val="92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spPr>
            <a:solidFill>
              <a:schemeClr val="accent3"/>
            </a:solidFill>
          </c:spPr>
          <c:explosion val="25"/>
          <c:dPt>
            <c:idx val="0"/>
            <c:explosion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5996795458707472"/>
                  <c:y val="-0.14673519976669747"/>
                </c:manualLayout>
              </c:layout>
              <c:showPercent val="1"/>
            </c:dLbl>
            <c:dLbl>
              <c:idx val="1"/>
              <c:layout>
                <c:manualLayout>
                  <c:x val="0.18880730025025941"/>
                  <c:y val="7.896653543307093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ko-KR"/>
              </a:p>
            </c:txPr>
            <c:showPercent val="1"/>
            <c:showLeaderLines val="1"/>
          </c:dLbls>
          <c:val>
            <c:numRef>
              <c:f>Sheet1!$G$20:$G$21</c:f>
              <c:numCache>
                <c:formatCode>General</c:formatCode>
                <c:ptCount val="2"/>
                <c:pt idx="0">
                  <c:v>1000</c:v>
                </c:pt>
                <c:pt idx="1">
                  <c:v>6000</c:v>
                </c:pt>
              </c:numCache>
            </c:numRef>
          </c:val>
        </c:ser>
        <c:dLbls>
          <c:showPercent val="1"/>
        </c:dLbls>
      </c:pie3DChart>
    </c:plotArea>
    <c:plotVisOnly val="1"/>
  </c:chart>
  <c:spPr>
    <a:scene3d>
      <a:camera prst="orthographicFront"/>
      <a:lightRig rig="threePt" dir="t"/>
    </a:scene3d>
    <a:sp3d prstMaterial="matte"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3693454830257523"/>
          <c:y val="9.3418321492767284E-2"/>
          <c:w val="0.6280073260949347"/>
          <c:h val="0.57803873683985274"/>
        </c:manualLayout>
      </c:layout>
      <c:barChart>
        <c:barDir val="bar"/>
        <c:grouping val="stacked"/>
        <c:ser>
          <c:idx val="0"/>
          <c:order val="0"/>
          <c:tx>
            <c:strRef>
              <c:f>Sheet1!$A$6</c:f>
              <c:strCache>
                <c:ptCount val="1"/>
                <c:pt idx="0">
                  <c:v>Packet I/O</c:v>
                </c:pt>
              </c:strCache>
            </c:strRef>
          </c:tx>
          <c:cat>
            <c:strRef>
              <c:f>Sheet1!$B$5:$C$5</c:f>
              <c:strCache>
                <c:ptCount val="2"/>
                <c:pt idx="0">
                  <c:v>IPv4 routing</c:v>
                </c:pt>
                <c:pt idx="1">
                  <c:v>IPsec 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1033</c:v>
                </c:pt>
                <c:pt idx="1">
                  <c:v>1033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Packet Processing</c:v>
                </c:pt>
              </c:strCache>
            </c:strRef>
          </c:tx>
          <c:cat>
            <c:strRef>
              <c:f>Sheet1!$B$5:$C$5</c:f>
              <c:strCache>
                <c:ptCount val="2"/>
                <c:pt idx="0">
                  <c:v>IPv4 routing</c:v>
                </c:pt>
                <c:pt idx="1">
                  <c:v>IPsec 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479</c:v>
                </c:pt>
                <c:pt idx="1">
                  <c:v>13188</c:v>
                </c:pt>
              </c:numCache>
            </c:numRef>
          </c:val>
        </c:ser>
        <c:overlap val="100"/>
        <c:axId val="80034432"/>
        <c:axId val="78872960"/>
      </c:barChart>
      <c:catAx>
        <c:axId val="80034432"/>
        <c:scaling>
          <c:orientation val="minMax"/>
        </c:scaling>
        <c:axPos val="l"/>
        <c:tickLblPos val="nextTo"/>
        <c:crossAx val="78872960"/>
        <c:crosses val="autoZero"/>
        <c:auto val="1"/>
        <c:lblAlgn val="ctr"/>
        <c:lblOffset val="100"/>
      </c:catAx>
      <c:valAx>
        <c:axId val="7887296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CPU cycles</a:t>
                </a:r>
              </a:p>
            </c:rich>
          </c:tx>
          <c:layout>
            <c:manualLayout>
              <c:xMode val="edge"/>
              <c:yMode val="edge"/>
              <c:x val="0.40163841624525681"/>
              <c:y val="0.86502557134297764"/>
            </c:manualLayout>
          </c:layout>
        </c:title>
        <c:numFmt formatCode="General" sourceLinked="1"/>
        <c:tickLblPos val="nextTo"/>
        <c:crossAx val="8003443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/>
          <a:lstStyle>
            <a:lvl1pPr algn="r">
              <a:defRPr sz="1300"/>
            </a:lvl1pPr>
          </a:lstStyle>
          <a:p>
            <a:fld id="{0D021D8C-1BCA-462C-91A7-C162D45F0BEE}" type="datetimeFigureOut">
              <a:rPr lang="ko-KR" altLang="en-US" smtClean="0"/>
              <a:pPr/>
              <a:t>2010-09-06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378829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378829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 anchor="b"/>
          <a:lstStyle>
            <a:lvl1pPr algn="r">
              <a:defRPr sz="1300"/>
            </a:lvl1pPr>
          </a:lstStyle>
          <a:p>
            <a:fld id="{9B99A01B-C0CC-4599-ACDD-E036B336CE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/>
          <a:lstStyle>
            <a:lvl1pPr algn="r">
              <a:defRPr sz="1300"/>
            </a:lvl1pPr>
          </a:lstStyle>
          <a:p>
            <a:fld id="{8BE8E517-0823-4C38-83B5-863F7C282545}" type="datetimeFigureOut">
              <a:rPr lang="ko-KR" altLang="en-US" smtClean="0"/>
              <a:pPr/>
              <a:t>2010-09-06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0" tIns="47629" rIns="95260" bIns="476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0" tIns="47629" rIns="95260" bIns="4762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8829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378829"/>
            <a:ext cx="2945659" cy="493713"/>
          </a:xfrm>
          <a:prstGeom prst="rect">
            <a:avLst/>
          </a:prstGeom>
        </p:spPr>
        <p:txBody>
          <a:bodyPr vert="horz" lIns="95260" tIns="47629" rIns="95260" bIns="47629" rtlCol="0" anchor="b"/>
          <a:lstStyle>
            <a:lvl1pPr algn="r">
              <a:defRPr sz="1300"/>
            </a:lvl1pPr>
          </a:lstStyle>
          <a:p>
            <a:fld id="{0F78861B-00FF-4CDB-908C-3B4BD41726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Hi,</a:t>
            </a:r>
            <a:r>
              <a:rPr lang="en-US" altLang="ko-KR" baseline="0" dirty="0" smtClean="0"/>
              <a:t> I am </a:t>
            </a:r>
            <a:r>
              <a:rPr lang="en-US" altLang="ko-KR" baseline="0" dirty="0" err="1" smtClean="0"/>
              <a:t>Sangjin</a:t>
            </a:r>
            <a:r>
              <a:rPr lang="en-US" altLang="ko-KR" baseline="0" dirty="0" smtClean="0"/>
              <a:t> Han, and I am going to present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, our GPU-accelerated software router.</a:t>
            </a:r>
          </a:p>
          <a:p>
            <a:r>
              <a:rPr lang="en-US" altLang="ko-KR" baseline="0" dirty="0" smtClean="0"/>
              <a:t>This is joint work with </a:t>
            </a:r>
            <a:r>
              <a:rPr lang="en-US" altLang="ko-KR" baseline="0" dirty="0" err="1" smtClean="0"/>
              <a:t>Keon</a:t>
            </a:r>
            <a:r>
              <a:rPr lang="en-US" altLang="ko-KR" baseline="0" dirty="0" smtClean="0"/>
              <a:t> Jang, </a:t>
            </a:r>
            <a:r>
              <a:rPr lang="en-US" altLang="ko-KR" baseline="0" dirty="0" err="1" smtClean="0"/>
              <a:t>KyoungSoo</a:t>
            </a:r>
            <a:r>
              <a:rPr lang="en-US" altLang="ko-KR" baseline="0" dirty="0" smtClean="0"/>
              <a:t> Park, and Sue Moon.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 assume most of you are not familiar</a:t>
            </a:r>
            <a:r>
              <a:rPr lang="en-US" altLang="ko-KR" baseline="0" dirty="0" smtClean="0"/>
              <a:t> with GPU,</a:t>
            </a:r>
          </a:p>
          <a:p>
            <a:r>
              <a:rPr lang="en-US" altLang="ko-KR" baseline="0" dirty="0" smtClean="0"/>
              <a:t>so let me introduce GPU briefly.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GPU </a:t>
            </a:r>
            <a:r>
              <a:rPr lang="en-US" altLang="ko-KR" baseline="0" dirty="0" smtClean="0"/>
              <a:t>is the central processor in a graphics card.</a:t>
            </a:r>
          </a:p>
          <a:p>
            <a:r>
              <a:rPr lang="en-US" altLang="ko-KR" baseline="0" dirty="0" smtClean="0"/>
              <a:t>In order to synthesize realistic 3D graphics in real-time, </a:t>
            </a:r>
          </a:p>
          <a:p>
            <a:r>
              <a:rPr lang="en-US" altLang="ko-KR" baseline="0" dirty="0" smtClean="0"/>
              <a:t>GPU handles millions of polygons and billions of pixels per second, on its massively-parallel architecture.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Software routers have</a:t>
            </a:r>
            <a:r>
              <a:rPr lang="en-US" altLang="ko-KR" baseline="0" dirty="0" smtClean="0"/>
              <a:t> nothing to do with graphics rendering, you know,</a:t>
            </a:r>
          </a:p>
          <a:p>
            <a:r>
              <a:rPr lang="en-US" altLang="ko-KR" baseline="0" dirty="0" smtClean="0"/>
              <a:t>Then why am I introducing GPU to you guys?</a:t>
            </a:r>
          </a:p>
          <a:p>
            <a:r>
              <a:rPr lang="en-US" altLang="ko-KR" baseline="0" dirty="0" smtClean="0"/>
              <a:t>Recently, GPU has been flexible and programmable enough for non-graphics workloads.</a:t>
            </a:r>
          </a:p>
          <a:p>
            <a:r>
              <a:rPr lang="en-US" altLang="ko-KR" baseline="0" dirty="0" smtClean="0"/>
              <a:t>General purpose computation on GPU is increasingly popular, and basically this work is a novel application of GPU for software routers.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GPU architecture is different from that of general-purpose CPU.</a:t>
            </a:r>
          </a:p>
          <a:p>
            <a:r>
              <a:rPr lang="en-US" altLang="ko-KR" baseline="0" dirty="0" smtClean="0"/>
              <a:t>Today’s CPU has a small number of cores, and each CPU core is quite fast.</a:t>
            </a:r>
          </a:p>
          <a:p>
            <a:r>
              <a:rPr lang="en-US" altLang="ko-KR" baseline="0" dirty="0" smtClean="0"/>
              <a:t>In contrast, GPU has a large number of cores, and each GPU core is small and not as smart as CPU cores.</a:t>
            </a:r>
          </a:p>
          <a:p>
            <a:r>
              <a:rPr lang="en-US" altLang="ko-KR" baseline="0" dirty="0" smtClean="0"/>
              <a:t>They don’t have some advanced features of CPU, such as out of order execution and dynamic branch prediction.</a:t>
            </a:r>
          </a:p>
          <a:p>
            <a:r>
              <a:rPr lang="en-US" altLang="ko-KR" baseline="0" dirty="0" smtClean="0"/>
              <a:t>If you want to transport a few people in a short time, then CPU is the best option.</a:t>
            </a:r>
          </a:p>
          <a:p>
            <a:r>
              <a:rPr lang="en-US" altLang="ko-KR" baseline="0" dirty="0" smtClean="0"/>
              <a:t>But if you want to transport many people, in other words if your workload is throughput-centric, then you should consider use of GPU.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difference comes from how transistors are composed in the processor.</a:t>
            </a:r>
          </a:p>
          <a:p>
            <a:pPr defTabSz="879426">
              <a:defRPr/>
            </a:pPr>
            <a:r>
              <a:rPr lang="en-US" altLang="ko-KR" baseline="0" dirty="0" smtClean="0"/>
              <a:t>CPU dedicates most of transistors to sophisticated execution control plane and large caches to accelerate single-threaded programs.</a:t>
            </a:r>
          </a:p>
          <a:p>
            <a:r>
              <a:rPr lang="en-US" altLang="ko-KR" baseline="0" dirty="0" smtClean="0"/>
              <a:t>GPU has much more transistors, and most of the transistors are devoted to Arithmetic Logic Units,</a:t>
            </a:r>
          </a:p>
          <a:p>
            <a:r>
              <a:rPr lang="en-US" altLang="ko-KR" baseline="0" dirty="0" smtClean="0"/>
              <a:t>and these Arithmetic Logic Units form a large array of GPU cores.</a:t>
            </a:r>
          </a:p>
          <a:p>
            <a:r>
              <a:rPr lang="en-US" altLang="ko-KR" dirty="0" smtClean="0"/>
              <a:t>So if your workload has</a:t>
            </a:r>
            <a:r>
              <a:rPr lang="en-US" altLang="ko-KR" baseline="0" dirty="0" smtClean="0"/>
              <a:t> enough parallelism, you can expect significant throughput improvement with GPU.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Now let’s move on how we</a:t>
            </a:r>
            <a:r>
              <a:rPr lang="en-US" altLang="ko-KR" baseline="0" dirty="0" smtClean="0"/>
              <a:t> can utilize GPU for packet processing.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For</a:t>
            </a:r>
            <a:r>
              <a:rPr lang="en-US" altLang="ko-KR" baseline="0" dirty="0" smtClean="0"/>
              <a:t> packet processing, GPU can be a quite effective solution.</a:t>
            </a:r>
          </a:p>
          <a:p>
            <a:r>
              <a:rPr lang="en-US" altLang="ko-KR" baseline="0" dirty="0" smtClean="0"/>
              <a:t>I am going to explain the advantages of GPU in terms of raw computation power, memory access latency, and memory bandwidth.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Software routers need</a:t>
            </a:r>
            <a:r>
              <a:rPr lang="en-US" altLang="ko-KR" baseline="0" dirty="0" smtClean="0"/>
              <a:t> lots of computation power.</a:t>
            </a:r>
          </a:p>
          <a:p>
            <a:r>
              <a:rPr lang="en-US" altLang="ko-KR" baseline="0" dirty="0" smtClean="0"/>
              <a:t>Hashing, encryption, pattern matching, all these operations are computation hungry.</a:t>
            </a:r>
          </a:p>
          <a:p>
            <a:r>
              <a:rPr lang="en-US" altLang="ko-KR" baseline="0" dirty="0" smtClean="0"/>
              <a:t>The good thing of GPU is that it has much higher computation power,</a:t>
            </a:r>
          </a:p>
          <a:p>
            <a:r>
              <a:rPr lang="en-US" altLang="ko-KR" baseline="0" dirty="0" smtClean="0"/>
              <a:t>so you can adopt those compute-intensive operations in your software router.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And</a:t>
            </a:r>
            <a:r>
              <a:rPr lang="en-US" altLang="ko-KR" baseline="0" dirty="0" smtClean="0"/>
              <a:t> the second aspect is about memory access latency.</a:t>
            </a:r>
          </a:p>
          <a:p>
            <a:r>
              <a:rPr lang="en-US" altLang="ko-KR" baseline="0" dirty="0" smtClean="0"/>
              <a:t>Software routers tend to do random memory access.</a:t>
            </a:r>
          </a:p>
          <a:p>
            <a:r>
              <a:rPr lang="en-US" altLang="ko-KR" baseline="0" dirty="0" smtClean="0"/>
              <a:t>So your CPU will experience lots of cache misses, and thus wasting potential computation power.</a:t>
            </a:r>
            <a:endParaRPr lang="en-US" altLang="ko-KR" dirty="0" smtClean="0"/>
          </a:p>
          <a:p>
            <a:r>
              <a:rPr lang="en-US" altLang="ko-KR" baseline="0" dirty="0" smtClean="0"/>
              <a:t>In contrast, GPU can work around memory stall penalties.</a:t>
            </a:r>
          </a:p>
          <a:p>
            <a:r>
              <a:rPr lang="en-US" altLang="ko-KR" baseline="0" dirty="0" smtClean="0"/>
              <a:t>When the GPU has a cache miss, then it switches to another thread that is immediately executable.</a:t>
            </a:r>
            <a:endParaRPr lang="en-US" altLang="ko-KR" dirty="0" smtClean="0"/>
          </a:p>
          <a:p>
            <a:r>
              <a:rPr lang="en-US" altLang="ko-KR" baseline="0" dirty="0" smtClean="0"/>
              <a:t>This context switching is done by hardware scheduler, so it does not cause any extra overheads.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</a:t>
            </a:r>
            <a:r>
              <a:rPr lang="en-US" altLang="ko-KR" baseline="0" dirty="0" smtClean="0"/>
              <a:t> last thing I want to compare is memory bandwidth.</a:t>
            </a:r>
          </a:p>
          <a:p>
            <a:r>
              <a:rPr lang="en-US" altLang="ko-KR" baseline="0" dirty="0" smtClean="0"/>
              <a:t>The memory bandwidth of top-of-the-line CPUs is 32 GB/s today.</a:t>
            </a:r>
          </a:p>
          <a:p>
            <a:r>
              <a:rPr lang="en-US" altLang="ko-KR" baseline="0" dirty="0" smtClean="0"/>
              <a:t>This number is theoretical, and…[click]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depending</a:t>
            </a:r>
            <a:r>
              <a:rPr lang="en-US" altLang="ko-KR" baseline="0" dirty="0" smtClean="0"/>
              <a:t> on memory access pattern, you will get much less empirical memory bandwidth.</a:t>
            </a:r>
          </a:p>
          <a:p>
            <a:r>
              <a:rPr lang="en-US" altLang="ko-KR" baseline="0" dirty="0" smtClean="0"/>
              <a:t>You can’t fully utilize even this number because you have many mouths to feed.</a:t>
            </a:r>
          </a:p>
          <a:p>
            <a:r>
              <a:rPr lang="en-US" altLang="ko-KR" baseline="0" dirty="0" smtClean="0"/>
              <a:t>[click]</a:t>
            </a:r>
          </a:p>
          <a:p>
            <a:r>
              <a:rPr lang="en-US" altLang="ko-KR" baseline="0" dirty="0" smtClean="0"/>
              <a:t>Basically reception and transmission of packets through NICs take a large amount of memory bandwidth.</a:t>
            </a:r>
          </a:p>
          <a:p>
            <a:r>
              <a:rPr lang="en-US" altLang="ko-KR" baseline="0" dirty="0" smtClean="0"/>
              <a:t>If your software router forwards traffic at a certain rate, then the memory bandwidth consumption is more than four times that of line rate.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 me explain</a:t>
            </a:r>
            <a:r>
              <a:rPr lang="en-US" altLang="ko-KR" baseline="0" dirty="0" smtClean="0"/>
              <a:t> what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is all about.</a:t>
            </a:r>
          </a:p>
          <a:p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is a software router that exploits GPU for high-performance data-path processing.</a:t>
            </a:r>
          </a:p>
          <a:p>
            <a:r>
              <a:rPr lang="en-US" altLang="ko-KR" baseline="0" dirty="0" smtClean="0"/>
              <a:t>Our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prototype shows 40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 forwarding performance on a single PC.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As a result</a:t>
            </a:r>
            <a:r>
              <a:rPr lang="en-US" altLang="ko-KR" baseline="0" dirty="0" smtClean="0"/>
              <a:t>, your budget for packet processing can be less than 10 GB/s on high speed networks,</a:t>
            </a:r>
          </a:p>
          <a:p>
            <a:r>
              <a:rPr lang="en-US" altLang="ko-KR" baseline="0" dirty="0" smtClean="0"/>
              <a:t>Within the budget, you have to make forwarding decision or perform deep packet inspection for every packet.</a:t>
            </a:r>
          </a:p>
          <a:p>
            <a:r>
              <a:rPr lang="en-US" altLang="ko-KR" baseline="0" dirty="0" smtClean="0"/>
              <a:t>The problem is that your remaining budget is not quite enough to handle such memory-intensive operations.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9426">
              <a:defRPr/>
            </a:pPr>
            <a:r>
              <a:rPr lang="en-US" altLang="ko-KR" baseline="0" dirty="0" smtClean="0"/>
              <a:t>The good thing is that GPU has an order of magnitude higher memory bandwidth than that of CPU.</a:t>
            </a:r>
          </a:p>
          <a:p>
            <a:pPr defTabSz="879426">
              <a:defRPr/>
            </a:pPr>
            <a:r>
              <a:rPr lang="en-US" altLang="ko-KR" dirty="0" smtClean="0"/>
              <a:t>So</a:t>
            </a:r>
            <a:r>
              <a:rPr lang="en-US" altLang="ko-KR" baseline="0" dirty="0" smtClean="0"/>
              <a:t> if you offload memory-intensive operations to</a:t>
            </a:r>
            <a:r>
              <a:rPr lang="en-US" altLang="ko-KR" dirty="0" smtClean="0"/>
              <a:t> GPU,</a:t>
            </a:r>
            <a:r>
              <a:rPr lang="en-US" altLang="ko-KR" baseline="0" dirty="0" smtClean="0"/>
              <a:t> then you can secure enough memory bandwidth.</a:t>
            </a:r>
          </a:p>
          <a:p>
            <a:pPr defTabSz="879426">
              <a:defRPr/>
            </a:pPr>
            <a:endParaRPr lang="en-US" altLang="ko-KR" dirty="0" smtClean="0"/>
          </a:p>
          <a:p>
            <a:pPr defTabSz="879426">
              <a:defRPr/>
            </a:pPr>
            <a:r>
              <a:rPr lang="en-US" altLang="ko-KR" smtClean="0"/>
              <a:t>// 10 </a:t>
            </a:r>
            <a:r>
              <a:rPr lang="en-US" altLang="ko-KR" dirty="0" err="1" smtClean="0"/>
              <a:t>mins</a:t>
            </a:r>
            <a:r>
              <a:rPr lang="en-US" altLang="ko-KR" dirty="0" smtClean="0"/>
              <a:t>?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</a:t>
            </a:r>
            <a:r>
              <a:rPr lang="en-US" altLang="ko-KR" baseline="0" dirty="0" smtClean="0"/>
              <a:t> far, </a:t>
            </a:r>
            <a:r>
              <a:rPr lang="en-US" altLang="ko-KR" dirty="0" smtClean="0"/>
              <a:t>I have explained</a:t>
            </a:r>
            <a:r>
              <a:rPr lang="en-US" altLang="ko-KR" baseline="0" dirty="0" smtClean="0"/>
              <a:t> reasons WHY GPU can be useful for packet processing.</a:t>
            </a:r>
          </a:p>
          <a:p>
            <a:r>
              <a:rPr lang="en-US" altLang="ko-KR" baseline="0" dirty="0" smtClean="0"/>
              <a:t>Now I am going to explain HOW TO USE GPU for packet processing.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</a:t>
            </a:r>
            <a:r>
              <a:rPr lang="en-US" altLang="ko-KR" baseline="0" dirty="0" smtClean="0"/>
              <a:t> basic idea of using GPU in software routers is very simple.</a:t>
            </a:r>
          </a:p>
          <a:p>
            <a:r>
              <a:rPr lang="en-US" altLang="ko-KR" baseline="0" dirty="0" smtClean="0"/>
              <a:t>The CPU’s role of receiving and transmitting packets through NICs remains as traditional software routers.</a:t>
            </a:r>
          </a:p>
          <a:p>
            <a:r>
              <a:rPr lang="en-US" altLang="ko-KR" baseline="0" dirty="0" smtClean="0"/>
              <a:t>The difference is that we offload core operations to GPU.</a:t>
            </a:r>
          </a:p>
          <a:p>
            <a:r>
              <a:rPr lang="en-US" altLang="ko-KR" baseline="0" dirty="0" smtClean="0"/>
              <a:t>Such operations could be, for example, forwarding table lookup, encryption or anything that requires much processing power.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One thing you have to consider is,</a:t>
            </a:r>
            <a:r>
              <a:rPr lang="en-US" altLang="ko-KR" baseline="0" dirty="0" smtClean="0"/>
              <a:t> as I said before, GPU is basically for parallel processing.</a:t>
            </a:r>
          </a:p>
          <a:p>
            <a:r>
              <a:rPr lang="en-US" altLang="ko-KR" baseline="0" dirty="0" smtClean="0"/>
              <a:t>For optimal performance you must feed enough parallelism to GPU, </a:t>
            </a:r>
          </a:p>
          <a:p>
            <a:r>
              <a:rPr lang="en-US" altLang="ko-KR" baseline="0" dirty="0" smtClean="0"/>
              <a:t>otherwise GPU is going to be under-utilized, so you can’t expect any performance advantages over CPU.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9426">
              <a:defRPr/>
            </a:pPr>
            <a:r>
              <a:rPr lang="en-US" altLang="ko-KR" dirty="0" smtClean="0"/>
              <a:t>Then where</a:t>
            </a:r>
            <a:r>
              <a:rPr lang="en-US" altLang="ko-KR" baseline="0" dirty="0" smtClean="0"/>
              <a:t> can we find such parallelism in packet processing?</a:t>
            </a:r>
            <a:endParaRPr lang="ko-KR" altLang="en-US" dirty="0" smtClean="0"/>
          </a:p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can take m</a:t>
            </a:r>
            <a:r>
              <a:rPr lang="en-US" altLang="ko-KR" dirty="0" smtClean="0"/>
              <a:t>ultiple packets from</a:t>
            </a:r>
            <a:r>
              <a:rPr lang="en-US" altLang="ko-KR" baseline="0" dirty="0" smtClean="0"/>
              <a:t> RX queues in a batch</a:t>
            </a:r>
            <a:r>
              <a:rPr lang="en-US" altLang="ko-KR" dirty="0" smtClean="0"/>
              <a:t>, not one-by-one, and</a:t>
            </a:r>
            <a:r>
              <a:rPr lang="en-US" altLang="ko-KR" baseline="0" dirty="0" smtClean="0"/>
              <a:t> process them in parallel.</a:t>
            </a:r>
          </a:p>
          <a:p>
            <a:r>
              <a:rPr lang="en-US" altLang="ko-KR" dirty="0" smtClean="0"/>
              <a:t>The key insight behind this work is that stateless packet processing is</a:t>
            </a:r>
            <a:r>
              <a:rPr lang="en-US" altLang="ko-KR" baseline="0" dirty="0" smtClean="0"/>
              <a:t> easily parallelizable by definition.</a:t>
            </a:r>
          </a:p>
          <a:p>
            <a:r>
              <a:rPr lang="en-US" altLang="ko-KR" baseline="0" dirty="0" smtClean="0"/>
              <a:t>You don’t need any coordination between packets for parallel processing.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Some of you</a:t>
            </a:r>
            <a:r>
              <a:rPr lang="en-US" altLang="ko-KR" baseline="0" dirty="0" smtClean="0"/>
              <a:t> might worry that accumulating hundreds of packet may induce unreasonable delay.</a:t>
            </a:r>
          </a:p>
          <a:p>
            <a:r>
              <a:rPr lang="en-US" altLang="ko-KR" dirty="0" smtClean="0"/>
              <a:t>Our answer</a:t>
            </a:r>
            <a:r>
              <a:rPr lang="en-US" altLang="ko-KR" baseline="0" dirty="0" smtClean="0"/>
              <a:t> to the question is that it’s not true.</a:t>
            </a:r>
          </a:p>
          <a:p>
            <a:r>
              <a:rPr lang="en-US" altLang="ko-KR" baseline="0" dirty="0" smtClean="0"/>
              <a:t>For example, on a fully saturated 10G link you can gather up to one thousand packets only in 67 microseconds.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Now let’s move on</a:t>
            </a:r>
            <a:r>
              <a:rPr lang="en-US" altLang="ko-KR" baseline="0" dirty="0" smtClean="0"/>
              <a:t> the detailed architecture of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PacketShader</a:t>
            </a:r>
            <a:r>
              <a:rPr lang="en-US" altLang="ko-KR" baseline="0" dirty="0" err="1" smtClean="0"/>
              <a:t>’s</a:t>
            </a:r>
            <a:r>
              <a:rPr lang="en-US" altLang="ko-KR" baseline="0" dirty="0" smtClean="0"/>
              <a:t> basic design is very simple.</a:t>
            </a:r>
          </a:p>
          <a:p>
            <a:r>
              <a:rPr lang="en-US" altLang="ko-KR" baseline="0" dirty="0" smtClean="0"/>
              <a:t>The packet processing is done in three stages, pre-</a:t>
            </a:r>
            <a:r>
              <a:rPr lang="en-US" altLang="ko-KR" baseline="0" dirty="0" err="1" smtClean="0"/>
              <a:t>shader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shader</a:t>
            </a:r>
            <a:r>
              <a:rPr lang="en-US" altLang="ko-KR" baseline="0" dirty="0" smtClean="0"/>
              <a:t>, and post-</a:t>
            </a:r>
            <a:r>
              <a:rPr lang="en-US" altLang="ko-KR" baseline="0" dirty="0" err="1" smtClean="0"/>
              <a:t>shader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And</a:t>
            </a:r>
            <a:r>
              <a:rPr lang="en-US" altLang="ko-KR" baseline="0" dirty="0" smtClean="0"/>
              <a:t> I’m going to explain how each stage works.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 is an example</a:t>
            </a:r>
            <a:r>
              <a:rPr lang="en-US" altLang="ko-KR" baseline="0" dirty="0" smtClean="0"/>
              <a:t> of IPv4 forwarding.</a:t>
            </a:r>
          </a:p>
          <a:p>
            <a:r>
              <a:rPr lang="en-US" altLang="ko-KR" baseline="0" dirty="0" smtClean="0"/>
              <a:t>Once packets are received in a batch, the pre-</a:t>
            </a:r>
            <a:r>
              <a:rPr lang="en-US" altLang="ko-KR" baseline="0" dirty="0" err="1" smtClean="0"/>
              <a:t>shader</a:t>
            </a:r>
            <a:r>
              <a:rPr lang="en-US" altLang="ko-KR" baseline="0" dirty="0" smtClean="0"/>
              <a:t> stage performs some pre-processing of the packets</a:t>
            </a:r>
          </a:p>
          <a:p>
            <a:r>
              <a:rPr lang="en-US" altLang="ko-KR" baseline="0" dirty="0" smtClean="0"/>
              <a:t>such as checksum and TTL check or whatever.</a:t>
            </a:r>
          </a:p>
          <a:p>
            <a:r>
              <a:rPr lang="en-US" altLang="ko-KR" baseline="0" dirty="0" smtClean="0"/>
              <a:t>Some packets that need slow-path processing go to the default TCP/IP stack of the Operating System.</a:t>
            </a:r>
          </a:p>
          <a:p>
            <a:r>
              <a:rPr lang="en-US" altLang="ko-KR" baseline="0" dirty="0" smtClean="0"/>
              <a:t>For the remaining packets, Pre-</a:t>
            </a:r>
            <a:r>
              <a:rPr lang="en-US" altLang="ko-KR" baseline="0" dirty="0" err="1" smtClean="0"/>
              <a:t>shader</a:t>
            </a:r>
            <a:r>
              <a:rPr lang="en-US" altLang="ko-KR" baseline="0" dirty="0" smtClean="0"/>
              <a:t> collects the destination IP addresses of the packets and pass them to the </a:t>
            </a:r>
            <a:r>
              <a:rPr lang="en-US" altLang="ko-KR" baseline="0" dirty="0" err="1" smtClean="0"/>
              <a:t>shader</a:t>
            </a:r>
            <a:r>
              <a:rPr lang="en-US" altLang="ko-KR" baseline="0" dirty="0" smtClean="0"/>
              <a:t> stage.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</a:t>
            </a:r>
            <a:r>
              <a:rPr lang="en-US" altLang="ko-KR" baseline="0" dirty="0" smtClean="0"/>
              <a:t> am going to give you some general ideas of software routers.</a:t>
            </a:r>
          </a:p>
          <a:p>
            <a:r>
              <a:rPr lang="en-US" altLang="ko-KR" baseline="0" dirty="0" smtClean="0"/>
              <a:t>A software router is literally driven by software, so inherently flexible and programmable.</a:t>
            </a:r>
          </a:p>
          <a:p>
            <a:r>
              <a:rPr lang="en-US" altLang="ko-KR" baseline="0" dirty="0" smtClean="0"/>
              <a:t>The role of software router is not limited to IP routing.</a:t>
            </a:r>
          </a:p>
          <a:p>
            <a:r>
              <a:rPr lang="en-US" altLang="ko-KR" baseline="0" dirty="0" smtClean="0"/>
              <a:t>If you want more functionalities or support of new protocols, then you can just do it by modifying software.</a:t>
            </a:r>
          </a:p>
          <a:p>
            <a:r>
              <a:rPr lang="en-US" altLang="ko-KR" baseline="0" dirty="0" smtClean="0"/>
              <a:t>Software routers are based on commodity hardware, which has two implications.</a:t>
            </a:r>
          </a:p>
          <a:p>
            <a:r>
              <a:rPr lang="en-US" altLang="ko-KR" baseline="0" dirty="0" smtClean="0"/>
              <a:t>Commodity hardware is cheap and its evolution is fast because it is backed by millions of customers.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 the </a:t>
            </a:r>
            <a:r>
              <a:rPr lang="en-US" altLang="ko-KR" dirty="0" err="1" smtClean="0"/>
              <a:t>shader</a:t>
            </a:r>
            <a:r>
              <a:rPr lang="en-US" altLang="ko-KR" dirty="0" smtClean="0"/>
              <a:t> stage, the collected IP addresses are</a:t>
            </a:r>
            <a:r>
              <a:rPr lang="en-US" altLang="ko-KR" baseline="0" dirty="0" smtClean="0"/>
              <a:t> copied to the GPU,</a:t>
            </a:r>
          </a:p>
          <a:p>
            <a:r>
              <a:rPr lang="en-US" altLang="ko-KR" baseline="0" dirty="0" smtClean="0"/>
              <a:t>and the GPU performs forwarding table lookup in parallel,</a:t>
            </a:r>
          </a:p>
          <a:p>
            <a:r>
              <a:rPr lang="en-US" altLang="ko-KR" baseline="0" dirty="0" smtClean="0"/>
              <a:t>and finally the resulting next hop information is delivered back to the CPU again.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Finally in the post-</a:t>
            </a:r>
            <a:r>
              <a:rPr lang="en-US" altLang="ko-KR" dirty="0" err="1" smtClean="0"/>
              <a:t>shader</a:t>
            </a:r>
            <a:r>
              <a:rPr lang="en-US" altLang="ko-KR" dirty="0" smtClean="0"/>
              <a:t> stage,</a:t>
            </a:r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the packets are updated and transmitted through output ports, based on the forwarding decision result.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For simplicity I</a:t>
            </a:r>
            <a:r>
              <a:rPr lang="en-US" altLang="ko-KR" baseline="0" dirty="0" smtClean="0"/>
              <a:t> omitted the device driver in the previous slides,</a:t>
            </a:r>
          </a:p>
          <a:p>
            <a:r>
              <a:rPr lang="en-US" altLang="ko-KR" baseline="0" dirty="0" smtClean="0"/>
              <a:t>But of course you need an interface to communicate with network interface cards as in the figure.</a:t>
            </a:r>
          </a:p>
          <a:p>
            <a:r>
              <a:rPr lang="en-US" altLang="ko-KR" baseline="0" dirty="0" smtClean="0"/>
              <a:t>We implemented our own device driver for optimal performance, and you can find some details in the paper.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[</a:t>
            </a:r>
            <a:r>
              <a:rPr lang="ko-KR" altLang="en-US" baseline="0" dirty="0" smtClean="0"/>
              <a:t>잠깐 쉬고</a:t>
            </a:r>
            <a:r>
              <a:rPr lang="en-US" altLang="ko-KR" baseline="0" dirty="0" smtClean="0"/>
              <a:t>]</a:t>
            </a:r>
          </a:p>
          <a:p>
            <a:r>
              <a:rPr lang="en-US" altLang="ko-KR" baseline="0" dirty="0" smtClean="0"/>
              <a:t>So far, we have seen the basic design of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But</a:t>
            </a:r>
            <a:r>
              <a:rPr lang="en-US" altLang="ko-KR" baseline="0" dirty="0" smtClean="0"/>
              <a:t> things become </a:t>
            </a:r>
            <a:r>
              <a:rPr lang="en-US" altLang="ko-KR" dirty="0" smtClean="0"/>
              <a:t>a little more complicated because</a:t>
            </a:r>
            <a:r>
              <a:rPr lang="en-US" altLang="ko-KR" baseline="0" dirty="0" smtClean="0"/>
              <a:t> of some challenges behind today’s commodity PC architecture.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first challenge comes from adoption</a:t>
            </a:r>
            <a:r>
              <a:rPr lang="en-US" altLang="ko-KR" baseline="0" dirty="0" smtClean="0"/>
              <a:t> of a</a:t>
            </a:r>
            <a:r>
              <a:rPr lang="en-US" altLang="ko-KR" dirty="0" smtClean="0"/>
              <a:t> multi-core CPU.</a:t>
            </a:r>
          </a:p>
          <a:p>
            <a:r>
              <a:rPr lang="en-US" altLang="ko-KR" dirty="0" smtClean="0"/>
              <a:t>Recent CPUs have multiple</a:t>
            </a:r>
            <a:r>
              <a:rPr lang="en-US" altLang="ko-KR" baseline="0" dirty="0" smtClean="0"/>
              <a:t> cores in the die.</a:t>
            </a:r>
          </a:p>
          <a:p>
            <a:r>
              <a:rPr lang="en-US" altLang="ko-KR" baseline="0" dirty="0" smtClean="0"/>
              <a:t>Each core must run as independently as possible in order to achieve linear scalability with the number of cores.</a:t>
            </a:r>
          </a:p>
          <a:p>
            <a:r>
              <a:rPr lang="en-US" altLang="ko-KR" baseline="0" dirty="0" smtClean="0"/>
              <a:t>So, we duplicated the basic streamline across multiple cores, as shown in the slide.</a:t>
            </a:r>
          </a:p>
          <a:p>
            <a:r>
              <a:rPr lang="en-US" altLang="ko-KR" baseline="0" dirty="0" smtClean="0"/>
              <a:t>Another choice we made is to dedicate one CPU core as a master core, which communicates with the GPU.</a:t>
            </a:r>
          </a:p>
          <a:p>
            <a:r>
              <a:rPr lang="en-US" altLang="ko-KR" baseline="0" dirty="0" smtClean="0"/>
              <a:t>When multiple cores contend for the same GPU, the system performance significantly drops due to context switching overheads.</a:t>
            </a:r>
          </a:p>
          <a:p>
            <a:r>
              <a:rPr lang="en-US" altLang="ko-KR" baseline="0" dirty="0" smtClean="0"/>
              <a:t>And this is the reason why we have only one master core in the CPU.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For commodity x86 servers,</a:t>
            </a:r>
            <a:r>
              <a:rPr lang="en-US" altLang="ko-KR" baseline="0" dirty="0" smtClean="0"/>
              <a:t> multi-CPU configuration has become increasingly popular.</a:t>
            </a:r>
          </a:p>
          <a:p>
            <a:r>
              <a:rPr lang="en-US" altLang="ko-KR" dirty="0" smtClean="0"/>
              <a:t>The challenge</a:t>
            </a:r>
            <a:r>
              <a:rPr lang="en-US" altLang="ko-KR" baseline="0" dirty="0" smtClean="0"/>
              <a:t> of multi-CPU systems is that the cost of communication between separate CPUs is very expensive.</a:t>
            </a:r>
          </a:p>
          <a:p>
            <a:r>
              <a:rPr lang="en-US" altLang="ko-KR" baseline="0" dirty="0" smtClean="0"/>
              <a:t>So we partitioned the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system in a way that any communication between the master and workers can be done only in the same CPU.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Now</a:t>
            </a:r>
            <a:r>
              <a:rPr lang="en-US" altLang="ko-KR" baseline="0" dirty="0" smtClean="0"/>
              <a:t> let’s move on how we evaluated the system and what performance numbers we got.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is how we set up our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prototype.</a:t>
            </a:r>
          </a:p>
          <a:p>
            <a:r>
              <a:rPr lang="en-US" altLang="ko-KR" baseline="0" dirty="0" smtClean="0"/>
              <a:t>We used two quad-core CPUs, four dual-port 10G NICs, and two GPUs in the system.</a:t>
            </a:r>
          </a:p>
          <a:p>
            <a:r>
              <a:rPr lang="en-US" altLang="ko-KR" baseline="0" dirty="0" smtClean="0"/>
              <a:t>The intention of why we used multiple components in the system is </a:t>
            </a:r>
          </a:p>
          <a:p>
            <a:pPr marL="228600" indent="-228600">
              <a:buNone/>
            </a:pPr>
            <a:r>
              <a:rPr lang="en-US" altLang="ko-KR" baseline="0" dirty="0" smtClean="0"/>
              <a:t>1. to prove that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is really scalable and </a:t>
            </a:r>
          </a:p>
          <a:p>
            <a:pPr marL="228600" indent="-228600">
              <a:buNone/>
            </a:pPr>
            <a:r>
              <a:rPr lang="en-US" altLang="ko-KR" baseline="0" dirty="0" smtClean="0"/>
              <a:t>2. to confirm that our system reflects the trend of top-of-the-line commodity servers.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For measurement,</a:t>
            </a:r>
            <a:r>
              <a:rPr lang="en-US" altLang="ko-KR" baseline="0" dirty="0" smtClean="0"/>
              <a:t> we connected a packet generator and </a:t>
            </a:r>
            <a:r>
              <a:rPr lang="en-US" altLang="ko-KR" baseline="0" dirty="0" err="1" smtClean="0"/>
              <a:t>PakcetShader</a:t>
            </a:r>
            <a:r>
              <a:rPr lang="en-US" altLang="ko-KR" baseline="0" dirty="0" smtClean="0"/>
              <a:t> back-to-back.</a:t>
            </a:r>
          </a:p>
          <a:p>
            <a:r>
              <a:rPr lang="en-US" altLang="ko-KR" baseline="0" dirty="0" smtClean="0"/>
              <a:t>We built our own packet generator, which is based on our highly optimized packet I/O engine.</a:t>
            </a:r>
          </a:p>
          <a:p>
            <a:r>
              <a:rPr lang="en-US" altLang="ko-KR" baseline="0" dirty="0" smtClean="0"/>
              <a:t>It can generate up to 80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 with minimum sized UDP packets.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Here</a:t>
            </a:r>
            <a:r>
              <a:rPr lang="en-US" altLang="ko-KR" baseline="0" dirty="0" smtClean="0"/>
              <a:t> is the result.</a:t>
            </a:r>
            <a:endParaRPr lang="en-US" altLang="ko-KR" dirty="0" smtClean="0"/>
          </a:p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implemented f</a:t>
            </a:r>
            <a:r>
              <a:rPr lang="en-US" altLang="ko-KR" dirty="0" smtClean="0"/>
              <a:t>our</a:t>
            </a:r>
            <a:r>
              <a:rPr lang="en-US" altLang="ko-KR" baseline="0" dirty="0" smtClean="0"/>
              <a:t> applications, IPv4 and IPv6 forwarding, </a:t>
            </a:r>
            <a:r>
              <a:rPr lang="en-US" altLang="ko-KR" baseline="0" dirty="0" err="1" smtClean="0"/>
              <a:t>OpenFlow</a:t>
            </a:r>
            <a:r>
              <a:rPr lang="en-US" altLang="ko-KR" baseline="0" dirty="0" smtClean="0"/>
              <a:t> switch, and </a:t>
            </a:r>
            <a:r>
              <a:rPr lang="en-US" altLang="ko-KR" baseline="0" dirty="0" err="1" smtClean="0"/>
              <a:t>IPsec</a:t>
            </a:r>
            <a:r>
              <a:rPr lang="en-US" altLang="ko-KR" baseline="0" dirty="0" smtClean="0"/>
              <a:t> tunneling on top of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This graph compares our CPU-only and CPU+GPU implementations, clearly showing the effectiveness of GPU for packet processing.</a:t>
            </a:r>
          </a:p>
          <a:p>
            <a:r>
              <a:rPr lang="en-US" altLang="ko-KR" baseline="0" dirty="0" smtClean="0"/>
              <a:t>The speedup due to GPU acceleration depends on applications.</a:t>
            </a:r>
          </a:p>
          <a:p>
            <a:r>
              <a:rPr lang="en-US" altLang="ko-KR" baseline="0" dirty="0" smtClean="0"/>
              <a:t>For IPv4, which is simple enough already, so you can’t expect much improvement with GPU acceleration.</a:t>
            </a:r>
          </a:p>
          <a:p>
            <a:r>
              <a:rPr lang="en-US" altLang="ko-KR" baseline="0" dirty="0" smtClean="0"/>
              <a:t>In contrast, IPv6 shows 4.8 times improvement over CPU-only implementation~ </a:t>
            </a:r>
          </a:p>
          <a:p>
            <a:r>
              <a:rPr lang="en-US" altLang="ko-KR" baseline="0" dirty="0" smtClean="0"/>
              <a:t>because IPv6 forwarding is highly memory-intensive so GPU can help a lot.</a:t>
            </a:r>
          </a:p>
          <a:p>
            <a:r>
              <a:rPr lang="en-US" altLang="ko-KR" baseline="0" dirty="0" smtClean="0"/>
              <a:t>In this talk, I will give you more details of IPv6 and </a:t>
            </a:r>
            <a:r>
              <a:rPr lang="en-US" altLang="ko-KR" baseline="0" dirty="0" err="1" smtClean="0"/>
              <a:t>IPsec</a:t>
            </a:r>
            <a:r>
              <a:rPr lang="en-US" altLang="ko-KR" baseline="0" dirty="0" smtClean="0"/>
              <a:t> offloading as examples.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first example</a:t>
            </a:r>
            <a:r>
              <a:rPr lang="en-US" altLang="ko-KR" baseline="0" dirty="0" smtClean="0"/>
              <a:t> is IPv6 forwarding.</a:t>
            </a:r>
          </a:p>
          <a:p>
            <a:r>
              <a:rPr lang="en-US" altLang="ko-KR" baseline="0" dirty="0" smtClean="0"/>
              <a:t>IPv6 table lookup requires more processing power than IPv4~</a:t>
            </a:r>
          </a:p>
          <a:p>
            <a:r>
              <a:rPr lang="en-US" altLang="ko-KR" baseline="0" dirty="0" smtClean="0"/>
              <a:t>because an IPv6 address is 128-bit long, which is 4 times longer than an IPv4 address.</a:t>
            </a:r>
          </a:p>
          <a:p>
            <a:r>
              <a:rPr lang="en-US" altLang="ko-KR" baseline="0" dirty="0" smtClean="0"/>
              <a:t>So we offloaded the longest prefix matching operation to GPU.</a:t>
            </a:r>
          </a:p>
          <a:p>
            <a:r>
              <a:rPr lang="en-US" altLang="ko-KR" baseline="0" dirty="0" smtClean="0"/>
              <a:t>The algorithm we used in our work performs binary search on hash tables.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Now let’s review the commodity hardware market.</a:t>
            </a:r>
          </a:p>
          <a:p>
            <a:r>
              <a:rPr lang="en-US" altLang="ko-KR" baseline="0" dirty="0" smtClean="0"/>
              <a:t>10 gigabit NICs have become popular and this is a great opportunity for software routers.</a:t>
            </a:r>
          </a:p>
          <a:p>
            <a:r>
              <a:rPr lang="en-US" altLang="ko-KR" baseline="0" dirty="0" smtClean="0"/>
              <a:t>The cost of a 10 gigabit port is dropping quickly, and it is now below $300 per port.</a:t>
            </a:r>
          </a:p>
          <a:p>
            <a:r>
              <a:rPr lang="en-US" altLang="ko-KR" baseline="0" dirty="0" smtClean="0"/>
              <a:t>You can build a multi-10G software router at a very affordable price.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Here</a:t>
            </a:r>
            <a:r>
              <a:rPr lang="en-US" altLang="ko-KR" baseline="0" dirty="0" smtClean="0"/>
              <a:t> is the performance result of IPv6 forwarding.</a:t>
            </a:r>
          </a:p>
          <a:p>
            <a:r>
              <a:rPr lang="en-US" altLang="ko-KR" baseline="0" dirty="0" smtClean="0"/>
              <a:t>The performance improvement of GPU is clear when the packet size is small,</a:t>
            </a:r>
          </a:p>
          <a:p>
            <a:r>
              <a:rPr lang="en-US" altLang="ko-KR" baseline="0" dirty="0" smtClean="0"/>
              <a:t>And our GPU acceleration guarantees around 40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 for any packet sizes.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[click]</a:t>
            </a:r>
          </a:p>
          <a:p>
            <a:r>
              <a:rPr lang="en-US" altLang="ko-KR" dirty="0" smtClean="0"/>
              <a:t>I told</a:t>
            </a:r>
            <a:r>
              <a:rPr lang="en-US" altLang="ko-KR" baseline="0" dirty="0" smtClean="0"/>
              <a:t> you that the total capacity of our system is 80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,</a:t>
            </a:r>
          </a:p>
          <a:p>
            <a:r>
              <a:rPr lang="en-US" altLang="ko-KR" baseline="0" dirty="0" smtClean="0"/>
              <a:t>But for both CPU-only and CPU+GPU cases, the throughput does not scale beyond 40Gbps.</a:t>
            </a:r>
          </a:p>
          <a:p>
            <a:r>
              <a:rPr lang="en-US" altLang="ko-KR" baseline="0" dirty="0" smtClean="0"/>
              <a:t>This is because of the hardware problem in our motherboard and details are again in the paper.</a:t>
            </a:r>
          </a:p>
          <a:p>
            <a:r>
              <a:rPr lang="en-US" altLang="ko-KR" baseline="0" dirty="0" smtClean="0"/>
              <a:t>Neither CPU nor GPU is not the bottleneck, so we expect much higher performance once the hardware problem is fixed.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And the second example</a:t>
            </a:r>
            <a:r>
              <a:rPr lang="en-US" altLang="ko-KR" baseline="0" dirty="0" smtClean="0"/>
              <a:t> is </a:t>
            </a:r>
            <a:r>
              <a:rPr lang="en-US" altLang="ko-KR" baseline="0" dirty="0" err="1" smtClean="0"/>
              <a:t>IPsec</a:t>
            </a:r>
            <a:r>
              <a:rPr lang="en-US" altLang="ko-KR" baseline="0" dirty="0" smtClean="0"/>
              <a:t> tunneling.</a:t>
            </a:r>
          </a:p>
          <a:p>
            <a:r>
              <a:rPr lang="en-US" altLang="ko-KR" baseline="0" dirty="0" err="1" smtClean="0"/>
              <a:t>IPsec</a:t>
            </a:r>
            <a:r>
              <a:rPr lang="en-US" altLang="ko-KR" baseline="0" dirty="0" smtClean="0"/>
              <a:t> tunneling is done in two stages.</a:t>
            </a:r>
          </a:p>
          <a:p>
            <a:r>
              <a:rPr lang="en-US" altLang="ko-KR" baseline="0" dirty="0" smtClean="0"/>
              <a:t>In the first stage, the entire packet is encrypted with AES algorithm.</a:t>
            </a:r>
          </a:p>
          <a:p>
            <a:r>
              <a:rPr lang="en-US" altLang="ko-KR" baseline="0" dirty="0" smtClean="0"/>
              <a:t>In the second stage, hash-based message authentication code is appended with SHA1 algorithm.</a:t>
            </a:r>
          </a:p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offloaded AES and SHA1 algorithms to GPU because these cryptographic operations are highly compute-intensive.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For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Ipsec</a:t>
            </a:r>
            <a:r>
              <a:rPr lang="en-US" altLang="ko-KR" baseline="0" dirty="0" smtClean="0"/>
              <a:t>, GPU acceleration improves the throughput by a factor of 3.5.</a:t>
            </a:r>
          </a:p>
          <a:p>
            <a:r>
              <a:rPr lang="en-US" altLang="ko-KR" baseline="0" dirty="0" smtClean="0"/>
              <a:t>You can see that the performance improvement is stable for all packet sizes.</a:t>
            </a:r>
          </a:p>
          <a:p>
            <a:r>
              <a:rPr lang="en-US" altLang="ko-KR" baseline="0" dirty="0" smtClean="0"/>
              <a:t>This is because </a:t>
            </a:r>
            <a:r>
              <a:rPr lang="en-US" altLang="ko-KR" baseline="0" dirty="0" err="1" smtClean="0"/>
              <a:t>IPsec</a:t>
            </a:r>
            <a:r>
              <a:rPr lang="en-US" altLang="ko-KR" baseline="0" dirty="0" smtClean="0"/>
              <a:t> operates on entire packets, not only on packet headers.</a:t>
            </a:r>
            <a:br>
              <a:rPr lang="en-US" altLang="ko-KR" baseline="0" dirty="0" smtClean="0"/>
            </a:br>
            <a:endParaRPr lang="en-US" altLang="ko-KR" dirty="0" smtClean="0"/>
          </a:p>
          <a:p>
            <a:r>
              <a:rPr lang="en-US" altLang="ko-KR" dirty="0" smtClean="0"/>
              <a:t>For</a:t>
            </a:r>
            <a:r>
              <a:rPr lang="en-US" altLang="ko-KR" baseline="0" dirty="0" smtClean="0"/>
              <a:t> minimum sized packets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runs at 10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and its performance reaches up to 20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 for large packet sizes.</a:t>
            </a:r>
          </a:p>
          <a:p>
            <a:r>
              <a:rPr lang="en-US" altLang="ko-KR" dirty="0" smtClean="0"/>
              <a:t>This performance is comparable or</a:t>
            </a:r>
            <a:r>
              <a:rPr lang="en-US" altLang="ko-KR" baseline="0" dirty="0" smtClean="0"/>
              <a:t> superior to commercial hardware-based VPN appliances.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Let me compare our system with previous software routers.</a:t>
            </a:r>
          </a:p>
          <a:p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is the first multi-10G software router on a single machine,</a:t>
            </a:r>
          </a:p>
          <a:p>
            <a:r>
              <a:rPr lang="en-US" altLang="ko-KR" baseline="0" dirty="0" smtClean="0"/>
              <a:t>And with GPU acceleration,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runs at the speed of 40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[click]</a:t>
            </a:r>
          </a:p>
          <a:p>
            <a:r>
              <a:rPr lang="en-US" altLang="ko-KR" baseline="0" dirty="0" smtClean="0"/>
              <a:t>What’s interesting here is that previous software routers were implemented in kernel, not in user space.</a:t>
            </a:r>
          </a:p>
          <a:p>
            <a:r>
              <a:rPr lang="en-US" altLang="ko-KR" baseline="0" dirty="0" smtClean="0"/>
              <a:t>The common belief has been that user-level packet processing, despite its many advantages, is much slower than kernel-level packet processing.</a:t>
            </a:r>
          </a:p>
          <a:p>
            <a:r>
              <a:rPr lang="en-US" altLang="ko-KR" baseline="0" dirty="0" smtClean="0"/>
              <a:t>In contrast, we implemented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in user space, and shown that high-performance packet processing is possible in user space.</a:t>
            </a:r>
          </a:p>
          <a:p>
            <a:r>
              <a:rPr lang="en-US" altLang="ko-KR" baseline="0" dirty="0" smtClean="0"/>
              <a:t>You can find many optimization techniques for user-level packet processing in the paper.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9426">
              <a:defRPr/>
            </a:pPr>
            <a:r>
              <a:rPr lang="en-US" altLang="ko-KR" dirty="0" smtClean="0"/>
              <a:t>I</a:t>
            </a:r>
            <a:r>
              <a:rPr lang="en-US" altLang="ko-KR" baseline="0" dirty="0" smtClean="0"/>
              <a:t> am going to conclude this talk.</a:t>
            </a:r>
          </a:p>
          <a:p>
            <a:pPr defTabSz="879426">
              <a:defRPr/>
            </a:pPr>
            <a:r>
              <a:rPr lang="en-US" altLang="ko-KR" baseline="0" dirty="0" smtClean="0"/>
              <a:t>I have shown that GPU is a great opportunity for software routers.</a:t>
            </a:r>
          </a:p>
          <a:p>
            <a:pPr defTabSz="879426">
              <a:defRPr/>
            </a:pPr>
            <a:r>
              <a:rPr lang="en-US" altLang="ko-KR" baseline="0" dirty="0" smtClean="0"/>
              <a:t>We realized the GPU idea in the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.</a:t>
            </a:r>
          </a:p>
          <a:p>
            <a:pPr defTabSz="879426">
              <a:defRPr/>
            </a:pP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is a scalable software router,</a:t>
            </a:r>
          </a:p>
          <a:p>
            <a:pPr defTabSz="879426">
              <a:defRPr/>
            </a:pPr>
            <a:r>
              <a:rPr lang="en-US" altLang="ko-KR" baseline="0" dirty="0" smtClean="0"/>
              <a:t>which exploits GPU for packet processing acceleration on top of optimized packet I/O engine.</a:t>
            </a:r>
          </a:p>
          <a:p>
            <a:pPr defTabSz="879426">
              <a:defRPr/>
            </a:pPr>
            <a:r>
              <a:rPr lang="en-US" altLang="ko-KR" baseline="0" dirty="0" smtClean="0"/>
              <a:t>We implemented four applications, IPv4, v6, </a:t>
            </a:r>
            <a:r>
              <a:rPr lang="en-US" altLang="ko-KR" baseline="0" dirty="0" err="1" smtClean="0"/>
              <a:t>OpenFlow</a:t>
            </a:r>
            <a:r>
              <a:rPr lang="en-US" altLang="ko-KR" baseline="0" dirty="0" smtClean="0"/>
              <a:t>, and </a:t>
            </a:r>
            <a:r>
              <a:rPr lang="en-US" altLang="ko-KR" baseline="0" dirty="0" err="1" smtClean="0"/>
              <a:t>IPsec</a:t>
            </a:r>
            <a:r>
              <a:rPr lang="en-US" altLang="ko-KR" baseline="0" dirty="0" smtClean="0"/>
              <a:t> on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 to prove the effectiveness and flexibility of our system.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defTabSz="879426">
              <a:buNone/>
              <a:defRPr/>
            </a:pPr>
            <a:r>
              <a:rPr lang="en-US" altLang="ko-KR" baseline="0" dirty="0" smtClean="0"/>
              <a:t>Here is the list of our plan to extend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.</a:t>
            </a:r>
          </a:p>
          <a:p>
            <a:pPr marL="228600" indent="-228600" defTabSz="879426">
              <a:buNone/>
              <a:defRPr/>
            </a:pPr>
            <a:r>
              <a:rPr lang="en-US" altLang="ko-KR" baseline="0" dirty="0" smtClean="0"/>
              <a:t>1. The first one is to integrate control plane in </a:t>
            </a:r>
            <a:r>
              <a:rPr lang="en-US" altLang="ko-KR" baseline="0" dirty="0" err="1" smtClean="0"/>
              <a:t>PacketShader</a:t>
            </a:r>
            <a:r>
              <a:rPr lang="en-US" altLang="ko-KR" baseline="0" dirty="0" smtClean="0"/>
              <a:t>.</a:t>
            </a:r>
          </a:p>
          <a:p>
            <a:pPr marL="228600" indent="-228600" defTabSz="879426">
              <a:buNone/>
              <a:defRPr/>
            </a:pPr>
            <a:r>
              <a:rPr lang="en-US" altLang="ko-KR" baseline="0" dirty="0" smtClean="0"/>
              <a:t>Our current implementation only supports static forwarding tables for IP routing,</a:t>
            </a:r>
          </a:p>
          <a:p>
            <a:pPr marL="228600" indent="-228600" defTabSz="879426">
              <a:buNone/>
              <a:defRPr/>
            </a:pPr>
            <a:r>
              <a:rPr lang="en-US" altLang="ko-KR" dirty="0" smtClean="0"/>
              <a:t>and we are planning</a:t>
            </a:r>
            <a:r>
              <a:rPr lang="en-US" altLang="ko-KR" baseline="0" dirty="0" smtClean="0"/>
              <a:t> to integrate </a:t>
            </a:r>
            <a:r>
              <a:rPr lang="en-US" altLang="ko-KR" baseline="0" dirty="0" err="1" smtClean="0"/>
              <a:t>Quagga</a:t>
            </a:r>
            <a:r>
              <a:rPr lang="en-US" altLang="ko-KR" baseline="0" dirty="0" smtClean="0"/>
              <a:t> or </a:t>
            </a:r>
            <a:r>
              <a:rPr lang="en-US" altLang="ko-KR" baseline="0" dirty="0" err="1" smtClean="0"/>
              <a:t>Xorp</a:t>
            </a:r>
            <a:r>
              <a:rPr lang="en-US" altLang="ko-KR" baseline="0" dirty="0" smtClean="0"/>
              <a:t> in our system.</a:t>
            </a:r>
          </a:p>
          <a:p>
            <a:pPr defTabSz="879426">
              <a:defRPr/>
            </a:pPr>
            <a:r>
              <a:rPr lang="en-US" altLang="ko-KR" baseline="0" dirty="0" smtClean="0"/>
              <a:t>2. The second one is about programming environment.</a:t>
            </a:r>
          </a:p>
          <a:p>
            <a:pPr defTabSz="879426">
              <a:defRPr/>
            </a:pPr>
            <a:r>
              <a:rPr lang="en-US" altLang="ko-KR" baseline="0" dirty="0" smtClean="0"/>
              <a:t>We are planning to support Click-like modular programming environment to make our system more extensible. </a:t>
            </a:r>
          </a:p>
          <a:p>
            <a:pPr defTabSz="879426">
              <a:defRPr/>
            </a:pPr>
            <a:r>
              <a:rPr lang="en-US" altLang="ko-KR" baseline="0" dirty="0" smtClean="0"/>
              <a:t>3. And the third one is to support the concept of opportunistic offloading.</a:t>
            </a:r>
          </a:p>
          <a:p>
            <a:pPr defTabSz="879426">
              <a:defRPr/>
            </a:pPr>
            <a:r>
              <a:rPr lang="en-US" altLang="ko-KR" baseline="0" dirty="0" smtClean="0"/>
              <a:t>If the volume of input traffic is low enough, then we may use only CPU for low latency and low power consumption.</a:t>
            </a:r>
          </a:p>
          <a:p>
            <a:pPr defTabSz="879426">
              <a:defRPr/>
            </a:pPr>
            <a:r>
              <a:rPr lang="en-US" altLang="ko-KR" baseline="0" dirty="0" smtClean="0"/>
              <a:t>And if the traffic level goes up, then we can use GPU for high throughput.</a:t>
            </a:r>
          </a:p>
          <a:p>
            <a:pPr defTabSz="879426">
              <a:defRPr/>
            </a:pPr>
            <a:endParaRPr lang="en-US" altLang="ko-KR" dirty="0" smtClean="0"/>
          </a:p>
          <a:p>
            <a:pPr defTabSz="879426">
              <a:defRPr/>
            </a:pPr>
            <a:r>
              <a:rPr lang="en-US" altLang="ko-KR" dirty="0" smtClean="0"/>
              <a:t>This is the end of my talk,</a:t>
            </a:r>
            <a:r>
              <a:rPr lang="en-US" altLang="ko-KR" baseline="0" dirty="0" smtClean="0"/>
              <a:t> a</a:t>
            </a:r>
            <a:r>
              <a:rPr lang="en-US" altLang="ko-KR" dirty="0" smtClean="0"/>
              <a:t>nd</a:t>
            </a:r>
            <a:r>
              <a:rPr lang="en-US" altLang="ko-KR" baseline="0" dirty="0" smtClean="0"/>
              <a:t> I would be happy to answer your questions. Thank you.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As GPUs have become more powerful, people</a:t>
            </a:r>
            <a:r>
              <a:rPr lang="en-US" altLang="ko-KR" baseline="0" dirty="0" smtClean="0"/>
              <a:t> thought:</a:t>
            </a:r>
          </a:p>
          <a:p>
            <a:r>
              <a:rPr lang="en-US" altLang="ko-KR" baseline="0" dirty="0" smtClean="0"/>
              <a:t>“Wow, it’s cool. It would be nice if I can process my non-graphics problem on GPU”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CPU</a:t>
            </a:r>
            <a:r>
              <a:rPr lang="ko-KR" altLang="en-US" dirty="0" smtClean="0"/>
              <a:t>로 집중된다는 느낌이 전혀 </a:t>
            </a:r>
            <a:r>
              <a:rPr lang="ko-KR" altLang="en-US" dirty="0" err="1" smtClean="0"/>
              <a:t>안들어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bottleneck is in CPU.</a:t>
            </a:r>
          </a:p>
          <a:p>
            <a:r>
              <a:rPr lang="en-US" altLang="ko-KR" dirty="0" smtClean="0"/>
              <a:t>These two are the major tasks</a:t>
            </a:r>
            <a:r>
              <a:rPr lang="en-US" altLang="ko-KR" baseline="0" dirty="0" smtClean="0"/>
              <a:t> done in software routers.</a:t>
            </a:r>
          </a:p>
          <a:p>
            <a:r>
              <a:rPr lang="en-US" altLang="ko-KR" baseline="0" dirty="0" smtClean="0"/>
              <a:t>The first one is to pump up packets from input ports and then transmit them to output ports.</a:t>
            </a:r>
          </a:p>
          <a:p>
            <a:r>
              <a:rPr lang="en-US" altLang="ko-KR" baseline="0" dirty="0" smtClean="0"/>
              <a:t>Because software routers have to handle tens of millions packets for every second, this task is highly intensive.</a:t>
            </a:r>
          </a:p>
          <a:p>
            <a:r>
              <a:rPr lang="en-US" altLang="ko-KR" baseline="0" dirty="0" smtClean="0"/>
              <a:t>The second one is core packet processing.</a:t>
            </a:r>
          </a:p>
          <a:p>
            <a:r>
              <a:rPr lang="en-US" altLang="ko-KR" baseline="0" dirty="0" smtClean="0"/>
              <a:t>Depending on applications, it may be forwarding table lookup, encryption, pattern matching, or whatever.</a:t>
            </a:r>
          </a:p>
          <a:p>
            <a:r>
              <a:rPr lang="en-US" altLang="ko-KR" baseline="0" dirty="0" smtClean="0"/>
              <a:t>[click] </a:t>
            </a:r>
          </a:p>
          <a:p>
            <a:r>
              <a:rPr lang="en-US" altLang="ko-KR" baseline="0" dirty="0" smtClean="0"/>
              <a:t>Along these two tasks, many operations are concentrated on CPU from accounting to dynamic routing protocol support, making the problem worse.</a:t>
            </a:r>
          </a:p>
          <a:p>
            <a:r>
              <a:rPr lang="en-US" altLang="ko-KR" baseline="0" dirty="0" smtClean="0"/>
              <a:t>[click]</a:t>
            </a:r>
          </a:p>
          <a:p>
            <a:r>
              <a:rPr lang="en-US" altLang="ko-KR" baseline="0" dirty="0" smtClean="0"/>
              <a:t>The details of our high-performance NIC device driver can be found in the paper.</a:t>
            </a:r>
          </a:p>
          <a:p>
            <a:r>
              <a:rPr lang="en-US" altLang="ko-KR" baseline="0" dirty="0" smtClean="0"/>
              <a:t>In this presentation, I am going to talk about how we can accelerate core packet processing.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Sue: </a:t>
            </a:r>
            <a:r>
              <a:rPr lang="ko-KR" altLang="en-US" dirty="0" smtClean="0"/>
              <a:t>복잡함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However, a high-speed link at low cost does not guarantee the performance of software routers.</a:t>
            </a:r>
          </a:p>
          <a:p>
            <a:r>
              <a:rPr lang="en-US" altLang="ko-KR" baseline="0" dirty="0" smtClean="0"/>
              <a:t>The </a:t>
            </a:r>
            <a:r>
              <a:rPr lang="en-US" altLang="ko-KR" baseline="0" dirty="0" err="1" smtClean="0"/>
              <a:t>Achiles</a:t>
            </a:r>
            <a:r>
              <a:rPr lang="en-US" altLang="ko-KR" baseline="0" dirty="0" smtClean="0"/>
              <a:t>’ heel of software routers has long been its low performance due to the CPU bottleneck.</a:t>
            </a:r>
          </a:p>
          <a:p>
            <a:r>
              <a:rPr lang="en-US" altLang="ko-KR" baseline="0" dirty="0" smtClean="0"/>
              <a:t>The table in the slide shows the performance of software routers measured with 64-byte packets.</a:t>
            </a:r>
          </a:p>
          <a:p>
            <a:r>
              <a:rPr lang="en-US" altLang="ko-KR" baseline="0" dirty="0" smtClean="0"/>
              <a:t>Many researchers have tried to push the performance to the limit, b</a:t>
            </a:r>
            <a:r>
              <a:rPr lang="en-US" altLang="ko-KR" dirty="0" smtClean="0"/>
              <a:t>ut it has not scaled beyond 10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Gbps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It</a:t>
            </a:r>
            <a:r>
              <a:rPr lang="en-US" altLang="ko-KR" baseline="0" dirty="0" smtClean="0"/>
              <a:t> means that it doesn’t matter how many 10G ports you have,</a:t>
            </a:r>
          </a:p>
          <a:p>
            <a:r>
              <a:rPr lang="en-US" altLang="ko-KR" baseline="0" dirty="0" smtClean="0"/>
              <a:t>your system will not be able to handle even a single port at a line rate.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I told you that the performance bottleneck is in the CPU and I’m going to give you a little more details.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Let’s see how</a:t>
            </a:r>
            <a:r>
              <a:rPr lang="en-US" altLang="ko-KR" baseline="0" dirty="0" smtClean="0"/>
              <a:t> much computation power is needed.</a:t>
            </a:r>
          </a:p>
          <a:p>
            <a:r>
              <a:rPr lang="en-US" altLang="ko-KR" baseline="0" dirty="0" smtClean="0"/>
              <a:t>and why CPU-only approach is not enough for 10G networks.</a:t>
            </a:r>
          </a:p>
          <a:p>
            <a:r>
              <a:rPr lang="en-US" altLang="ko-KR" baseline="0" dirty="0" smtClean="0"/>
              <a:t>First of all, you need 1,200 CPU cycles to receive and transmit every packet through network interface cards.</a:t>
            </a:r>
          </a:p>
          <a:p>
            <a:r>
              <a:rPr lang="en-US" altLang="ko-KR" baseline="0" dirty="0" smtClean="0"/>
              <a:t>Furthermore, you need additional computation power depending on what you want to do on the software router.</a:t>
            </a:r>
          </a:p>
          <a:p>
            <a:r>
              <a:rPr lang="en-US" altLang="ko-KR" baseline="0" dirty="0" smtClean="0"/>
              <a:t>The problem is that you don’t have enough CPU cycles.</a:t>
            </a:r>
          </a:p>
          <a:p>
            <a:r>
              <a:rPr lang="en-US" altLang="ko-KR" baseline="0" dirty="0" smtClean="0"/>
              <a:t>How can we solve this problem?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Our approach</a:t>
            </a:r>
            <a:r>
              <a:rPr lang="en-US" altLang="ko-KR" baseline="0" dirty="0" smtClean="0"/>
              <a:t> is twofold.</a:t>
            </a:r>
          </a:p>
          <a:p>
            <a:r>
              <a:rPr lang="en-US" altLang="ko-KR" dirty="0" smtClean="0"/>
              <a:t>The first one is [click] to optimize packet</a:t>
            </a:r>
            <a:r>
              <a:rPr lang="en-US" altLang="ko-KR" baseline="0" dirty="0" smtClean="0"/>
              <a:t> I/O and we got significant improvement by a factor of 6.</a:t>
            </a:r>
          </a:p>
          <a:p>
            <a:r>
              <a:rPr lang="en-US" altLang="ko-KR" baseline="0" dirty="0" smtClean="0"/>
              <a:t>I’m not going to address the details in this talk.</a:t>
            </a:r>
          </a:p>
          <a:p>
            <a:r>
              <a:rPr lang="en-US" altLang="ko-KR" baseline="0" dirty="0" smtClean="0"/>
              <a:t>And you can find our optimization techniques, in the paper.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And</a:t>
            </a:r>
            <a:r>
              <a:rPr lang="en-US" altLang="ko-KR" baseline="0" dirty="0" smtClean="0"/>
              <a:t> our second approach is about how to handle these application-dependent operations in an effective way.</a:t>
            </a:r>
          </a:p>
          <a:p>
            <a:r>
              <a:rPr lang="en-US" altLang="ko-KR" baseline="0" dirty="0" smtClean="0"/>
              <a:t>[click] Our solution is to offload those operations to GPU, and it is the main topic of this talk.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861B-00FF-4CDB-908C-3B4BD41726F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965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7311D-7797-4A8B-931F-1EC29F3D01B0}" type="datetime1">
              <a:rPr lang="ko-KR" altLang="en-US" smtClean="0"/>
              <a:pPr/>
              <a:t>2010-09-06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2D7E1E-B4DF-4EE5-95F9-4AFEE11565F1}" type="datetime1">
              <a:rPr lang="ko-KR" altLang="en-US" smtClean="0"/>
              <a:pPr/>
              <a:t>2010-09-06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D5DB0-F40A-4FBA-B28E-C88BEFE51E65}" type="datetime1">
              <a:rPr lang="ko-KR" altLang="en-US" smtClean="0"/>
              <a:pPr/>
              <a:t>2010-09-06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63439C-CAAD-41CF-A44E-6E75E7B9A3F7}" type="datetime1">
              <a:rPr lang="ko-KR" altLang="en-US" smtClean="0"/>
              <a:pPr/>
              <a:t>2010-09-06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What’s Up?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49694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First: </a:t>
            </a:r>
            <a:r>
              <a:rPr lang="ko-KR" altLang="en-US" dirty="0" smtClean="0"/>
              <a:t>마스터 텍스트 스타일을 </a:t>
            </a:r>
          </a:p>
          <a:p>
            <a:pPr lvl="1"/>
            <a:r>
              <a:rPr lang="en-US" altLang="ko-KR" dirty="0" smtClean="0"/>
              <a:t>Second: </a:t>
            </a:r>
            <a:r>
              <a:rPr lang="ko-KR" altLang="en-US" dirty="0" smtClean="0"/>
              <a:t>둘째 수준</a:t>
            </a:r>
          </a:p>
          <a:p>
            <a:pPr lvl="2"/>
            <a:r>
              <a:rPr lang="en-US" altLang="ko-KR" dirty="0" smtClean="0"/>
              <a:t>Third: </a:t>
            </a:r>
            <a:r>
              <a:rPr lang="ko-KR" altLang="en-US" dirty="0" smtClean="0"/>
              <a:t>셋째 수준</a:t>
            </a:r>
          </a:p>
          <a:p>
            <a:pPr lvl="3"/>
            <a:r>
              <a:rPr lang="en-US" altLang="ko-KR" dirty="0" smtClean="0"/>
              <a:t>Fourth: </a:t>
            </a:r>
            <a:r>
              <a:rPr lang="ko-KR" altLang="en-US" dirty="0" smtClean="0"/>
              <a:t>넷째 수준</a:t>
            </a:r>
          </a:p>
          <a:p>
            <a:pPr lvl="4"/>
            <a:r>
              <a:rPr lang="en-US" altLang="ko-KR" dirty="0" smtClean="0"/>
              <a:t>Fifth: </a:t>
            </a:r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0997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109A5-394C-445E-A3C6-2A8111E2532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42844" y="142852"/>
            <a:ext cx="8858312" cy="61436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406" y="632492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baseline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2010 Sep.</a:t>
            </a:r>
            <a:endParaRPr lang="ko-KR" altLang="en-US" sz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6" name="Picture 2" descr="http://www.wiopt.org/images/logo_kaist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6381328"/>
            <a:ext cx="1008112" cy="378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296144"/>
          </a:xfrm>
        </p:spPr>
        <p:txBody>
          <a:bodyPr>
            <a:noAutofit/>
          </a:bodyPr>
          <a:lstStyle/>
          <a:p>
            <a:r>
              <a:rPr lang="en-US" altLang="ko-KR" dirty="0" err="1" smtClean="0">
                <a:latin typeface="Cambria" pitchFamily="18" charset="0"/>
                <a:ea typeface="Ebrima" pitchFamily="2" charset="0"/>
                <a:cs typeface="Ebrima" pitchFamily="2" charset="0"/>
              </a:rPr>
              <a:t>PacketShader</a:t>
            </a:r>
            <a:r>
              <a:rPr lang="en-US" altLang="ko-KR" dirty="0" smtClean="0">
                <a:latin typeface="Cambria" pitchFamily="18" charset="0"/>
                <a:ea typeface="Ebrima" pitchFamily="2" charset="0"/>
                <a:cs typeface="Ebrima" pitchFamily="2" charset="0"/>
              </a:rPr>
              <a:t>:</a:t>
            </a:r>
            <a:br>
              <a:rPr lang="en-US" altLang="ko-KR" dirty="0" smtClean="0">
                <a:latin typeface="Cambria" pitchFamily="18" charset="0"/>
                <a:ea typeface="Ebrima" pitchFamily="2" charset="0"/>
                <a:cs typeface="Ebrima" pitchFamily="2" charset="0"/>
              </a:rPr>
            </a:br>
            <a:r>
              <a:rPr lang="en-US" altLang="ko-KR" sz="3200" dirty="0" smtClean="0">
                <a:latin typeface="Cambria" pitchFamily="18" charset="0"/>
                <a:ea typeface="Ebrima" pitchFamily="2" charset="0"/>
                <a:cs typeface="Ebrima" pitchFamily="2" charset="0"/>
              </a:rPr>
              <a:t>A GPU-Accelerated Software Router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Cambria" pitchFamily="18" charset="0"/>
              <a:cs typeface="Ebrima" pitchFamily="2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352928" cy="2664296"/>
          </a:xfrm>
        </p:spPr>
        <p:txBody>
          <a:bodyPr>
            <a:noAutofit/>
          </a:bodyPr>
          <a:lstStyle/>
          <a:p>
            <a:r>
              <a:rPr lang="en-US" altLang="ko-KR" sz="2800" dirty="0" err="1" smtClean="0">
                <a:solidFill>
                  <a:schemeClr val="tx1"/>
                </a:solidFill>
              </a:rPr>
              <a:t>Sangjin</a:t>
            </a:r>
            <a:r>
              <a:rPr lang="en-US" altLang="ko-KR" sz="2800" dirty="0" smtClean="0">
                <a:solidFill>
                  <a:schemeClr val="tx1"/>
                </a:solidFill>
              </a:rPr>
              <a:t> Han</a:t>
            </a:r>
            <a:r>
              <a:rPr lang="en-US" altLang="ko-KR" sz="2800" baseline="30000" dirty="0" smtClean="0">
                <a:solidFill>
                  <a:schemeClr val="tx1"/>
                </a:solidFill>
              </a:rPr>
              <a:t>†</a:t>
            </a:r>
          </a:p>
          <a:p>
            <a:endParaRPr lang="en-US" altLang="ko-KR" sz="1600" dirty="0" smtClean="0"/>
          </a:p>
          <a:p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In collaboration with:</a:t>
            </a:r>
          </a:p>
          <a:p>
            <a:r>
              <a:rPr lang="en-US" altLang="ko-KR" sz="2800" dirty="0" err="1" smtClean="0">
                <a:solidFill>
                  <a:schemeClr val="tx1"/>
                </a:solidFill>
              </a:rPr>
              <a:t>Keon</a:t>
            </a:r>
            <a:r>
              <a:rPr lang="en-US" altLang="ko-KR" sz="2800" dirty="0" smtClean="0">
                <a:solidFill>
                  <a:schemeClr val="tx1"/>
                </a:solidFill>
              </a:rPr>
              <a:t> Jang</a:t>
            </a:r>
            <a:r>
              <a:rPr lang="en-US" altLang="ko-KR" sz="2800" baseline="30000" dirty="0" smtClean="0">
                <a:solidFill>
                  <a:schemeClr val="tx1"/>
                </a:solidFill>
              </a:rPr>
              <a:t> †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KyoungSoo</a:t>
            </a:r>
            <a:r>
              <a:rPr lang="en-US" altLang="ko-KR" sz="2800" dirty="0" smtClean="0">
                <a:solidFill>
                  <a:schemeClr val="tx1"/>
                </a:solidFill>
              </a:rPr>
              <a:t> Park</a:t>
            </a:r>
            <a:r>
              <a:rPr lang="en-US" altLang="ko-KR" sz="2800" baseline="30000" dirty="0" smtClean="0">
                <a:solidFill>
                  <a:schemeClr val="tx1"/>
                </a:solidFill>
              </a:rPr>
              <a:t>‡</a:t>
            </a:r>
            <a:r>
              <a:rPr lang="en-US" altLang="ko-KR" sz="2800" dirty="0" smtClean="0">
                <a:solidFill>
                  <a:schemeClr val="tx1"/>
                </a:solidFill>
              </a:rPr>
              <a:t>, Sue Moon</a:t>
            </a:r>
            <a:r>
              <a:rPr lang="en-US" altLang="ko-KR" sz="2800" baseline="30000" dirty="0" smtClean="0">
                <a:solidFill>
                  <a:schemeClr val="tx1"/>
                </a:solidFill>
              </a:rPr>
              <a:t> †</a:t>
            </a:r>
          </a:p>
          <a:p>
            <a:endParaRPr lang="en-US" altLang="ko-KR" sz="1400" baseline="30000" dirty="0" smtClean="0"/>
          </a:p>
          <a:p>
            <a:r>
              <a:rPr lang="en-US" altLang="ko-KR" baseline="30000" dirty="0" smtClean="0">
                <a:solidFill>
                  <a:schemeClr val="bg1">
                    <a:lumMod val="50000"/>
                  </a:schemeClr>
                </a:solidFill>
              </a:rPr>
              <a:t>†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Advanced Networking Lab, CS, KAIST</a:t>
            </a:r>
            <a:r>
              <a:rPr lang="en-US" altLang="ko-KR" baseline="-25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ko-KR" baseline="-25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baseline="30000" dirty="0" smtClean="0">
                <a:solidFill>
                  <a:schemeClr val="bg1">
                    <a:lumMod val="50000"/>
                  </a:schemeClr>
                </a:solidFill>
              </a:rPr>
              <a:t>‡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Networked and Distributed Computing Systems Lab, EE, KAIST</a:t>
            </a:r>
            <a:endParaRPr lang="en-US" altLang="ko-KR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GPU?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GPU = </a:t>
            </a:r>
            <a:r>
              <a:rPr lang="en-US" altLang="ko-KR" u="sng" dirty="0" smtClean="0"/>
              <a:t>G</a:t>
            </a:r>
            <a:r>
              <a:rPr lang="en-US" altLang="ko-KR" dirty="0" smtClean="0"/>
              <a:t>raphics </a:t>
            </a:r>
            <a:r>
              <a:rPr lang="en-US" altLang="ko-KR" u="sng" dirty="0" smtClean="0"/>
              <a:t>P</a:t>
            </a:r>
            <a:r>
              <a:rPr lang="en-US" altLang="ko-KR" dirty="0" smtClean="0"/>
              <a:t>rocessing </a:t>
            </a:r>
            <a:r>
              <a:rPr lang="en-US" altLang="ko-KR" u="sng" dirty="0" smtClean="0"/>
              <a:t>U</a:t>
            </a:r>
            <a:r>
              <a:rPr lang="en-US" altLang="ko-KR" dirty="0" smtClean="0"/>
              <a:t>nit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584176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The heart of graphics cards</a:t>
            </a:r>
          </a:p>
          <a:p>
            <a:r>
              <a:rPr lang="en-US" altLang="ko-KR" sz="2800" dirty="0" smtClean="0"/>
              <a:t>Mainly used for real-time 3D game rendering</a:t>
            </a:r>
          </a:p>
          <a:p>
            <a:pPr lvl="1"/>
            <a:r>
              <a:rPr lang="en-US" altLang="ko-KR" sz="2400" dirty="0" smtClean="0"/>
              <a:t>Massively-parallel processing capacity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05818" y="5929535"/>
            <a:ext cx="3948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Ubisoft’s</a:t>
            </a: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AVARTAR, from http://ubi.com)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80862"/>
            <a:ext cx="5688632" cy="28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CPU vs. GPU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816424" cy="254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33031"/>
            <a:ext cx="3744416" cy="25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539552" y="4528919"/>
            <a:ext cx="38164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CPU:</a:t>
            </a:r>
          </a:p>
          <a:p>
            <a:pPr algn="ctr">
              <a:buNone/>
            </a:pPr>
            <a:r>
              <a:rPr lang="en-US" altLang="ko-K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 # of super-fast cores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716016" y="4528919"/>
            <a:ext cx="40324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GPU:</a:t>
            </a:r>
          </a:p>
          <a:p>
            <a:pPr algn="ctr">
              <a:buNone/>
            </a:pPr>
            <a:r>
              <a:rPr lang="en-US" altLang="ko-K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Large # of small cores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“Silicon Budget” in CPU and GPU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67544" y="3790781"/>
            <a:ext cx="2952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Xeon X5550:  </a:t>
            </a:r>
            <a:b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altLang="ko-KR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cores</a:t>
            </a:r>
            <a:r>
              <a:rPr lang="en-US" altLang="ko-KR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ko-KR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731M</a:t>
            </a:r>
            <a:r>
              <a:rPr lang="en-US" altLang="ko-KR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transistors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60032" y="4406334"/>
            <a:ext cx="36724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GTX480:  </a:t>
            </a:r>
            <a:b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480</a:t>
            </a: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cores</a:t>
            </a:r>
            <a:b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3,200M</a:t>
            </a: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transistors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2589"/>
            <a:ext cx="30040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0896" y="1484784"/>
            <a:ext cx="5046326" cy="281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160" y="25248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ALU</a:t>
            </a:r>
            <a:endParaRPr lang="ko-KR" altLang="en-US" sz="2000" b="1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GPU for Packet Processing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Advantages of GPU for Packet Processing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Raw computation power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Memory access latency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Memory bandwidth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Comparison between</a:t>
            </a:r>
          </a:p>
          <a:p>
            <a:pPr lvl="1"/>
            <a:r>
              <a:rPr lang="en-US" altLang="ko-KR" dirty="0" smtClean="0"/>
              <a:t>Intel X5550 CPU</a:t>
            </a:r>
          </a:p>
          <a:p>
            <a:pPr lvl="1"/>
            <a:r>
              <a:rPr lang="en-US" altLang="ko-KR" dirty="0" smtClean="0"/>
              <a:t>NVIDIA GTX480 GPU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(1/3) Raw Computation Power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58417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Compute-intensive operations in software routers</a:t>
            </a:r>
          </a:p>
          <a:p>
            <a:pPr lvl="1"/>
            <a:r>
              <a:rPr lang="en-US" altLang="ko-KR" dirty="0" smtClean="0"/>
              <a:t>Hashing, encryption, pattern matching, network coding, compression, etc.</a:t>
            </a:r>
          </a:p>
          <a:p>
            <a:pPr lvl="1"/>
            <a:r>
              <a:rPr lang="en-US" altLang="ko-KR" dirty="0" smtClean="0"/>
              <a:t>GPU can help!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467" y="3510300"/>
            <a:ext cx="1303813" cy="864096"/>
          </a:xfrm>
          <a:prstGeom prst="rect">
            <a:avLst/>
          </a:prstGeom>
          <a:noFill/>
        </p:spPr>
      </p:pic>
      <p:pic>
        <p:nvPicPr>
          <p:cNvPr id="6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24235"/>
            <a:ext cx="885014" cy="79208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043608" y="4388331"/>
            <a:ext cx="2736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CPU: </a:t>
            </a:r>
            <a:r>
              <a:rPr lang="en-US" altLang="ko-KR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43</a:t>
            </a:r>
            <a:r>
              <a:rPr lang="en-US" altLang="ko-KR" sz="2000" dirty="0" smtClean="0"/>
              <a:t>×</a:t>
            </a: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n-US" altLang="ko-KR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en-US" altLang="ko-KR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ko-KR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2.66 (GHz) </a:t>
            </a:r>
            <a:r>
              <a:rPr lang="en-US" altLang="ko-KR" dirty="0" smtClean="0"/>
              <a:t>×</a:t>
            </a:r>
          </a:p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(# of cores) </a:t>
            </a:r>
            <a:r>
              <a:rPr lang="en-US" altLang="ko-KR" dirty="0" smtClean="0"/>
              <a:t>×</a:t>
            </a:r>
          </a:p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(4-way superscalar)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292080" y="4388331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GPU: </a:t>
            </a:r>
            <a:r>
              <a:rPr lang="en-US" altLang="ko-KR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672</a:t>
            </a:r>
            <a:r>
              <a:rPr lang="en-US" altLang="ko-KR" sz="2000" dirty="0" smtClean="0"/>
              <a:t>×</a:t>
            </a: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n-US" altLang="ko-KR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en-US" altLang="ko-KR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ko-KR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1.4 (GHz) </a:t>
            </a:r>
            <a:r>
              <a:rPr lang="en-US" altLang="ko-KR" dirty="0" smtClean="0"/>
              <a:t>×</a:t>
            </a:r>
          </a:p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480 (# of cores)</a:t>
            </a:r>
            <a:endParaRPr lang="en-US" altLang="ko-KR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2843808" y="306896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Instructions/sec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851920" y="4149080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(2/3) Memory Access Latency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00811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Software router </a:t>
            </a:r>
            <a:r>
              <a:rPr lang="en-US" altLang="ko-KR" sz="2800" dirty="0" smtClean="0">
                <a:sym typeface="Wingdings" pitchFamily="2" charset="2"/>
              </a:rPr>
              <a:t> lots of cache misses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GPU can effectively 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hide</a:t>
            </a:r>
            <a:r>
              <a:rPr lang="en-US" altLang="ko-KR" sz="2400" dirty="0" smtClean="0">
                <a:sym typeface="Wingdings" pitchFamily="2" charset="2"/>
              </a:rPr>
              <a:t> memory latency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43808" y="3789040"/>
            <a:ext cx="288032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87624" y="374897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GPU core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203848" y="3789040"/>
            <a:ext cx="288032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63888" y="3789040"/>
            <a:ext cx="288032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923928" y="378904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83968" y="378904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44008" y="378904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4048" y="378904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364088" y="3789040"/>
            <a:ext cx="28803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24128" y="3789040"/>
            <a:ext cx="288032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084168" y="3789040"/>
            <a:ext cx="288032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444208" y="3789040"/>
            <a:ext cx="288032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804248" y="3789040"/>
            <a:ext cx="288032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3" name="구부러진 연결선 22"/>
          <p:cNvCxnSpPr>
            <a:stCxn id="12" idx="2"/>
            <a:endCxn id="13" idx="2"/>
          </p:cNvCxnSpPr>
          <p:nvPr/>
        </p:nvCxnSpPr>
        <p:spPr>
          <a:xfrm rot="16200000" flipH="1">
            <a:off x="3887924" y="3897052"/>
            <a:ext cx="1588" cy="360040"/>
          </a:xfrm>
          <a:prstGeom prst="curvedConnector3">
            <a:avLst>
              <a:gd name="adj1" fmla="val 14395466"/>
            </a:avLst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>
            <a:stCxn id="17" idx="2"/>
            <a:endCxn id="18" idx="2"/>
          </p:cNvCxnSpPr>
          <p:nvPr/>
        </p:nvCxnSpPr>
        <p:spPr>
          <a:xfrm rot="16200000" flipH="1">
            <a:off x="5688124" y="3897052"/>
            <a:ext cx="1588" cy="360040"/>
          </a:xfrm>
          <a:prstGeom prst="curvedConnector3">
            <a:avLst>
              <a:gd name="adj1" fmla="val 14395466"/>
            </a:avLst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사각형 설명선 27"/>
          <p:cNvSpPr/>
          <p:nvPr/>
        </p:nvSpPr>
        <p:spPr>
          <a:xfrm>
            <a:off x="3563888" y="2924944"/>
            <a:ext cx="864096" cy="648072"/>
          </a:xfrm>
          <a:prstGeom prst="wedgeRectCallout">
            <a:avLst>
              <a:gd name="adj1" fmla="val -34911"/>
              <a:gd name="adj2" fmla="val 790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Cache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miss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사각형 설명선 28"/>
          <p:cNvSpPr/>
          <p:nvPr/>
        </p:nvSpPr>
        <p:spPr>
          <a:xfrm>
            <a:off x="5364088" y="2924944"/>
            <a:ext cx="864096" cy="648072"/>
          </a:xfrm>
          <a:prstGeom prst="wedgeRectCallout">
            <a:avLst>
              <a:gd name="adj1" fmla="val -34911"/>
              <a:gd name="adj2" fmla="val 790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Cache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miss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275856" y="4397042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 to Thread 2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5076056" y="4397042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 to Thread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9111" y="1845184"/>
            <a:ext cx="435312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(3/3) Memory Bandwidth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052" name="AutoShape 4" descr="https://mail.google.com/mail/?ui=2&amp;ik=ecf540f9ba&amp;view=att&amp;th=12a0f96555660324&amp;attid=0.1&amp;disp=inline&amp;realattid=f_gc3j9d280&amp;zw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4" name="AutoShape 6" descr="https://mail.google.com/mail/?ui=2&amp;ik=ecf540f9ba&amp;view=att&amp;th=12a0f96555660324&amp;attid=0.1&amp;disp=inline&amp;realattid=f_gc3j9d280&amp;zw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https://mail.google.com/mail/?ui=2&amp;ik=ecf540f9ba&amp;view=att&amp;th=12a0f96555660324&amp;attid=0.1&amp;disp=inline&amp;realattid=f_gc3j9d280&amp;zw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467544" y="494116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CPU’s memory bandwidth (theoretical): 32 GB/s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(3/3) Memory Bandwidth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013" y="1827634"/>
            <a:ext cx="43719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536" y="49411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CPU’s memory bandwidth (</a:t>
            </a:r>
            <a:r>
              <a:rPr lang="en-US" altLang="ko-KR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empirical</a:t>
            </a: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&lt; 25 GB/s 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804248" y="2060848"/>
            <a:ext cx="16561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4. TX: </a:t>
            </a:r>
          </a:p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RAM  NIC</a:t>
            </a:r>
          </a:p>
        </p:txBody>
      </p:sp>
      <p:cxnSp>
        <p:nvCxnSpPr>
          <p:cNvPr id="12" name="Shape 11"/>
          <p:cNvCxnSpPr>
            <a:stCxn id="10" idx="2"/>
          </p:cNvCxnSpPr>
          <p:nvPr/>
        </p:nvCxnSpPr>
        <p:spPr>
          <a:xfrm rot="5400000">
            <a:off x="6894258" y="2402886"/>
            <a:ext cx="432048" cy="1044116"/>
          </a:xfrm>
          <a:prstGeom prst="bentConnector2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내용 개체 틀 2"/>
          <p:cNvSpPr txBox="1">
            <a:spLocks/>
          </p:cNvSpPr>
          <p:nvPr/>
        </p:nvSpPr>
        <p:spPr>
          <a:xfrm>
            <a:off x="4860032" y="764704"/>
            <a:ext cx="16561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3. TX: </a:t>
            </a:r>
          </a:p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CPU  RAM</a:t>
            </a:r>
          </a:p>
        </p:txBody>
      </p:sp>
      <p:cxnSp>
        <p:nvCxnSpPr>
          <p:cNvPr id="21" name="직선 화살표 연결선 20"/>
          <p:cNvCxnSpPr/>
          <p:nvPr/>
        </p:nvCxnSpPr>
        <p:spPr>
          <a:xfrm rot="5400000">
            <a:off x="5220866" y="1700808"/>
            <a:ext cx="576064" cy="1588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내용 개체 틀 2"/>
          <p:cNvSpPr txBox="1">
            <a:spLocks/>
          </p:cNvSpPr>
          <p:nvPr/>
        </p:nvSpPr>
        <p:spPr>
          <a:xfrm>
            <a:off x="1835696" y="1052736"/>
            <a:ext cx="16561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2. RX: </a:t>
            </a:r>
          </a:p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RAM  CPU</a:t>
            </a:r>
          </a:p>
        </p:txBody>
      </p:sp>
      <p:cxnSp>
        <p:nvCxnSpPr>
          <p:cNvPr id="24" name="Shape 23"/>
          <p:cNvCxnSpPr>
            <a:stCxn id="23" idx="3"/>
          </p:cNvCxnSpPr>
          <p:nvPr/>
        </p:nvCxnSpPr>
        <p:spPr>
          <a:xfrm>
            <a:off x="3491880" y="1376772"/>
            <a:ext cx="288032" cy="540060"/>
          </a:xfrm>
          <a:prstGeom prst="bentConnector2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1" name="내용 개체 틀 2"/>
          <p:cNvSpPr txBox="1">
            <a:spLocks/>
          </p:cNvSpPr>
          <p:nvPr/>
        </p:nvSpPr>
        <p:spPr>
          <a:xfrm>
            <a:off x="395536" y="2564904"/>
            <a:ext cx="16561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1. RX: </a:t>
            </a:r>
          </a:p>
          <a:p>
            <a:pPr marL="457200" indent="-457200"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NIC  RAM</a:t>
            </a: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2051720" y="2925738"/>
            <a:ext cx="504056" cy="1588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3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85800" y="1484784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Ebrima" pitchFamily="2" charset="0"/>
                <a:cs typeface="Ebrima" pitchFamily="2" charset="0"/>
              </a:rPr>
              <a:t>PacketShader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Ebrima" pitchFamily="2" charset="0"/>
                <a:cs typeface="Ebrima" pitchFamily="2" charset="0"/>
              </a:rPr>
              <a:t>:</a:t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Ebrima" pitchFamily="2" charset="0"/>
                <a:cs typeface="Ebrima" pitchFamily="2" charset="0"/>
              </a:rPr>
            </a:b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Ebrima" pitchFamily="2" charset="0"/>
                <a:cs typeface="Ebrima" pitchFamily="2" charset="0"/>
              </a:rPr>
              <a:t>A GPU-Accelerated Software Router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Ebrima" pitchFamily="2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691680" y="2708920"/>
            <a:ext cx="30243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아래쪽 화살표 6"/>
          <p:cNvSpPr/>
          <p:nvPr/>
        </p:nvSpPr>
        <p:spPr>
          <a:xfrm>
            <a:off x="2987824" y="2823319"/>
            <a:ext cx="504056" cy="5040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339938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High-performance</a:t>
            </a:r>
            <a:endParaRPr lang="ko-KR" altLang="en-US" sz="24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58112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Our prototype: 40 </a:t>
            </a:r>
            <a:r>
              <a:rPr lang="en-US" altLang="ko-K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Gbps</a:t>
            </a:r>
            <a:r>
              <a:rPr lang="en-US" altLang="ko-K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on a single box</a:t>
            </a:r>
            <a:endParaRPr lang="ko-KR" alt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013" y="1827634"/>
            <a:ext cx="43719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(3/3) Memory Bandwidth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9512" y="494116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budget for packet processing can be less 10 GB/s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(3/3) Memory Bandwidth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9512" y="494116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strike="sngStrik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budget for packet processing can be less 10 GB/s</a:t>
            </a: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buNone/>
            </a:pPr>
            <a:r>
              <a:rPr lang="en-US" altLang="ko-KR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GPU’s memory bandwidth: 174GB/s </a:t>
            </a:r>
          </a:p>
        </p:txBody>
      </p:sp>
      <p:pic>
        <p:nvPicPr>
          <p:cNvPr id="95234" name="Picture 2" descr="http://www.ninospizzabayridge.com/images/big_piz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35412"/>
            <a:ext cx="5112568" cy="3461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Use GPU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Basic Idea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3275856" y="1700808"/>
            <a:ext cx="2736304" cy="1008112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965470" cy="86409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340768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16832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92896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2016224" cy="1336243"/>
          </a:xfrm>
          <a:prstGeom prst="rect">
            <a:avLst/>
          </a:prstGeom>
          <a:noFill/>
        </p:spPr>
      </p:pic>
      <p:sp>
        <p:nvSpPr>
          <p:cNvPr id="14" name="아래쪽 화살표 13"/>
          <p:cNvSpPr/>
          <p:nvPr/>
        </p:nvSpPr>
        <p:spPr>
          <a:xfrm>
            <a:off x="4139952" y="2852936"/>
            <a:ext cx="432048" cy="72008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 rot="10800000">
            <a:off x="4572001" y="2852936"/>
            <a:ext cx="432048" cy="72008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196868" y="4981267"/>
            <a:ext cx="50987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sz="2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Offload core operations to GPU</a:t>
            </a:r>
            <a:r>
              <a:rPr lang="en-US" altLang="ko-K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ko-K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4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(e.g., forwarding table lookup)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Recap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797059" y="508518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GTX480:  480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987" y="2420888"/>
            <a:ext cx="465526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For GPU, more parallelism, more throughput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4499992" y="4005064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4283968" y="4005064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067944" y="4005064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851920" y="4005064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635896" y="4005064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Parallelism in Packet Processing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93610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The key insight</a:t>
            </a:r>
          </a:p>
          <a:p>
            <a:pPr lvl="1"/>
            <a:r>
              <a:rPr lang="en-US" altLang="ko-KR" dirty="0" smtClean="0"/>
              <a:t>Stateless packet processing = parallelizable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25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1043608" y="2708920"/>
            <a:ext cx="187220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43608" y="3429000"/>
            <a:ext cx="187220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5400000">
            <a:off x="2555776" y="3068960"/>
            <a:ext cx="72008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699792" y="2852936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483768" y="2852936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267744" y="2852936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051720" y="2852936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835696" y="2852936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619672" y="2852936"/>
            <a:ext cx="11772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403648" y="2852936"/>
            <a:ext cx="11772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위로 굽은 화살표 21"/>
          <p:cNvSpPr/>
          <p:nvPr/>
        </p:nvSpPr>
        <p:spPr>
          <a:xfrm rot="5400000">
            <a:off x="2375756" y="3465004"/>
            <a:ext cx="792088" cy="1008112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763688" y="2276872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RX queue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오른쪽 대괄호 23"/>
          <p:cNvSpPr/>
          <p:nvPr/>
        </p:nvSpPr>
        <p:spPr>
          <a:xfrm rot="5400000">
            <a:off x="2267744" y="2924944"/>
            <a:ext cx="144016" cy="100811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843808" y="4581128"/>
            <a:ext cx="133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Batching</a:t>
            </a:r>
            <a:endParaRPr lang="ko-KR" altLang="en-US" dirty="0"/>
          </a:p>
        </p:txBody>
      </p:sp>
      <p:sp>
        <p:nvSpPr>
          <p:cNvPr id="37" name="오른쪽 화살표 36"/>
          <p:cNvSpPr/>
          <p:nvPr/>
        </p:nvSpPr>
        <p:spPr>
          <a:xfrm>
            <a:off x="4932040" y="3527297"/>
            <a:ext cx="504056" cy="13681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372200" y="4006805"/>
            <a:ext cx="232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Parallel Processing</a:t>
            </a:r>
            <a:b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GPU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 rot="16200000">
            <a:off x="5881288" y="3154113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 rot="16200000">
            <a:off x="5881289" y="3586160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 rot="16200000">
            <a:off x="5881290" y="4018208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 rot="16200000">
            <a:off x="5881291" y="4450256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 rot="16200000">
            <a:off x="5881292" y="4882304"/>
            <a:ext cx="117727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Batching </a:t>
            </a:r>
            <a:r>
              <a:rPr lang="en-US" altLang="ko-KR" dirty="0" smtClean="0">
                <a:sym typeface="Wingdings" pitchFamily="2" charset="2"/>
              </a:rPr>
              <a:t> Long Latency?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3600400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Fast link = enough # of packets in a small time window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10 </a:t>
            </a:r>
            <a:r>
              <a:rPr lang="en-US" altLang="ko-KR" sz="2800" dirty="0" err="1" smtClean="0"/>
              <a:t>GbE</a:t>
            </a:r>
            <a:r>
              <a:rPr lang="en-US" altLang="ko-KR" sz="2800" dirty="0" smtClean="0"/>
              <a:t> link</a:t>
            </a:r>
          </a:p>
          <a:p>
            <a:pPr lvl="1"/>
            <a:r>
              <a:rPr lang="en-US" altLang="ko-KR" sz="2400" dirty="0" smtClean="0"/>
              <a:t>up to 1,000 packets only in 67</a:t>
            </a:r>
            <a:r>
              <a:rPr lang="ko-KR" altLang="en-US" sz="2400" dirty="0" smtClean="0"/>
              <a:t>μ</a:t>
            </a:r>
            <a:r>
              <a:rPr lang="en-US" altLang="ko-KR" sz="2400" dirty="0" smtClean="0">
                <a:ea typeface="Tahoma" pitchFamily="34" charset="0"/>
              </a:rPr>
              <a:t>s</a:t>
            </a:r>
          </a:p>
          <a:p>
            <a:pPr lvl="1"/>
            <a:endParaRPr lang="en-US" altLang="ko-KR" sz="2400" dirty="0" smtClean="0">
              <a:ea typeface="Tahoma" pitchFamily="34" charset="0"/>
            </a:endParaRPr>
          </a:p>
          <a:p>
            <a:r>
              <a:rPr lang="en-US" altLang="ko-KR" sz="2800" dirty="0" smtClean="0">
                <a:ea typeface="Tahoma" pitchFamily="34" charset="0"/>
              </a:rPr>
              <a:t>Much less time with 40 or 100 </a:t>
            </a:r>
            <a:r>
              <a:rPr lang="en-US" altLang="ko-KR" sz="2800" dirty="0" err="1" smtClean="0">
                <a:ea typeface="Tahoma" pitchFamily="34" charset="0"/>
              </a:rPr>
              <a:t>GbE</a:t>
            </a:r>
            <a:endParaRPr lang="en-US" altLang="ko-KR" sz="2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PacketShader</a:t>
            </a:r>
            <a:r>
              <a:rPr lang="en-US" altLang="ko-KR" dirty="0" smtClean="0"/>
              <a:t> Design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Basic Design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"/>
          </a:xfrm>
        </p:spPr>
        <p:txBody>
          <a:bodyPr/>
          <a:lstStyle/>
          <a:p>
            <a:r>
              <a:rPr lang="en-US" altLang="ko-KR" dirty="0" smtClean="0"/>
              <a:t>Three stages in a streamline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39752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953" y="3887180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720080" cy="5991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74145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5" name="직선 화살표 연결선 14"/>
          <p:cNvCxnSpPr>
            <a:stCxn id="8" idx="2"/>
            <a:endCxn id="7" idx="0"/>
          </p:cNvCxnSpPr>
          <p:nvPr/>
        </p:nvCxnSpPr>
        <p:spPr>
          <a:xfrm rot="16200000" flipH="1">
            <a:off x="4247920" y="3560098"/>
            <a:ext cx="651161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6" idx="3"/>
          </p:cNvCxnSpPr>
          <p:nvPr/>
        </p:nvCxnSpPr>
        <p:spPr>
          <a:xfrm>
            <a:off x="3197847" y="4041068"/>
            <a:ext cx="9481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7" idx="3"/>
            <a:endCxn id="9" idx="1"/>
          </p:cNvCxnSpPr>
          <p:nvPr/>
        </p:nvCxnSpPr>
        <p:spPr>
          <a:xfrm flipV="1">
            <a:off x="5004048" y="4041068"/>
            <a:ext cx="8700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Packet’s Journey 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"/>
          </a:xfrm>
        </p:spPr>
        <p:txBody>
          <a:bodyPr/>
          <a:lstStyle/>
          <a:p>
            <a:r>
              <a:rPr lang="en-US" altLang="ko-KR" dirty="0" smtClean="0"/>
              <a:t>IPv4 forwarding example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953" y="3887180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720080" cy="5991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74145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5" name="직선 화살표 연결선 14"/>
          <p:cNvCxnSpPr>
            <a:stCxn id="8" idx="2"/>
            <a:endCxn id="7" idx="0"/>
          </p:cNvCxnSpPr>
          <p:nvPr/>
        </p:nvCxnSpPr>
        <p:spPr>
          <a:xfrm rot="16200000" flipH="1">
            <a:off x="4247920" y="3560098"/>
            <a:ext cx="651161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6" idx="3"/>
          </p:cNvCxnSpPr>
          <p:nvPr/>
        </p:nvCxnSpPr>
        <p:spPr>
          <a:xfrm>
            <a:off x="3197847" y="4041068"/>
            <a:ext cx="9481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7" idx="3"/>
            <a:endCxn id="9" idx="1"/>
          </p:cNvCxnSpPr>
          <p:nvPr/>
        </p:nvCxnSpPr>
        <p:spPr>
          <a:xfrm flipV="1">
            <a:off x="5004048" y="4041068"/>
            <a:ext cx="8700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 설명선 24"/>
          <p:cNvSpPr/>
          <p:nvPr/>
        </p:nvSpPr>
        <p:spPr>
          <a:xfrm>
            <a:off x="467544" y="2420888"/>
            <a:ext cx="1944216" cy="1008112"/>
          </a:xfrm>
          <a:prstGeom prst="wedgeRectCallout">
            <a:avLst>
              <a:gd name="adj1" fmla="val 43100"/>
              <a:gd name="adj2" fmla="val 8847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Checksum, TTL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Format check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6" name="아래쪽 화살표 25"/>
          <p:cNvSpPr/>
          <p:nvPr/>
        </p:nvSpPr>
        <p:spPr>
          <a:xfrm rot="16200000">
            <a:off x="3419872" y="3501008"/>
            <a:ext cx="504056" cy="64807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655250" y="2924944"/>
            <a:ext cx="148470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Collected</a:t>
            </a:r>
            <a:br>
              <a:rPr lang="en-US" altLang="ko-K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dst</a:t>
            </a:r>
            <a:r>
              <a:rPr lang="en-US" altLang="ko-K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IP </a:t>
            </a:r>
            <a:r>
              <a:rPr lang="en-US" altLang="ko-KR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addrs</a:t>
            </a:r>
            <a:endParaRPr lang="en-US" altLang="ko-KR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아래쪽 화살표 29"/>
          <p:cNvSpPr/>
          <p:nvPr/>
        </p:nvSpPr>
        <p:spPr>
          <a:xfrm>
            <a:off x="2597636" y="4437112"/>
            <a:ext cx="288032" cy="43204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963963" y="4869160"/>
            <a:ext cx="159992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packets</a:t>
            </a:r>
            <a:b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 to slow-path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Software Router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Despite its name, </a:t>
            </a:r>
            <a:r>
              <a:rPr lang="en-US" altLang="ko-KR" sz="2800" dirty="0" smtClean="0">
                <a:solidFill>
                  <a:srgbClr val="FF0000"/>
                </a:solidFill>
              </a:rPr>
              <a:t>not limited to IP routing</a:t>
            </a:r>
          </a:p>
          <a:p>
            <a:pPr lvl="1"/>
            <a:r>
              <a:rPr lang="en-US" altLang="ko-KR" sz="2400" dirty="0" smtClean="0"/>
              <a:t>You can implement whatever you want on it.</a:t>
            </a:r>
          </a:p>
          <a:p>
            <a:pPr lvl="2"/>
            <a:endParaRPr lang="en-US" altLang="ko-KR" dirty="0" smtClean="0"/>
          </a:p>
          <a:p>
            <a:r>
              <a:rPr lang="en-US" altLang="ko-KR" sz="2800" dirty="0" smtClean="0"/>
              <a:t>Driven by software</a:t>
            </a:r>
          </a:p>
          <a:p>
            <a:pPr lvl="1"/>
            <a:r>
              <a:rPr lang="en-US" altLang="ko-KR" sz="2400" dirty="0" smtClean="0"/>
              <a:t>Flexible</a:t>
            </a:r>
          </a:p>
          <a:p>
            <a:pPr lvl="1"/>
            <a:r>
              <a:rPr lang="en-US" altLang="ko-KR" sz="2400" dirty="0" smtClean="0"/>
              <a:t>Friendly development environments</a:t>
            </a:r>
          </a:p>
          <a:p>
            <a:pPr lvl="2"/>
            <a:endParaRPr lang="en-US" altLang="ko-KR" dirty="0" smtClean="0"/>
          </a:p>
          <a:p>
            <a:r>
              <a:rPr lang="en-US" altLang="ko-KR" sz="2800" dirty="0" smtClean="0"/>
              <a:t>Based on commodity hardware</a:t>
            </a:r>
          </a:p>
          <a:p>
            <a:pPr lvl="1"/>
            <a:r>
              <a:rPr lang="en-US" altLang="ko-KR" sz="2400" dirty="0" smtClean="0"/>
              <a:t>Cheap</a:t>
            </a:r>
          </a:p>
          <a:p>
            <a:pPr lvl="1"/>
            <a:r>
              <a:rPr lang="en-US" altLang="ko-KR" sz="2400" dirty="0" smtClean="0"/>
              <a:t>Fast evolution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Packet’s Journey 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"/>
          </a:xfrm>
        </p:spPr>
        <p:txBody>
          <a:bodyPr/>
          <a:lstStyle/>
          <a:p>
            <a:r>
              <a:rPr lang="en-US" altLang="ko-KR" dirty="0" smtClean="0"/>
              <a:t>IPv4 forwarding example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953" y="3887180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720080" cy="5991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74145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5" name="직선 화살표 연결선 14"/>
          <p:cNvCxnSpPr>
            <a:stCxn id="8" idx="2"/>
            <a:endCxn id="7" idx="0"/>
          </p:cNvCxnSpPr>
          <p:nvPr/>
        </p:nvCxnSpPr>
        <p:spPr>
          <a:xfrm rot="16200000" flipH="1">
            <a:off x="4247920" y="3560098"/>
            <a:ext cx="651161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6" idx="3"/>
          </p:cNvCxnSpPr>
          <p:nvPr/>
        </p:nvCxnSpPr>
        <p:spPr>
          <a:xfrm>
            <a:off x="3197847" y="4041068"/>
            <a:ext cx="9481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7" idx="3"/>
            <a:endCxn id="9" idx="1"/>
          </p:cNvCxnSpPr>
          <p:nvPr/>
        </p:nvCxnSpPr>
        <p:spPr>
          <a:xfrm flipV="1">
            <a:off x="5004048" y="4041068"/>
            <a:ext cx="8700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아래쪽 화살표 17"/>
          <p:cNvSpPr/>
          <p:nvPr/>
        </p:nvSpPr>
        <p:spPr>
          <a:xfrm rot="10800000">
            <a:off x="3995936" y="3212976"/>
            <a:ext cx="504056" cy="5040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44687" y="3140968"/>
            <a:ext cx="17512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IP addresses</a:t>
            </a:r>
          </a:p>
        </p:txBody>
      </p:sp>
      <p:sp>
        <p:nvSpPr>
          <p:cNvPr id="20" name="아래쪽 화살표 19"/>
          <p:cNvSpPr/>
          <p:nvPr/>
        </p:nvSpPr>
        <p:spPr>
          <a:xfrm>
            <a:off x="4644008" y="3212976"/>
            <a:ext cx="504056" cy="5040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128904" y="2132856"/>
            <a:ext cx="29092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Forwarding table lookup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148064" y="3140968"/>
            <a:ext cx="14766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Next 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Packet’s Journey 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"/>
          </a:xfrm>
        </p:spPr>
        <p:txBody>
          <a:bodyPr/>
          <a:lstStyle/>
          <a:p>
            <a:r>
              <a:rPr lang="en-US" altLang="ko-KR" dirty="0" smtClean="0"/>
              <a:t>IPv4 forwarding example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953" y="3887180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720080" cy="5991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74145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5" name="직선 화살표 연결선 14"/>
          <p:cNvCxnSpPr>
            <a:stCxn id="8" idx="2"/>
            <a:endCxn id="7" idx="0"/>
          </p:cNvCxnSpPr>
          <p:nvPr/>
        </p:nvCxnSpPr>
        <p:spPr>
          <a:xfrm rot="16200000" flipH="1">
            <a:off x="4247920" y="3560098"/>
            <a:ext cx="651161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6" idx="3"/>
          </p:cNvCxnSpPr>
          <p:nvPr/>
        </p:nvCxnSpPr>
        <p:spPr>
          <a:xfrm>
            <a:off x="3197847" y="4041068"/>
            <a:ext cx="9481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7" idx="3"/>
            <a:endCxn id="9" idx="1"/>
          </p:cNvCxnSpPr>
          <p:nvPr/>
        </p:nvCxnSpPr>
        <p:spPr>
          <a:xfrm flipV="1">
            <a:off x="5004048" y="4041068"/>
            <a:ext cx="8700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사각형 설명선 16"/>
          <p:cNvSpPr/>
          <p:nvPr/>
        </p:nvSpPr>
        <p:spPr>
          <a:xfrm>
            <a:off x="6156176" y="2852936"/>
            <a:ext cx="1800200" cy="648072"/>
          </a:xfrm>
          <a:prstGeom prst="wedgeRectCallout">
            <a:avLst>
              <a:gd name="adj1" fmla="val -34911"/>
              <a:gd name="adj2" fmla="val 7900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Update packets and transmit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Interfacing with NICs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953" y="3887180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720080" cy="5991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74145" y="3779458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5" name="직선 화살표 연결선 14"/>
          <p:cNvCxnSpPr>
            <a:stCxn id="8" idx="2"/>
            <a:endCxn id="7" idx="0"/>
          </p:cNvCxnSpPr>
          <p:nvPr/>
        </p:nvCxnSpPr>
        <p:spPr>
          <a:xfrm rot="16200000" flipH="1">
            <a:off x="4247920" y="3560098"/>
            <a:ext cx="651161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6" idx="3"/>
          </p:cNvCxnSpPr>
          <p:nvPr/>
        </p:nvCxnSpPr>
        <p:spPr>
          <a:xfrm>
            <a:off x="3197847" y="4041068"/>
            <a:ext cx="9481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7" idx="3"/>
            <a:endCxn id="9" idx="1"/>
          </p:cNvCxnSpPr>
          <p:nvPr/>
        </p:nvCxnSpPr>
        <p:spPr>
          <a:xfrm flipV="1">
            <a:off x="5004048" y="4041068"/>
            <a:ext cx="8700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9592" y="3789040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6" name="직선 화살표 연결선 15"/>
          <p:cNvCxnSpPr>
            <a:stCxn id="14" idx="3"/>
          </p:cNvCxnSpPr>
          <p:nvPr/>
        </p:nvCxnSpPr>
        <p:spPr>
          <a:xfrm>
            <a:off x="1691680" y="405065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251520" y="4043661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79512" y="3409255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 RX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0312" y="3789040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2" name="직선 화살표 연결선 21"/>
          <p:cNvCxnSpPr>
            <a:stCxn id="20" idx="3"/>
          </p:cNvCxnSpPr>
          <p:nvPr/>
        </p:nvCxnSpPr>
        <p:spPr>
          <a:xfrm>
            <a:off x="8172400" y="405065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6732240" y="4043661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7812360" y="3409255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 TX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2008" y="3356992"/>
            <a:ext cx="1907704" cy="1152128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020272" y="3356992"/>
            <a:ext cx="1907704" cy="1152128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/>
        </p:nvSpPr>
        <p:spPr>
          <a:xfrm>
            <a:off x="1979712" y="2492895"/>
            <a:ext cx="5184576" cy="523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1979712" y="3088393"/>
            <a:ext cx="518457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1979712" y="3736465"/>
            <a:ext cx="51845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1979712" y="4168513"/>
            <a:ext cx="51845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4389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4952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80393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16397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직선 연결선 13"/>
          <p:cNvCxnSpPr/>
          <p:nvPr/>
        </p:nvCxnSpPr>
        <p:spPr>
          <a:xfrm>
            <a:off x="1187624" y="436510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 flipH="1" flipV="1">
            <a:off x="1007604" y="3609020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763688" y="321297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187624" y="321297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763688" y="436510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rot="16200000" flipV="1">
            <a:off x="1007604" y="3609020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51720" y="3121804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3769295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1720" y="4201343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832" y="3121804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9832" y="3769295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4201343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5953" y="2636600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36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677765"/>
            <a:ext cx="720080" cy="599107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220072" y="3121804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0072" y="3769295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0072" y="4201343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3121804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0192" y="3769295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4201343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7" name="직선 화살표 연결선 86"/>
          <p:cNvCxnSpPr>
            <a:stCxn id="29" idx="3"/>
            <a:endCxn id="32" idx="1"/>
          </p:cNvCxnSpPr>
          <p:nvPr/>
        </p:nvCxnSpPr>
        <p:spPr>
          <a:xfrm>
            <a:off x="2843808" y="338341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꺾인 연결선 91"/>
          <p:cNvCxnSpPr>
            <a:stCxn id="32" idx="3"/>
            <a:endCxn id="35" idx="1"/>
          </p:cNvCxnSpPr>
          <p:nvPr/>
        </p:nvCxnSpPr>
        <p:spPr>
          <a:xfrm flipV="1">
            <a:off x="3917927" y="2790489"/>
            <a:ext cx="228026" cy="5929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33" idx="3"/>
            <a:endCxn id="35" idx="1"/>
          </p:cNvCxnSpPr>
          <p:nvPr/>
        </p:nvCxnSpPr>
        <p:spPr>
          <a:xfrm flipV="1">
            <a:off x="3917927" y="2790489"/>
            <a:ext cx="228026" cy="1132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30" idx="3"/>
            <a:endCxn id="33" idx="1"/>
          </p:cNvCxnSpPr>
          <p:nvPr/>
        </p:nvCxnSpPr>
        <p:spPr>
          <a:xfrm>
            <a:off x="2843808" y="392318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>
            <a:stCxn id="31" idx="3"/>
            <a:endCxn id="34" idx="1"/>
          </p:cNvCxnSpPr>
          <p:nvPr/>
        </p:nvCxnSpPr>
        <p:spPr>
          <a:xfrm>
            <a:off x="2843808" y="4355232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>
            <a:stCxn id="37" idx="3"/>
            <a:endCxn id="40" idx="1"/>
          </p:cNvCxnSpPr>
          <p:nvPr/>
        </p:nvCxnSpPr>
        <p:spPr>
          <a:xfrm>
            <a:off x="6078167" y="3383414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>
            <a:stCxn id="38" idx="3"/>
            <a:endCxn id="41" idx="1"/>
          </p:cNvCxnSpPr>
          <p:nvPr/>
        </p:nvCxnSpPr>
        <p:spPr>
          <a:xfrm>
            <a:off x="6078167" y="3923184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꺾인 연결선 111"/>
          <p:cNvCxnSpPr>
            <a:stCxn id="35" idx="3"/>
            <a:endCxn id="37" idx="1"/>
          </p:cNvCxnSpPr>
          <p:nvPr/>
        </p:nvCxnSpPr>
        <p:spPr>
          <a:xfrm>
            <a:off x="5004048" y="2790489"/>
            <a:ext cx="216024" cy="5929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꺾인 연결선 113"/>
          <p:cNvCxnSpPr>
            <a:stCxn id="35" idx="3"/>
            <a:endCxn id="38" idx="1"/>
          </p:cNvCxnSpPr>
          <p:nvPr/>
        </p:nvCxnSpPr>
        <p:spPr>
          <a:xfrm>
            <a:off x="5004048" y="2790489"/>
            <a:ext cx="216024" cy="1132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꺾인 연결선 115"/>
          <p:cNvCxnSpPr>
            <a:stCxn id="34" idx="3"/>
            <a:endCxn id="35" idx="1"/>
          </p:cNvCxnSpPr>
          <p:nvPr/>
        </p:nvCxnSpPr>
        <p:spPr>
          <a:xfrm flipV="1">
            <a:off x="3917927" y="2790489"/>
            <a:ext cx="228026" cy="15647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꺾인 연결선 117"/>
          <p:cNvCxnSpPr>
            <a:stCxn id="35" idx="3"/>
            <a:endCxn id="39" idx="1"/>
          </p:cNvCxnSpPr>
          <p:nvPr/>
        </p:nvCxnSpPr>
        <p:spPr>
          <a:xfrm>
            <a:off x="5004048" y="2790489"/>
            <a:ext cx="216024" cy="15647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>
            <a:stCxn id="39" idx="3"/>
            <a:endCxn id="42" idx="1"/>
          </p:cNvCxnSpPr>
          <p:nvPr/>
        </p:nvCxnSpPr>
        <p:spPr>
          <a:xfrm>
            <a:off x="6078167" y="4355232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>
            <a:stCxn id="36" idx="2"/>
            <a:endCxn id="35" idx="0"/>
          </p:cNvCxnSpPr>
          <p:nvPr/>
        </p:nvCxnSpPr>
        <p:spPr>
          <a:xfrm rot="16200000" flipH="1">
            <a:off x="4393636" y="2455235"/>
            <a:ext cx="359728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오른쪽 화살표 142"/>
          <p:cNvSpPr/>
          <p:nvPr/>
        </p:nvSpPr>
        <p:spPr>
          <a:xfrm>
            <a:off x="0" y="3645024"/>
            <a:ext cx="4675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오른쪽 화살표 143"/>
          <p:cNvSpPr/>
          <p:nvPr/>
        </p:nvSpPr>
        <p:spPr>
          <a:xfrm>
            <a:off x="8676456" y="3645024"/>
            <a:ext cx="4675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44389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04952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80393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163978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제목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Scaling with a Multi-Core CPU</a:t>
            </a:r>
            <a:endParaRPr lang="ko-KR" altLang="en-US" dirty="0"/>
          </a:p>
        </p:txBody>
      </p:sp>
      <p:cxnSp>
        <p:nvCxnSpPr>
          <p:cNvPr id="109" name="직선 연결선 108"/>
          <p:cNvCxnSpPr/>
          <p:nvPr/>
        </p:nvCxnSpPr>
        <p:spPr>
          <a:xfrm>
            <a:off x="7164288" y="436510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 rot="5400000" flipH="1" flipV="1">
            <a:off x="6984268" y="3609020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7740352" y="321297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7164288" y="321297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7740352" y="436510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rot="16200000" flipV="1">
            <a:off x="6984268" y="3609020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직사각형 120"/>
          <p:cNvSpPr/>
          <p:nvPr/>
        </p:nvSpPr>
        <p:spPr>
          <a:xfrm>
            <a:off x="5940152" y="1628801"/>
            <a:ext cx="1563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Master core</a:t>
            </a:r>
          </a:p>
        </p:txBody>
      </p:sp>
      <p:sp>
        <p:nvSpPr>
          <p:cNvPr id="123" name="직사각형 122"/>
          <p:cNvSpPr/>
          <p:nvPr/>
        </p:nvSpPr>
        <p:spPr>
          <a:xfrm>
            <a:off x="5220073" y="5117121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Worker cores</a:t>
            </a:r>
          </a:p>
        </p:txBody>
      </p:sp>
      <p:cxnSp>
        <p:nvCxnSpPr>
          <p:cNvPr id="127" name="Shape 126"/>
          <p:cNvCxnSpPr>
            <a:stCxn id="123" idx="1"/>
          </p:cNvCxnSpPr>
          <p:nvPr/>
        </p:nvCxnSpPr>
        <p:spPr>
          <a:xfrm rot="10800000">
            <a:off x="4716017" y="3501008"/>
            <a:ext cx="504056" cy="1816169"/>
          </a:xfrm>
          <a:prstGeom prst="curvedConnector2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hape 130"/>
          <p:cNvCxnSpPr>
            <a:stCxn id="123" idx="1"/>
          </p:cNvCxnSpPr>
          <p:nvPr/>
        </p:nvCxnSpPr>
        <p:spPr>
          <a:xfrm rot="10800000">
            <a:off x="4572001" y="3933056"/>
            <a:ext cx="648072" cy="1384121"/>
          </a:xfrm>
          <a:prstGeom prst="curvedConnector2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hape 138"/>
          <p:cNvCxnSpPr>
            <a:stCxn id="123" idx="1"/>
          </p:cNvCxnSpPr>
          <p:nvPr/>
        </p:nvCxnSpPr>
        <p:spPr>
          <a:xfrm rot="10800000">
            <a:off x="4427985" y="4384536"/>
            <a:ext cx="792088" cy="932640"/>
          </a:xfrm>
          <a:prstGeom prst="curvedConnector2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hape 157"/>
          <p:cNvCxnSpPr>
            <a:stCxn id="121" idx="1"/>
          </p:cNvCxnSpPr>
          <p:nvPr/>
        </p:nvCxnSpPr>
        <p:spPr>
          <a:xfrm rot="10800000" flipV="1">
            <a:off x="5652120" y="1828855"/>
            <a:ext cx="288032" cy="808057"/>
          </a:xfrm>
          <a:prstGeom prst="curvedConnector2">
            <a:avLst/>
          </a:prstGeom>
          <a:ln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9970" y="6356350"/>
            <a:ext cx="2133600" cy="365125"/>
          </a:xfrm>
        </p:spPr>
        <p:txBody>
          <a:bodyPr/>
          <a:lstStyle/>
          <a:p>
            <a:fld id="{9C2109A5-394C-445E-A3C6-2A8111E25325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직사각형 97"/>
          <p:cNvSpPr/>
          <p:nvPr/>
        </p:nvSpPr>
        <p:spPr>
          <a:xfrm>
            <a:off x="1979712" y="3717032"/>
            <a:ext cx="5184576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1979712" y="1556792"/>
            <a:ext cx="5184576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34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41635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02198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7639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13643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직선 연결선 13"/>
          <p:cNvCxnSpPr/>
          <p:nvPr/>
        </p:nvCxnSpPr>
        <p:spPr>
          <a:xfrm>
            <a:off x="1187624" y="3337559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 flipH="1" flipV="1">
            <a:off x="1007604" y="2581475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763688" y="2185431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187624" y="2185431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763688" y="3337559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rot="16200000" flipV="1">
            <a:off x="1007604" y="2581475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51720" y="2094259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2741750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1720" y="3173798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832" y="2094259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9832" y="2741750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3173798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5953" y="1700808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36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64704"/>
            <a:ext cx="720080" cy="599107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220072" y="2094259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0072" y="2741750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0072" y="3173798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2094259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0192" y="2741750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3173798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3" name="그룹 64"/>
          <p:cNvGrpSpPr/>
          <p:nvPr/>
        </p:nvGrpSpPr>
        <p:grpSpPr>
          <a:xfrm>
            <a:off x="7164288" y="2185431"/>
            <a:ext cx="792088" cy="2971762"/>
            <a:chOff x="7164288" y="2041415"/>
            <a:chExt cx="792088" cy="1152128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7164288" y="3193543"/>
              <a:ext cx="2160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rot="5400000" flipH="1" flipV="1">
              <a:off x="6984268" y="2437459"/>
              <a:ext cx="1152128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7740352" y="2041415"/>
              <a:ext cx="2160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7164288" y="2041415"/>
              <a:ext cx="2160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7740352" y="3193543"/>
              <a:ext cx="2160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rot="16200000" flipV="1">
              <a:off x="6984268" y="2437459"/>
              <a:ext cx="1152128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직선 연결선 65"/>
          <p:cNvCxnSpPr/>
          <p:nvPr/>
        </p:nvCxnSpPr>
        <p:spPr>
          <a:xfrm>
            <a:off x="1187624" y="510434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rot="5400000" flipH="1" flipV="1">
            <a:off x="1007604" y="4348264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1763688" y="3952220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1187624" y="3952220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1763688" y="510434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rot="16200000" flipV="1">
            <a:off x="1007604" y="4348264"/>
            <a:ext cx="115212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051720" y="3861048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1720" y="4417367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51720" y="4940587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59832" y="3861048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59832" y="4417367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59832" y="4940587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20072" y="3861048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20072" y="4417367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20072" y="4940587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00192" y="3861048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00192" y="4417367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00192" y="4940587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45953" y="5301208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5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949280"/>
            <a:ext cx="720080" cy="599107"/>
          </a:xfrm>
          <a:prstGeom prst="rect">
            <a:avLst/>
          </a:prstGeom>
          <a:noFill/>
        </p:spPr>
      </p:pic>
      <p:cxnSp>
        <p:nvCxnSpPr>
          <p:cNvPr id="87" name="직선 화살표 연결선 86"/>
          <p:cNvCxnSpPr>
            <a:stCxn id="29" idx="3"/>
            <a:endCxn id="32" idx="1"/>
          </p:cNvCxnSpPr>
          <p:nvPr/>
        </p:nvCxnSpPr>
        <p:spPr>
          <a:xfrm>
            <a:off x="2843808" y="2355869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꺾인 연결선 91"/>
          <p:cNvCxnSpPr>
            <a:stCxn id="32" idx="3"/>
            <a:endCxn id="35" idx="1"/>
          </p:cNvCxnSpPr>
          <p:nvPr/>
        </p:nvCxnSpPr>
        <p:spPr>
          <a:xfrm flipV="1">
            <a:off x="3917927" y="1854697"/>
            <a:ext cx="228026" cy="5011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33" idx="3"/>
            <a:endCxn id="35" idx="1"/>
          </p:cNvCxnSpPr>
          <p:nvPr/>
        </p:nvCxnSpPr>
        <p:spPr>
          <a:xfrm flipV="1">
            <a:off x="3917927" y="1854697"/>
            <a:ext cx="228026" cy="1040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30" idx="3"/>
            <a:endCxn id="33" idx="1"/>
          </p:cNvCxnSpPr>
          <p:nvPr/>
        </p:nvCxnSpPr>
        <p:spPr>
          <a:xfrm>
            <a:off x="2843808" y="2895639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>
            <a:stCxn id="31" idx="3"/>
            <a:endCxn id="34" idx="1"/>
          </p:cNvCxnSpPr>
          <p:nvPr/>
        </p:nvCxnSpPr>
        <p:spPr>
          <a:xfrm>
            <a:off x="2843808" y="3327687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>
            <a:stCxn id="72" idx="3"/>
            <a:endCxn id="75" idx="1"/>
          </p:cNvCxnSpPr>
          <p:nvPr/>
        </p:nvCxnSpPr>
        <p:spPr>
          <a:xfrm>
            <a:off x="2843808" y="4014937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/>
          <p:cNvCxnSpPr>
            <a:stCxn id="73" idx="3"/>
            <a:endCxn id="76" idx="1"/>
          </p:cNvCxnSpPr>
          <p:nvPr/>
        </p:nvCxnSpPr>
        <p:spPr>
          <a:xfrm>
            <a:off x="2843808" y="4571256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stCxn id="74" idx="3"/>
            <a:endCxn id="77" idx="1"/>
          </p:cNvCxnSpPr>
          <p:nvPr/>
        </p:nvCxnSpPr>
        <p:spPr>
          <a:xfrm>
            <a:off x="2843808" y="5094476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>
            <a:stCxn id="37" idx="3"/>
            <a:endCxn id="40" idx="1"/>
          </p:cNvCxnSpPr>
          <p:nvPr/>
        </p:nvCxnSpPr>
        <p:spPr>
          <a:xfrm>
            <a:off x="6078167" y="2355869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>
            <a:stCxn id="38" idx="3"/>
            <a:endCxn id="41" idx="1"/>
          </p:cNvCxnSpPr>
          <p:nvPr/>
        </p:nvCxnSpPr>
        <p:spPr>
          <a:xfrm>
            <a:off x="6078167" y="2895639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꺾인 연결선 111"/>
          <p:cNvCxnSpPr>
            <a:stCxn id="35" idx="3"/>
            <a:endCxn id="37" idx="1"/>
          </p:cNvCxnSpPr>
          <p:nvPr/>
        </p:nvCxnSpPr>
        <p:spPr>
          <a:xfrm>
            <a:off x="5004048" y="1854697"/>
            <a:ext cx="216024" cy="5011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꺾인 연결선 113"/>
          <p:cNvCxnSpPr>
            <a:stCxn id="35" idx="3"/>
            <a:endCxn id="38" idx="1"/>
          </p:cNvCxnSpPr>
          <p:nvPr/>
        </p:nvCxnSpPr>
        <p:spPr>
          <a:xfrm>
            <a:off x="5004048" y="1854697"/>
            <a:ext cx="216024" cy="1040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꺾인 연결선 115"/>
          <p:cNvCxnSpPr>
            <a:stCxn id="34" idx="3"/>
            <a:endCxn id="35" idx="1"/>
          </p:cNvCxnSpPr>
          <p:nvPr/>
        </p:nvCxnSpPr>
        <p:spPr>
          <a:xfrm flipV="1">
            <a:off x="3917927" y="1854697"/>
            <a:ext cx="228026" cy="14729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꺾인 연결선 117"/>
          <p:cNvCxnSpPr>
            <a:stCxn id="35" idx="3"/>
            <a:endCxn id="39" idx="1"/>
          </p:cNvCxnSpPr>
          <p:nvPr/>
        </p:nvCxnSpPr>
        <p:spPr>
          <a:xfrm>
            <a:off x="5004048" y="1854697"/>
            <a:ext cx="216024" cy="14729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>
            <a:stCxn id="39" idx="3"/>
            <a:endCxn id="42" idx="1"/>
          </p:cNvCxnSpPr>
          <p:nvPr/>
        </p:nvCxnSpPr>
        <p:spPr>
          <a:xfrm>
            <a:off x="6078167" y="3327687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>
            <a:stCxn id="78" idx="3"/>
            <a:endCxn id="81" idx="1"/>
          </p:cNvCxnSpPr>
          <p:nvPr/>
        </p:nvCxnSpPr>
        <p:spPr>
          <a:xfrm>
            <a:off x="6078167" y="4014937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23"/>
          <p:cNvCxnSpPr>
            <a:stCxn id="79" idx="3"/>
            <a:endCxn id="82" idx="1"/>
          </p:cNvCxnSpPr>
          <p:nvPr/>
        </p:nvCxnSpPr>
        <p:spPr>
          <a:xfrm>
            <a:off x="6078167" y="4571256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/>
          <p:cNvCxnSpPr>
            <a:stCxn id="80" idx="3"/>
            <a:endCxn id="83" idx="1"/>
          </p:cNvCxnSpPr>
          <p:nvPr/>
        </p:nvCxnSpPr>
        <p:spPr>
          <a:xfrm>
            <a:off x="6078167" y="5094476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꺾인 연결선 127"/>
          <p:cNvCxnSpPr>
            <a:stCxn id="75" idx="3"/>
            <a:endCxn id="84" idx="1"/>
          </p:cNvCxnSpPr>
          <p:nvPr/>
        </p:nvCxnSpPr>
        <p:spPr>
          <a:xfrm>
            <a:off x="3917927" y="4014937"/>
            <a:ext cx="228026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 129"/>
          <p:cNvCxnSpPr>
            <a:stCxn id="76" idx="3"/>
            <a:endCxn id="84" idx="1"/>
          </p:cNvCxnSpPr>
          <p:nvPr/>
        </p:nvCxnSpPr>
        <p:spPr>
          <a:xfrm>
            <a:off x="3917927" y="4571256"/>
            <a:ext cx="228026" cy="8838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꺾인 연결선 131"/>
          <p:cNvCxnSpPr>
            <a:stCxn id="77" idx="3"/>
            <a:endCxn id="84" idx="1"/>
          </p:cNvCxnSpPr>
          <p:nvPr/>
        </p:nvCxnSpPr>
        <p:spPr>
          <a:xfrm>
            <a:off x="3917927" y="5094476"/>
            <a:ext cx="228026" cy="3606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꺾인 연결선 133"/>
          <p:cNvCxnSpPr>
            <a:stCxn id="84" idx="3"/>
            <a:endCxn id="78" idx="1"/>
          </p:cNvCxnSpPr>
          <p:nvPr/>
        </p:nvCxnSpPr>
        <p:spPr>
          <a:xfrm flipV="1">
            <a:off x="5004048" y="4014937"/>
            <a:ext cx="216024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꺾인 연결선 135"/>
          <p:cNvCxnSpPr>
            <a:stCxn id="84" idx="3"/>
            <a:endCxn id="79" idx="1"/>
          </p:cNvCxnSpPr>
          <p:nvPr/>
        </p:nvCxnSpPr>
        <p:spPr>
          <a:xfrm flipV="1">
            <a:off x="5004048" y="4571256"/>
            <a:ext cx="216024" cy="8838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꺾인 연결선 137"/>
          <p:cNvCxnSpPr>
            <a:stCxn id="84" idx="3"/>
            <a:endCxn id="80" idx="1"/>
          </p:cNvCxnSpPr>
          <p:nvPr/>
        </p:nvCxnSpPr>
        <p:spPr>
          <a:xfrm flipV="1">
            <a:off x="5004048" y="5094476"/>
            <a:ext cx="216024" cy="3606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>
            <a:stCxn id="36" idx="2"/>
            <a:endCxn id="35" idx="0"/>
          </p:cNvCxnSpPr>
          <p:nvPr/>
        </p:nvCxnSpPr>
        <p:spPr>
          <a:xfrm rot="16200000" flipH="1">
            <a:off x="4405002" y="1530808"/>
            <a:ext cx="336997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>
            <a:stCxn id="84" idx="2"/>
            <a:endCxn id="85" idx="0"/>
          </p:cNvCxnSpPr>
          <p:nvPr/>
        </p:nvCxnSpPr>
        <p:spPr>
          <a:xfrm rot="5400000">
            <a:off x="4403354" y="5777632"/>
            <a:ext cx="340295" cy="3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오른쪽 화살표 142"/>
          <p:cNvSpPr/>
          <p:nvPr/>
        </p:nvSpPr>
        <p:spPr>
          <a:xfrm>
            <a:off x="0" y="3429000"/>
            <a:ext cx="4675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오른쪽 화살표 143"/>
          <p:cNvSpPr/>
          <p:nvPr/>
        </p:nvSpPr>
        <p:spPr>
          <a:xfrm>
            <a:off x="8676456" y="3429000"/>
            <a:ext cx="4675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18341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8904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54345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90349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41635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02198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277639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136433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18341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78904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54345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903490"/>
            <a:ext cx="720080" cy="4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제목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Scaling with Multiple Multi-Core CPUs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Hardware Setup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83970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2434" y="1362254"/>
            <a:ext cx="965470" cy="86409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2075" y="1538208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CPU: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7664" y="2298358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Quad-core, 2.66 GHz</a:t>
            </a:r>
            <a:endParaRPr lang="en-US" altLang="ko-KR" sz="16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8701" y="4770331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GPU:</a:t>
            </a:r>
          </a:p>
        </p:txBody>
      </p:sp>
      <p:pic>
        <p:nvPicPr>
          <p:cNvPr id="83974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66385"/>
            <a:ext cx="936104" cy="778839"/>
          </a:xfrm>
          <a:prstGeom prst="rect">
            <a:avLst/>
          </a:prstGeom>
          <a:noFill/>
        </p:spPr>
      </p:pic>
      <p:sp>
        <p:nvSpPr>
          <p:cNvPr id="77" name="직사각형 76"/>
          <p:cNvSpPr/>
          <p:nvPr/>
        </p:nvSpPr>
        <p:spPr>
          <a:xfrm>
            <a:off x="420930" y="3248754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NIC: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6372200" y="3234462"/>
            <a:ext cx="178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 80 </a:t>
            </a:r>
            <a:r>
              <a:rPr lang="en-US" altLang="ko-K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Gbps</a:t>
            </a:r>
            <a:endParaRPr lang="en-US" altLang="ko-KR" sz="16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1575843" y="3913311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Dual-port 10 </a:t>
            </a:r>
            <a:r>
              <a:rPr lang="en-US" altLang="ko-K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GbE</a:t>
            </a: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140968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306" y="1362254"/>
            <a:ext cx="965470" cy="864096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6401598" y="1722294"/>
            <a:ext cx="221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 8 CPU cores</a:t>
            </a:r>
            <a:endParaRPr lang="en-US" altLang="ko-KR" sz="16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140968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40968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140968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bloter.net/files/2010/03/GeForce_GTX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66385"/>
            <a:ext cx="936104" cy="778839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1547664" y="5517232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480 cores, 1.4 GHz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372200" y="4869160"/>
            <a:ext cx="195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 960 cores</a:t>
            </a:r>
            <a:endParaRPr lang="en-US" altLang="ko-KR" sz="16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Experimental Setup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56322" name="Picture 2" descr="http://images.tigerdirect.com/skuimages/large/Cybertron-Caliber-XQ9040-C122-48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0635" y="1988840"/>
            <a:ext cx="1800200" cy="1800200"/>
          </a:xfrm>
          <a:prstGeom prst="rect">
            <a:avLst/>
          </a:prstGeom>
          <a:noFill/>
        </p:spPr>
      </p:pic>
      <p:pic>
        <p:nvPicPr>
          <p:cNvPr id="7" name="Picture 2" descr="http://images.tigerdirect.com/skuimages/large/Cybertron-Caliber-XQ9040-C122-48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59" y="1988840"/>
            <a:ext cx="1800200" cy="1800200"/>
          </a:xfrm>
          <a:prstGeom prst="rect">
            <a:avLst/>
          </a:prstGeom>
          <a:noFill/>
        </p:spPr>
      </p:pic>
      <p:cxnSp>
        <p:nvCxnSpPr>
          <p:cNvPr id="9" name="직선 연결선 8"/>
          <p:cNvCxnSpPr/>
          <p:nvPr/>
        </p:nvCxnSpPr>
        <p:spPr>
          <a:xfrm>
            <a:off x="3491880" y="3040385"/>
            <a:ext cx="221563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491880" y="3189521"/>
            <a:ext cx="221563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491880" y="3356992"/>
            <a:ext cx="221563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491880" y="3717032"/>
            <a:ext cx="221563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70375" y="3409950"/>
            <a:ext cx="461665" cy="288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3419871" y="3851756"/>
            <a:ext cx="239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 × 10 </a:t>
            </a:r>
            <a:r>
              <a:rPr lang="en-US" altLang="ko-K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GbE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links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1520" y="3985319"/>
            <a:ext cx="285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 generator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191398" y="3985319"/>
            <a:ext cx="2269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PacketShader</a:t>
            </a:r>
            <a:endParaRPr lang="en-US" altLang="ko-K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489956"/>
            <a:ext cx="263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(Up to 80 </a:t>
            </a:r>
            <a:r>
              <a:rPr lang="en-US" altLang="ko-K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Gbps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7" name="오른쪽 화살표 26"/>
          <p:cNvSpPr/>
          <p:nvPr/>
        </p:nvSpPr>
        <p:spPr>
          <a:xfrm>
            <a:off x="3491880" y="1916832"/>
            <a:ext cx="2304256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Input traffic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9" name="왼쪽 화살표 28"/>
          <p:cNvSpPr/>
          <p:nvPr/>
        </p:nvSpPr>
        <p:spPr>
          <a:xfrm>
            <a:off x="3491880" y="2420888"/>
            <a:ext cx="2304256" cy="50405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Processed packets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Results </a:t>
            </a:r>
            <a:r>
              <a:rPr lang="en-US" altLang="ko-KR" sz="2700" dirty="0" smtClean="0"/>
              <a:t>(w/ 64B packets)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38</a:t>
            </a:fld>
            <a:endParaRPr lang="ko-KR" altLang="en-US"/>
          </a:p>
        </p:txBody>
      </p:sp>
      <p:graphicFrame>
        <p:nvGraphicFramePr>
          <p:cNvPr id="8" name="차트 7"/>
          <p:cNvGraphicFramePr/>
          <p:nvPr/>
        </p:nvGraphicFramePr>
        <p:xfrm>
          <a:off x="395536" y="1196752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직사각형 8"/>
          <p:cNvSpPr/>
          <p:nvPr/>
        </p:nvSpPr>
        <p:spPr>
          <a:xfrm>
            <a:off x="2123728" y="5477162"/>
            <a:ext cx="7920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1.4x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851920" y="5477162"/>
            <a:ext cx="7920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4.8x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580112" y="5477162"/>
            <a:ext cx="7920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2.1x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308304" y="5477162"/>
            <a:ext cx="7920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3.5x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9512" y="5464274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GPU speedup</a:t>
            </a:r>
            <a:endParaRPr lang="en-US" altLang="ko-KR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 1: IPv6 forwarding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656184"/>
          </a:xfrm>
        </p:spPr>
        <p:txBody>
          <a:bodyPr/>
          <a:lstStyle/>
          <a:p>
            <a:r>
              <a:rPr lang="en-US" altLang="ko-KR" dirty="0" smtClean="0"/>
              <a:t>Longest prefix matching on 128-bit IPv6 addresses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Algorithm: binary search on hash tables [</a:t>
            </a:r>
            <a:r>
              <a:rPr lang="en-US" altLang="ko-KR" dirty="0" smtClean="0"/>
              <a:t>Waldvogel97</a:t>
            </a:r>
            <a:r>
              <a:rPr lang="en-US" altLang="ko-KR" dirty="0" smtClean="0"/>
              <a:t>]</a:t>
            </a:r>
          </a:p>
          <a:p>
            <a:pPr lvl="1"/>
            <a:r>
              <a:rPr lang="en-US" altLang="ko-KR" dirty="0" smtClean="0"/>
              <a:t>7 </a:t>
            </a:r>
            <a:r>
              <a:rPr lang="en-US" altLang="ko-KR" dirty="0" err="1" smtClean="0"/>
              <a:t>hashings</a:t>
            </a:r>
            <a:r>
              <a:rPr lang="en-US" altLang="ko-KR" dirty="0" smtClean="0"/>
              <a:t> + 7 memory accesses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403648" y="4653134"/>
          <a:ext cx="432048" cy="11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16024"/>
              </a:tblGrid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716016" y="4653134"/>
          <a:ext cx="432048" cy="11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16024"/>
              </a:tblGrid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100392" y="4653134"/>
          <a:ext cx="432048" cy="11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16024"/>
              </a:tblGrid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300192" y="4653134"/>
          <a:ext cx="432048" cy="11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16024"/>
              </a:tblGrid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508104" y="4653134"/>
          <a:ext cx="432048" cy="11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16024"/>
              </a:tblGrid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오른쪽 대괄호 9"/>
          <p:cNvSpPr/>
          <p:nvPr/>
        </p:nvSpPr>
        <p:spPr>
          <a:xfrm rot="16200000">
            <a:off x="4896036" y="-423427"/>
            <a:ext cx="144016" cy="7128792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오른쪽 대괄호 10"/>
          <p:cNvSpPr/>
          <p:nvPr/>
        </p:nvSpPr>
        <p:spPr>
          <a:xfrm rot="16200000">
            <a:off x="6552220" y="1664805"/>
            <a:ext cx="144016" cy="3816424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오른쪽 대괄호 11"/>
          <p:cNvSpPr/>
          <p:nvPr/>
        </p:nvSpPr>
        <p:spPr>
          <a:xfrm rot="16200000">
            <a:off x="5652120" y="2996952"/>
            <a:ext cx="144016" cy="2016224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오른쪽 대괄호 12"/>
          <p:cNvSpPr/>
          <p:nvPr/>
        </p:nvSpPr>
        <p:spPr>
          <a:xfrm rot="16200000">
            <a:off x="6048164" y="3825044"/>
            <a:ext cx="144016" cy="1224136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503466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ko-KR" altLang="en-US" sz="16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503466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ko-KR" altLang="en-US" sz="16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503466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ko-KR" altLang="en-US" sz="16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503466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ko-KR" altLang="en-US" sz="16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8052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Prefix length   1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580526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64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8384" y="580526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128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580526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96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580526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44008" y="5085184"/>
            <a:ext cx="576064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28184" y="4869160"/>
            <a:ext cx="576064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436096" y="5301208"/>
            <a:ext cx="576064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아래쪽 화살표 29"/>
          <p:cNvSpPr/>
          <p:nvPr/>
        </p:nvSpPr>
        <p:spPr>
          <a:xfrm>
            <a:off x="4355976" y="3212976"/>
            <a:ext cx="792088" cy="1440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아래쪽 화살표 30"/>
          <p:cNvSpPr/>
          <p:nvPr/>
        </p:nvSpPr>
        <p:spPr>
          <a:xfrm>
            <a:off x="6300192" y="3645024"/>
            <a:ext cx="792088" cy="1440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아래쪽 화살표 31"/>
          <p:cNvSpPr/>
          <p:nvPr/>
        </p:nvSpPr>
        <p:spPr>
          <a:xfrm>
            <a:off x="5364088" y="4077072"/>
            <a:ext cx="792088" cy="1440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043608" y="2636912"/>
            <a:ext cx="7416824" cy="27363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Now 10 Gigabit NIC is a commodity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00811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From $200 – $300 per port</a:t>
            </a:r>
          </a:p>
          <a:p>
            <a:pPr lvl="1"/>
            <a:r>
              <a:rPr lang="en-US" altLang="ko-KR" sz="2400" dirty="0" smtClean="0"/>
              <a:t>Great opportunity for software routers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2049085" cy="56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9480" y="2780928"/>
            <a:ext cx="4536338" cy="94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9480" y="3861048"/>
            <a:ext cx="1984648" cy="131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645024"/>
            <a:ext cx="2190845" cy="15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 1: IPv6 forwarding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5733256"/>
            <a:ext cx="8496944" cy="432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1800" dirty="0" smtClean="0"/>
              <a:t>(Routing table was randomly generated with 200K entries)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40</a:t>
            </a:fld>
            <a:endParaRPr lang="ko-KR" altLang="en-US"/>
          </a:p>
        </p:txBody>
      </p:sp>
      <p:graphicFrame>
        <p:nvGraphicFramePr>
          <p:cNvPr id="6" name="차트 5"/>
          <p:cNvGraphicFramePr/>
          <p:nvPr/>
        </p:nvGraphicFramePr>
        <p:xfrm>
          <a:off x="323528" y="1340768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1763688" y="2060848"/>
            <a:ext cx="6696744" cy="504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20272" y="764704"/>
            <a:ext cx="1944216" cy="830997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Bounded by </a:t>
            </a:r>
            <a:b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motherboard</a:t>
            </a:r>
            <a:b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 capacity</a:t>
            </a:r>
            <a:endParaRPr lang="ko-KR" altLang="en-US" sz="16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1" name="구부러진 연결선 10"/>
          <p:cNvCxnSpPr>
            <a:stCxn id="9" idx="1"/>
          </p:cNvCxnSpPr>
          <p:nvPr/>
        </p:nvCxnSpPr>
        <p:spPr>
          <a:xfrm rot="10800000" flipV="1">
            <a:off x="6588224" y="1180202"/>
            <a:ext cx="432048" cy="80863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 2: </a:t>
            </a:r>
            <a:r>
              <a:rPr lang="en-US" altLang="ko-KR" dirty="0" err="1" smtClean="0"/>
              <a:t>IPsec</a:t>
            </a:r>
            <a:r>
              <a:rPr lang="en-US" altLang="ko-KR" dirty="0" smtClean="0"/>
              <a:t> tunneling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39952" y="2204864"/>
            <a:ext cx="108012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header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204864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payload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068960"/>
            <a:ext cx="108012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header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068960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payload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068960"/>
            <a:ext cx="93610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trailer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79208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ESP (Encapsulating Security Payload) Tunnel mode </a:t>
            </a:r>
          </a:p>
          <a:p>
            <a:pPr lvl="1"/>
            <a:r>
              <a:rPr lang="en-US" altLang="ko-KR" dirty="0" smtClean="0"/>
              <a:t>with AES-CTR (encryption) and SHA1 (authentication)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588224" y="3140968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95536" y="2276872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 IP packet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9952" y="4221088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header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4221088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payload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22108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trailer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4221088"/>
            <a:ext cx="8640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851920" y="4293096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1" name="아래쪽 화살표 20"/>
          <p:cNvSpPr/>
          <p:nvPr/>
        </p:nvSpPr>
        <p:spPr>
          <a:xfrm>
            <a:off x="5292080" y="3789040"/>
            <a:ext cx="1008112" cy="2880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139952" y="5445224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header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80" y="544522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payload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0232" y="5445224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trailer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3848" y="5445224"/>
            <a:ext cx="8640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7" name="오른쪽 대괄호 26"/>
          <p:cNvSpPr/>
          <p:nvPr/>
        </p:nvSpPr>
        <p:spPr>
          <a:xfrm rot="5400000">
            <a:off x="5904148" y="1952836"/>
            <a:ext cx="72008" cy="3456384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대괄호 27"/>
          <p:cNvSpPr/>
          <p:nvPr/>
        </p:nvSpPr>
        <p:spPr>
          <a:xfrm rot="5400000">
            <a:off x="5220072" y="2564904"/>
            <a:ext cx="72008" cy="4536504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596336" y="5445224"/>
            <a:ext cx="86409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Auth.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아래쪽 화살표 29"/>
          <p:cNvSpPr/>
          <p:nvPr/>
        </p:nvSpPr>
        <p:spPr>
          <a:xfrm rot="19553387">
            <a:off x="7330672" y="4885983"/>
            <a:ext cx="717934" cy="47040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051720" y="5445224"/>
            <a:ext cx="8640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IP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915816" y="5517232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95536" y="5517232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IPsec</a:t>
            </a: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Packet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228184" y="3769295"/>
            <a:ext cx="109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AES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7956376" y="4941168"/>
            <a:ext cx="1187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SHA1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 2: </a:t>
            </a:r>
            <a:r>
              <a:rPr lang="en-US" altLang="ko-KR" dirty="0" err="1" smtClean="0"/>
              <a:t>IPsec</a:t>
            </a:r>
            <a:r>
              <a:rPr lang="en-US" altLang="ko-KR" dirty="0" smtClean="0"/>
              <a:t> tunneling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648072"/>
          </a:xfrm>
        </p:spPr>
        <p:txBody>
          <a:bodyPr/>
          <a:lstStyle/>
          <a:p>
            <a:r>
              <a:rPr lang="en-US" altLang="ko-KR" dirty="0" smtClean="0"/>
              <a:t>3.5x speedup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42</a:t>
            </a:fld>
            <a:endParaRPr lang="ko-KR" altLang="en-US"/>
          </a:p>
        </p:txBody>
      </p:sp>
      <p:graphicFrame>
        <p:nvGraphicFramePr>
          <p:cNvPr id="5" name="차트 4"/>
          <p:cNvGraphicFramePr/>
          <p:nvPr/>
        </p:nvGraphicFramePr>
        <p:xfrm>
          <a:off x="251520" y="1772816"/>
          <a:ext cx="864096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43</a:t>
            </a:fld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528" y="1052736"/>
          <a:ext cx="7272808" cy="46789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64096"/>
                <a:gridCol w="1872208"/>
                <a:gridCol w="2664296"/>
                <a:gridCol w="1872208"/>
              </a:tblGrid>
              <a:tr h="6587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Year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Ref.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H/W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IPv4</a:t>
                      </a:r>
                      <a:br>
                        <a:rPr lang="en-US" altLang="ko-KR" sz="2000" dirty="0" smtClean="0"/>
                      </a:br>
                      <a:r>
                        <a:rPr lang="en-US" altLang="ko-KR" sz="2000" dirty="0" smtClean="0"/>
                        <a:t>Throughput</a:t>
                      </a:r>
                      <a:endParaRPr lang="ko-KR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30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2008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err="1" smtClean="0"/>
                        <a:t>Egi</a:t>
                      </a:r>
                      <a:r>
                        <a:rPr lang="en-US" altLang="ko-KR" sz="2000" dirty="0" smtClean="0"/>
                        <a:t> </a:t>
                      </a:r>
                      <a:r>
                        <a:rPr lang="en-US" altLang="ko-KR" sz="2000" i="1" dirty="0" smtClean="0"/>
                        <a:t>et al</a:t>
                      </a:r>
                      <a:r>
                        <a:rPr lang="en-US" altLang="ko-KR" sz="2000" dirty="0" smtClean="0"/>
                        <a:t>.</a:t>
                      </a:r>
                      <a:endParaRPr lang="ko-KR" alt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aseline="0" dirty="0" smtClean="0"/>
                        <a:t>Two quad-core CPUs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baseline="0" dirty="0" smtClean="0"/>
                        <a:t>3.5 </a:t>
                      </a:r>
                      <a:r>
                        <a:rPr lang="en-US" altLang="ko-KR" sz="2000" baseline="0" dirty="0" err="1" smtClean="0"/>
                        <a:t>Gbps</a:t>
                      </a:r>
                      <a:endParaRPr lang="ko-KR" altLang="en-US" sz="2000" dirty="0"/>
                    </a:p>
                  </a:txBody>
                  <a:tcPr/>
                </a:tc>
              </a:tr>
              <a:tr h="8337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2008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“Enhanced SR”</a:t>
                      </a:r>
                      <a:br>
                        <a:rPr lang="en-US" altLang="ko-KR" sz="2000" dirty="0" smtClean="0"/>
                      </a:br>
                      <a:r>
                        <a:rPr lang="en-US" altLang="ko-KR" sz="2000" dirty="0" err="1" smtClean="0"/>
                        <a:t>Bolla</a:t>
                      </a:r>
                      <a:r>
                        <a:rPr lang="en-US" altLang="ko-KR" sz="2000" dirty="0" smtClean="0"/>
                        <a:t> </a:t>
                      </a:r>
                      <a:r>
                        <a:rPr lang="en-US" altLang="ko-KR" sz="2000" i="1" dirty="0" smtClean="0"/>
                        <a:t>et al</a:t>
                      </a:r>
                      <a:r>
                        <a:rPr lang="en-US" altLang="ko-KR" sz="2000" dirty="0" smtClean="0"/>
                        <a:t>.</a:t>
                      </a:r>
                      <a:endParaRPr lang="ko-KR" alt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Two</a:t>
                      </a:r>
                      <a:r>
                        <a:rPr lang="en-US" altLang="ko-KR" sz="2000" baseline="0" dirty="0" smtClean="0"/>
                        <a:t> quad-core CPUs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4.2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baseline="0" dirty="0" err="1" smtClean="0"/>
                        <a:t>Gbps</a:t>
                      </a:r>
                      <a:endParaRPr lang="ko-KR" altLang="en-US" sz="2000" dirty="0"/>
                    </a:p>
                  </a:txBody>
                  <a:tcPr/>
                </a:tc>
              </a:tr>
              <a:tr h="8794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2009</a:t>
                      </a:r>
                      <a:endParaRPr lang="ko-KR" altLang="en-US" sz="2000" dirty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aseline="0" dirty="0" smtClean="0"/>
                        <a:t>“</a:t>
                      </a:r>
                      <a:r>
                        <a:rPr lang="en-US" altLang="ko-KR" sz="2000" baseline="0" dirty="0" err="1" smtClean="0"/>
                        <a:t>RouteBricks</a:t>
                      </a:r>
                      <a:r>
                        <a:rPr lang="en-US" altLang="ko-KR" sz="2000" baseline="0" dirty="0" smtClean="0"/>
                        <a:t>”</a:t>
                      </a:r>
                      <a:endParaRPr lang="ko-KR" altLang="en-US" sz="2000" dirty="0" smtClean="0"/>
                    </a:p>
                    <a:p>
                      <a:pPr latinLnBrk="1"/>
                      <a:r>
                        <a:rPr lang="en-US" altLang="ko-KR" sz="2000" dirty="0" err="1" smtClean="0"/>
                        <a:t>Dobrescu</a:t>
                      </a:r>
                      <a:r>
                        <a:rPr lang="en-US" altLang="ko-KR" sz="2000" dirty="0" smtClean="0"/>
                        <a:t> </a:t>
                      </a:r>
                      <a:r>
                        <a:rPr lang="en-US" altLang="ko-KR" sz="2000" i="1" dirty="0" smtClean="0"/>
                        <a:t>et</a:t>
                      </a:r>
                      <a:r>
                        <a:rPr lang="en-US" altLang="ko-KR" sz="2000" i="1" baseline="0" dirty="0" smtClean="0"/>
                        <a:t> al</a:t>
                      </a:r>
                      <a:r>
                        <a:rPr lang="en-US" altLang="ko-KR" sz="2000" baseline="0" dirty="0" smtClean="0"/>
                        <a:t>.</a:t>
                      </a:r>
                      <a:endParaRPr lang="ko-KR" altLang="en-US" sz="2000" i="1" dirty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aseline="0" dirty="0" smtClean="0"/>
                        <a:t>Two quad-core CPUs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(2.8 GHz)</a:t>
                      </a:r>
                      <a:endParaRPr lang="ko-KR" altLang="en-US" sz="2000" dirty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8.7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baseline="0" dirty="0" err="1" smtClean="0"/>
                        <a:t>Gbps</a:t>
                      </a:r>
                      <a:endParaRPr lang="ko-KR" altLang="en-US" sz="2000" dirty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8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2010</a:t>
                      </a:r>
                      <a:endParaRPr lang="ko-KR" altLang="en-US" sz="2000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i="0" dirty="0" err="1" smtClean="0"/>
                        <a:t>PacketShader</a:t>
                      </a:r>
                      <a:r>
                        <a:rPr lang="en-US" altLang="ko-KR" sz="2000" i="0" dirty="0" smtClean="0"/>
                        <a:t/>
                      </a:r>
                      <a:br>
                        <a:rPr lang="en-US" altLang="ko-KR" sz="2000" i="0" dirty="0" smtClean="0"/>
                      </a:br>
                      <a:r>
                        <a:rPr lang="en-US" altLang="ko-KR" sz="2000" i="0" dirty="0" smtClean="0"/>
                        <a:t>(CPU-only)</a:t>
                      </a:r>
                      <a:endParaRPr lang="ko-KR" altLang="en-US" sz="2000" i="0" dirty="0"/>
                    </a:p>
                  </a:txBody>
                  <a:tcP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aseline="0" dirty="0" smtClean="0"/>
                        <a:t>Two quad-core CPUs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(2.66 GHz)</a:t>
                      </a:r>
                      <a:endParaRPr lang="ko-KR" altLang="en-US" sz="2000" dirty="0" smtClean="0"/>
                    </a:p>
                  </a:txBody>
                  <a:tcP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28.2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baseline="0" dirty="0" err="1" smtClean="0"/>
                        <a:t>Gbps</a:t>
                      </a:r>
                      <a:endParaRPr lang="ko-KR" altLang="en-US" sz="2000" dirty="0"/>
                    </a:p>
                  </a:txBody>
                  <a:tcPr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978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2010</a:t>
                      </a:r>
                      <a:endParaRPr lang="ko-KR" altLang="en-US" sz="2000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i="0" dirty="0" err="1" smtClean="0"/>
                        <a:t>PacketShader</a:t>
                      </a:r>
                      <a:r>
                        <a:rPr lang="en-US" altLang="ko-KR" sz="2000" i="0" dirty="0" smtClean="0"/>
                        <a:t/>
                      </a:r>
                      <a:br>
                        <a:rPr lang="en-US" altLang="ko-KR" sz="2000" i="0" dirty="0" smtClean="0"/>
                      </a:br>
                      <a:r>
                        <a:rPr lang="en-US" altLang="ko-KR" sz="2000" i="0" dirty="0" smtClean="0"/>
                        <a:t>(CPU+GPU)</a:t>
                      </a:r>
                      <a:endParaRPr lang="ko-KR" altLang="en-US" sz="2000" i="0" dirty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aseline="0" dirty="0" smtClean="0"/>
                        <a:t>Two quad-core CPUs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+ two GPUs</a:t>
                      </a:r>
                      <a:endParaRPr lang="ko-KR" altLang="en-US" sz="2000" dirty="0" smtClean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39.2 </a:t>
                      </a:r>
                      <a:r>
                        <a:rPr lang="en-US" altLang="ko-KR" sz="2000" dirty="0" err="1" smtClean="0"/>
                        <a:t>Gbps</a:t>
                      </a:r>
                      <a:endParaRPr lang="ko-KR" altLang="en-US" sz="2000" dirty="0"/>
                    </a:p>
                  </a:txBody>
                  <a:tcPr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오른쪽 중괄호 12"/>
          <p:cNvSpPr/>
          <p:nvPr/>
        </p:nvSpPr>
        <p:spPr>
          <a:xfrm>
            <a:off x="7668344" y="1772816"/>
            <a:ext cx="288032" cy="216024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920880" y="2607295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Kernel</a:t>
            </a:r>
          </a:p>
        </p:txBody>
      </p:sp>
      <p:sp>
        <p:nvSpPr>
          <p:cNvPr id="15" name="오른쪽 중괄호 14"/>
          <p:cNvSpPr/>
          <p:nvPr/>
        </p:nvSpPr>
        <p:spPr>
          <a:xfrm>
            <a:off x="7668344" y="4221088"/>
            <a:ext cx="288032" cy="1368152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7884368" y="4653136"/>
            <a:ext cx="118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GPU</a:t>
            </a:r>
          </a:p>
          <a:p>
            <a:pPr lvl="1"/>
            <a:r>
              <a:rPr lang="en-US" altLang="ko-KR" sz="2400" dirty="0" smtClean="0"/>
              <a:t>a great opportunity for fast packet processing</a:t>
            </a:r>
          </a:p>
          <a:p>
            <a:pPr lvl="2"/>
            <a:endParaRPr lang="en-US" altLang="ko-KR" dirty="0" smtClean="0"/>
          </a:p>
          <a:p>
            <a:r>
              <a:rPr lang="en-US" altLang="ko-KR" sz="2800" dirty="0" err="1" smtClean="0"/>
              <a:t>PacketShader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Optimized packet I/O + GPU acceleration</a:t>
            </a:r>
          </a:p>
          <a:p>
            <a:pPr lvl="1"/>
            <a:r>
              <a:rPr lang="en-US" altLang="ko-KR" sz="2400" dirty="0" smtClean="0"/>
              <a:t>scalable with</a:t>
            </a:r>
          </a:p>
          <a:p>
            <a:pPr lvl="2"/>
            <a:r>
              <a:rPr lang="en-US" altLang="ko-KR" sz="2200" dirty="0" smtClean="0"/>
              <a:t># of multi-core CPUs, GPUs, and high-speed NICs</a:t>
            </a:r>
          </a:p>
          <a:p>
            <a:pPr lvl="2"/>
            <a:endParaRPr lang="en-US" altLang="ko-KR" dirty="0" smtClean="0"/>
          </a:p>
          <a:p>
            <a:r>
              <a:rPr lang="en-US" altLang="ko-KR" sz="2800" dirty="0" smtClean="0"/>
              <a:t>Current Prototype</a:t>
            </a:r>
          </a:p>
          <a:p>
            <a:pPr lvl="1"/>
            <a:r>
              <a:rPr lang="en-US" altLang="ko-KR" sz="2400" dirty="0" smtClean="0"/>
              <a:t>Supports IPv4, IPv6, </a:t>
            </a:r>
            <a:r>
              <a:rPr lang="en-US" altLang="ko-KR" sz="2400" dirty="0" err="1" smtClean="0"/>
              <a:t>OpenFlow</a:t>
            </a:r>
            <a:r>
              <a:rPr lang="en-US" altLang="ko-KR" sz="2400" dirty="0" smtClean="0"/>
              <a:t>, and </a:t>
            </a:r>
            <a:r>
              <a:rPr lang="en-US" altLang="ko-KR" sz="2400" dirty="0" err="1" smtClean="0"/>
              <a:t>IPsec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40 </a:t>
            </a:r>
            <a:r>
              <a:rPr lang="en-US" altLang="ko-KR" sz="2400" dirty="0" err="1" smtClean="0"/>
              <a:t>Gbps</a:t>
            </a:r>
            <a:r>
              <a:rPr lang="en-US" altLang="ko-KR" sz="2400" dirty="0" smtClean="0"/>
              <a:t> performance on a single PC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4896544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Control plane integration</a:t>
            </a:r>
          </a:p>
          <a:p>
            <a:pPr lvl="1"/>
            <a:r>
              <a:rPr lang="en-US" altLang="ko-KR" sz="2400" dirty="0" smtClean="0"/>
              <a:t>Dynamic routing protocols with </a:t>
            </a:r>
            <a:r>
              <a:rPr lang="en-US" altLang="ko-KR" sz="2400" dirty="0" err="1" smtClean="0"/>
              <a:t>Quagga</a:t>
            </a:r>
            <a:r>
              <a:rPr lang="en-US" altLang="ko-KR" sz="2400" dirty="0" smtClean="0"/>
              <a:t> or </a:t>
            </a:r>
            <a:r>
              <a:rPr lang="en-US" altLang="ko-KR" sz="2400" dirty="0" err="1" smtClean="0"/>
              <a:t>Xorp</a:t>
            </a:r>
            <a:endParaRPr lang="en-US" altLang="ko-KR" sz="2400" dirty="0" smtClean="0"/>
          </a:p>
          <a:p>
            <a:pPr lvl="1"/>
            <a:endParaRPr lang="en-US" altLang="ko-KR" sz="1200" dirty="0" smtClean="0"/>
          </a:p>
          <a:p>
            <a:r>
              <a:rPr lang="en-US" altLang="ko-KR" sz="2800" dirty="0" smtClean="0"/>
              <a:t>Multi-functional, modular programming environment</a:t>
            </a:r>
          </a:p>
          <a:p>
            <a:pPr lvl="1"/>
            <a:r>
              <a:rPr lang="en-US" altLang="ko-KR" sz="2400" dirty="0" smtClean="0"/>
              <a:t>Integration with Click? [Kohler99]</a:t>
            </a:r>
          </a:p>
          <a:p>
            <a:pPr lvl="1"/>
            <a:endParaRPr lang="en-US" altLang="ko-KR" sz="1200" dirty="0" smtClean="0"/>
          </a:p>
          <a:p>
            <a:r>
              <a:rPr lang="en-US" altLang="ko-KR" sz="2800" dirty="0" smtClean="0"/>
              <a:t>Opportunistic offloading</a:t>
            </a:r>
          </a:p>
          <a:p>
            <a:pPr lvl="1"/>
            <a:r>
              <a:rPr lang="en-US" altLang="ko-KR" sz="2400" dirty="0" smtClean="0"/>
              <a:t>CPU at low load</a:t>
            </a:r>
          </a:p>
          <a:p>
            <a:pPr lvl="1"/>
            <a:r>
              <a:rPr lang="en-US" altLang="ko-KR" sz="2400" dirty="0" smtClean="0"/>
              <a:t>GPU at high load</a:t>
            </a:r>
          </a:p>
          <a:p>
            <a:pPr lvl="1"/>
            <a:endParaRPr lang="en-US" altLang="ko-KR" sz="1200" dirty="0" smtClean="0"/>
          </a:p>
          <a:p>
            <a:r>
              <a:rPr lang="en-US" altLang="ko-KR" sz="2800" dirty="0" err="1" smtClean="0"/>
              <a:t>Stateful</a:t>
            </a:r>
            <a:r>
              <a:rPr lang="en-US" altLang="ko-KR" sz="2800" dirty="0" smtClean="0"/>
              <a:t> packet processing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Questions?</a:t>
            </a:r>
            <a:br>
              <a:rPr lang="en-US" altLang="ko-KR" sz="2800" dirty="0" smtClean="0"/>
            </a:br>
            <a:r>
              <a:rPr lang="en-US" altLang="ko-KR" sz="2800" dirty="0" smtClean="0"/>
              <a:t>(in CLEAR, SLOW, and EASY ENGLISH, please)</a:t>
            </a:r>
            <a:br>
              <a:rPr lang="en-US" altLang="ko-KR" sz="2800" dirty="0" smtClean="0"/>
            </a:br>
            <a:endParaRPr lang="en-US" altLang="ko-KR" sz="2800" dirty="0" smtClean="0"/>
          </a:p>
          <a:p>
            <a:r>
              <a:rPr lang="en-US" altLang="ko-KR" sz="2800" dirty="0" smtClean="0"/>
              <a:t>Personal AD (for professors):</a:t>
            </a:r>
          </a:p>
          <a:p>
            <a:pPr lvl="1"/>
            <a:r>
              <a:rPr lang="en-US" altLang="ko-KR" sz="2400" dirty="0" smtClean="0"/>
              <a:t>I am a prospective grad student.</a:t>
            </a:r>
          </a:p>
          <a:p>
            <a:pPr lvl="1"/>
            <a:r>
              <a:rPr lang="en-US" altLang="ko-KR" sz="2400" dirty="0" smtClean="0"/>
              <a:t>Going to apply this fall for my PhD study.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Less personal AD (for all):</a:t>
            </a:r>
          </a:p>
          <a:p>
            <a:pPr lvl="1"/>
            <a:r>
              <a:rPr lang="en-US" altLang="ko-KR" sz="2400" dirty="0" err="1" smtClean="0"/>
              <a:t>Keon</a:t>
            </a:r>
            <a:r>
              <a:rPr lang="en-US" altLang="ko-KR" sz="2400" dirty="0" smtClean="0"/>
              <a:t> will present </a:t>
            </a:r>
            <a:r>
              <a:rPr lang="en-US" altLang="ko-KR" sz="2400" dirty="0" err="1" smtClean="0"/>
              <a:t>SSLShader</a:t>
            </a:r>
            <a:r>
              <a:rPr lang="en-US" altLang="ko-KR" sz="2400" dirty="0" smtClean="0"/>
              <a:t> in the poster session!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Backup slides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Latency: IPv6 forwarding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48</a:t>
            </a:fld>
            <a:endParaRPr lang="ko-KR" altLang="en-US"/>
          </a:p>
        </p:txBody>
      </p:sp>
      <p:graphicFrame>
        <p:nvGraphicFramePr>
          <p:cNvPr id="7" name="차트 6"/>
          <p:cNvGraphicFramePr/>
          <p:nvPr/>
        </p:nvGraphicFramePr>
        <p:xfrm>
          <a:off x="395536" y="1340768"/>
          <a:ext cx="835292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Packet I/O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49</a:t>
            </a:fld>
            <a:endParaRPr lang="ko-KR" altLang="en-US"/>
          </a:p>
        </p:txBody>
      </p:sp>
      <p:graphicFrame>
        <p:nvGraphicFramePr>
          <p:cNvPr id="5" name="차트 4"/>
          <p:cNvGraphicFramePr/>
          <p:nvPr/>
        </p:nvGraphicFramePr>
        <p:xfrm>
          <a:off x="323528" y="1196752"/>
          <a:ext cx="8496943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Achilles’ Heel of Software Routers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008112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Low performance</a:t>
            </a:r>
          </a:p>
          <a:p>
            <a:pPr lvl="1"/>
            <a:r>
              <a:rPr lang="en-US" altLang="ko-KR" sz="2400" dirty="0" smtClean="0"/>
              <a:t>Due to CPU bottleneck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11560" y="2492896"/>
          <a:ext cx="7848872" cy="2194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84888"/>
                <a:gridCol w="2023424"/>
                <a:gridCol w="2664296"/>
                <a:gridCol w="237626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Year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Ref.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H/W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IPv4 Throughput</a:t>
                      </a:r>
                      <a:endParaRPr lang="ko-KR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2008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err="1" smtClean="0"/>
                        <a:t>Egi</a:t>
                      </a:r>
                      <a:r>
                        <a:rPr lang="en-US" altLang="ko-KR" sz="2000" dirty="0" smtClean="0"/>
                        <a:t> et al.</a:t>
                      </a:r>
                      <a:endParaRPr lang="ko-KR" alt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aseline="0" dirty="0" smtClean="0"/>
                        <a:t>Two quad-core CPUs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baseline="0" dirty="0" smtClean="0"/>
                        <a:t>3.5 </a:t>
                      </a:r>
                      <a:r>
                        <a:rPr lang="en-US" altLang="ko-KR" sz="2000" baseline="0" dirty="0" err="1" smtClean="0"/>
                        <a:t>Gbps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2008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“Enhanced SR”</a:t>
                      </a:r>
                      <a:br>
                        <a:rPr lang="en-US" altLang="ko-KR" sz="2000" dirty="0" smtClean="0"/>
                      </a:br>
                      <a:r>
                        <a:rPr lang="en-US" altLang="ko-KR" sz="2000" dirty="0" err="1" smtClean="0"/>
                        <a:t>Bolla</a:t>
                      </a:r>
                      <a:r>
                        <a:rPr lang="en-US" altLang="ko-KR" sz="2000" dirty="0" smtClean="0"/>
                        <a:t> et al.</a:t>
                      </a:r>
                      <a:endParaRPr lang="ko-KR" alt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Two</a:t>
                      </a:r>
                      <a:r>
                        <a:rPr lang="en-US" altLang="ko-KR" sz="2000" baseline="0" dirty="0" smtClean="0"/>
                        <a:t> quad-core CPUs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4.2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baseline="0" dirty="0" err="1" smtClean="0"/>
                        <a:t>Gbps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2009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aseline="0" dirty="0" smtClean="0"/>
                        <a:t>“</a:t>
                      </a:r>
                      <a:r>
                        <a:rPr lang="en-US" altLang="ko-KR" sz="2000" baseline="0" dirty="0" err="1" smtClean="0"/>
                        <a:t>RouteBricks</a:t>
                      </a:r>
                      <a:r>
                        <a:rPr lang="en-US" altLang="ko-KR" sz="2000" baseline="0" dirty="0" smtClean="0"/>
                        <a:t>”</a:t>
                      </a:r>
                      <a:endParaRPr lang="ko-KR" altLang="en-US" sz="2000" dirty="0" smtClean="0"/>
                    </a:p>
                    <a:p>
                      <a:pPr latinLnBrk="1"/>
                      <a:r>
                        <a:rPr lang="en-US" altLang="ko-KR" sz="2000" dirty="0" err="1" smtClean="0"/>
                        <a:t>Dobrescu</a:t>
                      </a:r>
                      <a:r>
                        <a:rPr lang="en-US" altLang="ko-KR" sz="2000" dirty="0" smtClean="0"/>
                        <a:t> et</a:t>
                      </a:r>
                      <a:r>
                        <a:rPr lang="en-US" altLang="ko-KR" sz="2000" baseline="0" dirty="0" smtClean="0"/>
                        <a:t> al.</a:t>
                      </a:r>
                      <a:endParaRPr lang="ko-KR" altLang="en-US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aseline="0" dirty="0" smtClean="0"/>
                        <a:t>Two quad-core CPUs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(2.8 GHz)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 smtClean="0"/>
                        <a:t>8.7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baseline="0" dirty="0" err="1" smtClean="0"/>
                        <a:t>Gbps</a:t>
                      </a:r>
                      <a:endParaRPr lang="ko-KR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7236296" y="2924944"/>
            <a:ext cx="122413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23528" y="5301208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Not capable of supporting even a single </a:t>
            </a:r>
            <a:r>
              <a:rPr lang="en-US" altLang="ko-KR" sz="2400" smtClean="0">
                <a:latin typeface="Tahoma" pitchFamily="34" charset="0"/>
                <a:cs typeface="Tahoma" pitchFamily="34" charset="0"/>
              </a:rPr>
              <a:t>10G port</a:t>
            </a:r>
            <a:endParaRPr lang="en-US" altLang="ko-KR" sz="2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IPv4 Forwarding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50</a:t>
            </a:fld>
            <a:endParaRPr lang="ko-KR" altLang="en-US"/>
          </a:p>
        </p:txBody>
      </p:sp>
      <p:graphicFrame>
        <p:nvGraphicFramePr>
          <p:cNvPr id="5" name="차트 4"/>
          <p:cNvGraphicFramePr/>
          <p:nvPr/>
        </p:nvGraphicFramePr>
        <p:xfrm>
          <a:off x="395536" y="1268760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OpenFlow</a:t>
            </a:r>
            <a:r>
              <a:rPr lang="en-US" altLang="ko-KR" dirty="0" smtClean="0"/>
              <a:t> Forwarding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51</a:t>
            </a:fld>
            <a:endParaRPr lang="ko-KR" altLang="en-US"/>
          </a:p>
        </p:txBody>
      </p:sp>
      <p:graphicFrame>
        <p:nvGraphicFramePr>
          <p:cNvPr id="5" name="차트 4"/>
          <p:cNvGraphicFramePr/>
          <p:nvPr/>
        </p:nvGraphicFramePr>
        <p:xfrm>
          <a:off x="395536" y="1268760"/>
          <a:ext cx="8352928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Power consumption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52</a:t>
            </a:fld>
            <a:endParaRPr lang="ko-KR" altLang="en-US"/>
          </a:p>
        </p:txBody>
      </p:sp>
      <p:pic>
        <p:nvPicPr>
          <p:cNvPr id="5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69160"/>
            <a:ext cx="1086511" cy="720080"/>
          </a:xfrm>
          <a:prstGeom prst="rect">
            <a:avLst/>
          </a:prstGeom>
          <a:noFill/>
        </p:spPr>
      </p:pic>
      <p:pic>
        <p:nvPicPr>
          <p:cNvPr id="6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885014" cy="792088"/>
          </a:xfrm>
          <a:prstGeom prst="rect">
            <a:avLst/>
          </a:prstGeom>
          <a:noFill/>
        </p:spPr>
      </p:pic>
      <p:pic>
        <p:nvPicPr>
          <p:cNvPr id="7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786" y="2492896"/>
            <a:ext cx="885014" cy="792088"/>
          </a:xfrm>
          <a:prstGeom prst="rect">
            <a:avLst/>
          </a:prstGeom>
          <a:noFill/>
        </p:spPr>
      </p:pic>
      <p:pic>
        <p:nvPicPr>
          <p:cNvPr id="8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885014" cy="792088"/>
          </a:xfrm>
          <a:prstGeom prst="rect">
            <a:avLst/>
          </a:prstGeom>
          <a:noFill/>
        </p:spPr>
      </p:pic>
      <p:pic>
        <p:nvPicPr>
          <p:cNvPr id="9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786" y="4077072"/>
            <a:ext cx="885014" cy="792088"/>
          </a:xfrm>
          <a:prstGeom prst="rect">
            <a:avLst/>
          </a:prstGeom>
          <a:noFill/>
        </p:spPr>
      </p:pic>
      <p:pic>
        <p:nvPicPr>
          <p:cNvPr id="10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305" y="4869160"/>
            <a:ext cx="1086511" cy="720080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3563888" y="1412776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Idle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156176" y="1412776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Full load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827584" y="2132856"/>
            <a:ext cx="7488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>
            <a:off x="1151620" y="3681028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563888" y="2617748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260W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563888" y="4561964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327W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156176" y="2617748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353W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156176" y="4561964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594W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5364088" y="2636912"/>
            <a:ext cx="86409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5364088" y="4581128"/>
            <a:ext cx="86409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>
            <a:endCxn id="8" idx="1"/>
          </p:cNvCxnSpPr>
          <p:nvPr/>
        </p:nvCxnSpPr>
        <p:spPr>
          <a:xfrm flipV="1">
            <a:off x="1619672" y="2800362"/>
            <a:ext cx="1368152" cy="19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endCxn id="9" idx="1"/>
          </p:cNvCxnSpPr>
          <p:nvPr/>
        </p:nvCxnSpPr>
        <p:spPr>
          <a:xfrm>
            <a:off x="1619672" y="3212976"/>
            <a:ext cx="1368152" cy="127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endCxn id="10" idx="1"/>
          </p:cNvCxnSpPr>
          <p:nvPr/>
        </p:nvCxnSpPr>
        <p:spPr>
          <a:xfrm>
            <a:off x="1619672" y="3429000"/>
            <a:ext cx="1368152" cy="343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Packet Reordering?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"/>
          </a:xfrm>
        </p:spPr>
        <p:txBody>
          <a:bodyPr/>
          <a:lstStyle/>
          <a:p>
            <a:r>
              <a:rPr lang="en-US" altLang="ko-KR" dirty="0" smtClean="0"/>
              <a:t>Intra-flow: </a:t>
            </a:r>
            <a:r>
              <a:rPr lang="en-US" altLang="ko-KR" dirty="0" smtClean="0">
                <a:solidFill>
                  <a:schemeClr val="accent1"/>
                </a:solidFill>
              </a:rPr>
              <a:t>“No”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23528" y="5085184"/>
            <a:ext cx="8496944" cy="10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Inter-flow: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“Possibly yes”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ko-KR" sz="2000" noProof="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ommon in the Internet and not harmful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987824" y="1916832"/>
            <a:ext cx="5184576" cy="523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87824" y="2512330"/>
            <a:ext cx="518457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987824" y="3160402"/>
            <a:ext cx="51845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987824" y="3592450"/>
            <a:ext cx="518457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59832" y="2545741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3193232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625280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2545741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3193232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3625280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4065" y="2060537"/>
            <a:ext cx="85809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2545741"/>
            <a:ext cx="8580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</a:t>
            </a:r>
            <a:r>
              <a:rPr lang="en-US" altLang="ko-K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3193232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3625280"/>
            <a:ext cx="85809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2545741"/>
            <a:ext cx="7920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driver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3193232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3625280"/>
            <a:ext cx="7920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4" name="직선 화살표 연결선 23"/>
          <p:cNvCxnSpPr>
            <a:stCxn id="11" idx="3"/>
            <a:endCxn id="14" idx="1"/>
          </p:cNvCxnSpPr>
          <p:nvPr/>
        </p:nvCxnSpPr>
        <p:spPr>
          <a:xfrm>
            <a:off x="3851920" y="2807351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꺾인 연결선 24"/>
          <p:cNvCxnSpPr>
            <a:stCxn id="14" idx="3"/>
            <a:endCxn id="17" idx="1"/>
          </p:cNvCxnSpPr>
          <p:nvPr/>
        </p:nvCxnSpPr>
        <p:spPr>
          <a:xfrm flipV="1">
            <a:off x="4926039" y="2214426"/>
            <a:ext cx="228026" cy="5929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stCxn id="15" idx="3"/>
            <a:endCxn id="17" idx="1"/>
          </p:cNvCxnSpPr>
          <p:nvPr/>
        </p:nvCxnSpPr>
        <p:spPr>
          <a:xfrm flipV="1">
            <a:off x="4926039" y="2214426"/>
            <a:ext cx="228026" cy="1132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12" idx="3"/>
            <a:endCxn id="15" idx="1"/>
          </p:cNvCxnSpPr>
          <p:nvPr/>
        </p:nvCxnSpPr>
        <p:spPr>
          <a:xfrm>
            <a:off x="3851920" y="3347121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3" idx="3"/>
            <a:endCxn id="16" idx="1"/>
          </p:cNvCxnSpPr>
          <p:nvPr/>
        </p:nvCxnSpPr>
        <p:spPr>
          <a:xfrm>
            <a:off x="3851920" y="3779169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8" idx="3"/>
            <a:endCxn id="21" idx="1"/>
          </p:cNvCxnSpPr>
          <p:nvPr/>
        </p:nvCxnSpPr>
        <p:spPr>
          <a:xfrm>
            <a:off x="7086279" y="2807351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9" idx="3"/>
            <a:endCxn id="22" idx="1"/>
          </p:cNvCxnSpPr>
          <p:nvPr/>
        </p:nvCxnSpPr>
        <p:spPr>
          <a:xfrm>
            <a:off x="7086279" y="3347121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17" idx="3"/>
            <a:endCxn id="18" idx="1"/>
          </p:cNvCxnSpPr>
          <p:nvPr/>
        </p:nvCxnSpPr>
        <p:spPr>
          <a:xfrm>
            <a:off x="6012160" y="2214426"/>
            <a:ext cx="216024" cy="5929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17" idx="3"/>
            <a:endCxn id="19" idx="1"/>
          </p:cNvCxnSpPr>
          <p:nvPr/>
        </p:nvCxnSpPr>
        <p:spPr>
          <a:xfrm>
            <a:off x="6012160" y="2214426"/>
            <a:ext cx="216024" cy="1132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 32"/>
          <p:cNvCxnSpPr>
            <a:stCxn id="16" idx="3"/>
            <a:endCxn id="17" idx="1"/>
          </p:cNvCxnSpPr>
          <p:nvPr/>
        </p:nvCxnSpPr>
        <p:spPr>
          <a:xfrm flipV="1">
            <a:off x="4926039" y="2214426"/>
            <a:ext cx="228026" cy="15647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stCxn id="17" idx="3"/>
            <a:endCxn id="20" idx="1"/>
          </p:cNvCxnSpPr>
          <p:nvPr/>
        </p:nvCxnSpPr>
        <p:spPr>
          <a:xfrm>
            <a:off x="6012160" y="2214426"/>
            <a:ext cx="216024" cy="15647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20" idx="3"/>
            <a:endCxn id="23" idx="1"/>
          </p:cNvCxnSpPr>
          <p:nvPr/>
        </p:nvCxnSpPr>
        <p:spPr>
          <a:xfrm>
            <a:off x="7086279" y="3779169"/>
            <a:ext cx="22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179512" y="3789040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Packets</a:t>
            </a:r>
            <a:b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 the same flow</a:t>
            </a:r>
            <a:b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 to the same worker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555776" y="2708920"/>
            <a:ext cx="216024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2267744" y="2780928"/>
            <a:ext cx="216024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1835696" y="2852936"/>
            <a:ext cx="216024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2483768" y="3212976"/>
            <a:ext cx="216024" cy="216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2051720" y="3140968"/>
            <a:ext cx="216024" cy="216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55776" y="3573016"/>
            <a:ext cx="216024" cy="216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2123728" y="3501008"/>
            <a:ext cx="216024" cy="216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1835696" y="3429000"/>
            <a:ext cx="216024" cy="216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4355976" y="4293096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FIFO in the worker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5868144" y="980728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No reordering in GPU processing</a:t>
            </a:r>
          </a:p>
        </p:txBody>
      </p:sp>
      <p:cxnSp>
        <p:nvCxnSpPr>
          <p:cNvPr id="72" name="Shape 71"/>
          <p:cNvCxnSpPr>
            <a:stCxn id="70" idx="1"/>
            <a:endCxn id="7" idx="0"/>
          </p:cNvCxnSpPr>
          <p:nvPr/>
        </p:nvCxnSpPr>
        <p:spPr>
          <a:xfrm rot="10800000" flipV="1">
            <a:off x="5580112" y="1334670"/>
            <a:ext cx="288032" cy="58216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/>
          <p:nvPr/>
        </p:nvCxnSpPr>
        <p:spPr>
          <a:xfrm flipV="1">
            <a:off x="1115616" y="3573016"/>
            <a:ext cx="648072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stCxn id="68" idx="1"/>
          </p:cNvCxnSpPr>
          <p:nvPr/>
        </p:nvCxnSpPr>
        <p:spPr>
          <a:xfrm rot="10800000">
            <a:off x="3995936" y="4005065"/>
            <a:ext cx="360040" cy="48808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More CPUs vs. Additional GPUs </a:t>
            </a:r>
            <a:r>
              <a:rPr lang="en-US" altLang="ko-KR" sz="2700" dirty="0" smtClean="0"/>
              <a:t>(IPv6 example)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54</a:t>
            </a:fld>
            <a:endParaRPr lang="ko-KR" altLang="en-US"/>
          </a:p>
        </p:txBody>
      </p:sp>
      <p:pic>
        <p:nvPicPr>
          <p:cNvPr id="5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804558" cy="720080"/>
          </a:xfrm>
          <a:prstGeom prst="rect">
            <a:avLst/>
          </a:prstGeom>
          <a:noFill/>
        </p:spPr>
      </p:pic>
      <p:pic>
        <p:nvPicPr>
          <p:cNvPr id="6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434" y="2348880"/>
            <a:ext cx="804558" cy="720080"/>
          </a:xfrm>
          <a:prstGeom prst="rect">
            <a:avLst/>
          </a:prstGeom>
          <a:noFill/>
        </p:spPr>
      </p:pic>
      <p:pic>
        <p:nvPicPr>
          <p:cNvPr id="8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522" y="2348880"/>
            <a:ext cx="804558" cy="720080"/>
          </a:xfrm>
          <a:prstGeom prst="rect">
            <a:avLst/>
          </a:prstGeom>
          <a:noFill/>
        </p:spPr>
      </p:pic>
      <p:pic>
        <p:nvPicPr>
          <p:cNvPr id="9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750" y="1628800"/>
            <a:ext cx="804558" cy="720080"/>
          </a:xfrm>
          <a:prstGeom prst="rect">
            <a:avLst/>
          </a:prstGeom>
          <a:noFill/>
        </p:spPr>
      </p:pic>
      <p:pic>
        <p:nvPicPr>
          <p:cNvPr id="10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838" y="1628800"/>
            <a:ext cx="804558" cy="720080"/>
          </a:xfrm>
          <a:prstGeom prst="rect">
            <a:avLst/>
          </a:prstGeom>
          <a:noFill/>
        </p:spPr>
      </p:pic>
      <p:pic>
        <p:nvPicPr>
          <p:cNvPr id="11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348880"/>
            <a:ext cx="804558" cy="720080"/>
          </a:xfrm>
          <a:prstGeom prst="rect">
            <a:avLst/>
          </a:prstGeom>
          <a:noFill/>
        </p:spPr>
      </p:pic>
      <p:pic>
        <p:nvPicPr>
          <p:cNvPr id="12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48880"/>
            <a:ext cx="804558" cy="720080"/>
          </a:xfrm>
          <a:prstGeom prst="rect">
            <a:avLst/>
          </a:prstGeom>
          <a:noFill/>
        </p:spPr>
      </p:pic>
      <p:pic>
        <p:nvPicPr>
          <p:cNvPr id="13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015" y="4748582"/>
            <a:ext cx="942495" cy="624634"/>
          </a:xfrm>
          <a:prstGeom prst="rect">
            <a:avLst/>
          </a:prstGeom>
          <a:noFill/>
        </p:spPr>
      </p:pic>
      <p:pic>
        <p:nvPicPr>
          <p:cNvPr id="14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804558" cy="720080"/>
          </a:xfrm>
          <a:prstGeom prst="rect">
            <a:avLst/>
          </a:prstGeom>
          <a:noFill/>
        </p:spPr>
      </p:pic>
      <p:pic>
        <p:nvPicPr>
          <p:cNvPr id="15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434" y="4725144"/>
            <a:ext cx="804558" cy="720080"/>
          </a:xfrm>
          <a:prstGeom prst="rect">
            <a:avLst/>
          </a:prstGeom>
          <a:noFill/>
        </p:spPr>
      </p:pic>
      <p:pic>
        <p:nvPicPr>
          <p:cNvPr id="16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522" y="4725144"/>
            <a:ext cx="804558" cy="720080"/>
          </a:xfrm>
          <a:prstGeom prst="rect">
            <a:avLst/>
          </a:prstGeom>
          <a:noFill/>
        </p:spPr>
      </p:pic>
      <p:pic>
        <p:nvPicPr>
          <p:cNvPr id="17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68662"/>
            <a:ext cx="942495" cy="624634"/>
          </a:xfrm>
          <a:prstGeom prst="rect">
            <a:avLst/>
          </a:prstGeom>
          <a:noFill/>
        </p:spPr>
      </p:pic>
      <p:pic>
        <p:nvPicPr>
          <p:cNvPr id="18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45224"/>
            <a:ext cx="942495" cy="624634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251520" y="1412776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$2,000</a:t>
            </a:r>
            <a:b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en-US" altLang="ko-K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Gbps</a:t>
            </a:r>
            <a:endParaRPr lang="en-US" altLang="ko-K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899592" y="3429000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4211960" y="3429000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051720" y="2492896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508104" y="2492896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259632" y="353410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$0.5K</a:t>
            </a:r>
            <a:b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+ 16G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907704" y="1700808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$4K</a:t>
            </a:r>
            <a:b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+ 4G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292080" y="1700808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$10K</a:t>
            </a:r>
            <a:b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+ 8G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427984" y="353410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$1K</a:t>
            </a:r>
            <a:b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+ 30G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 of GPU Programmability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55</a:t>
            </a:fld>
            <a:endParaRPr lang="ko-KR" altLang="en-US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23528" y="1196752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GPGPU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= G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eneral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-P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urpose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omputation on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GPU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755576" y="2035101"/>
            <a:ext cx="489654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24000" tIns="288000" rIns="91440" bIns="45720" rtlCol="0">
            <a:normAutofit/>
          </a:bodyPr>
          <a:lstStyle/>
          <a:p>
            <a:pPr marL="266700" marR="0" lvl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Fixed graphics pipeline</a:t>
            </a:r>
          </a:p>
          <a:p>
            <a:pPr marL="723900" lvl="1" indent="-26670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little programmability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1014805" y="1844824"/>
            <a:ext cx="2261051" cy="452655"/>
          </a:xfrm>
          <a:custGeom>
            <a:avLst/>
            <a:gdLst>
              <a:gd name="connsiteX0" fmla="*/ 0 w 3629203"/>
              <a:gd name="connsiteY0" fmla="*/ 75444 h 452655"/>
              <a:gd name="connsiteX1" fmla="*/ 22097 w 3629203"/>
              <a:gd name="connsiteY1" fmla="*/ 22097 h 452655"/>
              <a:gd name="connsiteX2" fmla="*/ 75444 w 3629203"/>
              <a:gd name="connsiteY2" fmla="*/ 0 h 452655"/>
              <a:gd name="connsiteX3" fmla="*/ 3553759 w 3629203"/>
              <a:gd name="connsiteY3" fmla="*/ 0 h 452655"/>
              <a:gd name="connsiteX4" fmla="*/ 3607106 w 3629203"/>
              <a:gd name="connsiteY4" fmla="*/ 22097 h 452655"/>
              <a:gd name="connsiteX5" fmla="*/ 3629203 w 3629203"/>
              <a:gd name="connsiteY5" fmla="*/ 75444 h 452655"/>
              <a:gd name="connsiteX6" fmla="*/ 3629203 w 3629203"/>
              <a:gd name="connsiteY6" fmla="*/ 377211 h 452655"/>
              <a:gd name="connsiteX7" fmla="*/ 3607106 w 3629203"/>
              <a:gd name="connsiteY7" fmla="*/ 430558 h 452655"/>
              <a:gd name="connsiteX8" fmla="*/ 3553759 w 3629203"/>
              <a:gd name="connsiteY8" fmla="*/ 452655 h 452655"/>
              <a:gd name="connsiteX9" fmla="*/ 75444 w 3629203"/>
              <a:gd name="connsiteY9" fmla="*/ 452655 h 452655"/>
              <a:gd name="connsiteX10" fmla="*/ 22097 w 3629203"/>
              <a:gd name="connsiteY10" fmla="*/ 430558 h 452655"/>
              <a:gd name="connsiteX11" fmla="*/ 0 w 3629203"/>
              <a:gd name="connsiteY11" fmla="*/ 377211 h 452655"/>
              <a:gd name="connsiteX12" fmla="*/ 0 w 3629203"/>
              <a:gd name="connsiteY12" fmla="*/ 75444 h 4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9203" h="452655">
                <a:moveTo>
                  <a:pt x="0" y="75444"/>
                </a:moveTo>
                <a:cubicBezTo>
                  <a:pt x="0" y="55435"/>
                  <a:pt x="7949" y="36246"/>
                  <a:pt x="22097" y="22097"/>
                </a:cubicBezTo>
                <a:cubicBezTo>
                  <a:pt x="36246" y="7949"/>
                  <a:pt x="55435" y="0"/>
                  <a:pt x="75444" y="0"/>
                </a:cubicBezTo>
                <a:lnTo>
                  <a:pt x="3553759" y="0"/>
                </a:lnTo>
                <a:cubicBezTo>
                  <a:pt x="3573768" y="0"/>
                  <a:pt x="3592957" y="7949"/>
                  <a:pt x="3607106" y="22097"/>
                </a:cubicBezTo>
                <a:cubicBezTo>
                  <a:pt x="3621254" y="36246"/>
                  <a:pt x="3629203" y="55435"/>
                  <a:pt x="3629203" y="75444"/>
                </a:cubicBezTo>
                <a:lnTo>
                  <a:pt x="3629203" y="377211"/>
                </a:lnTo>
                <a:cubicBezTo>
                  <a:pt x="3629203" y="397220"/>
                  <a:pt x="3621254" y="416409"/>
                  <a:pt x="3607106" y="430558"/>
                </a:cubicBezTo>
                <a:cubicBezTo>
                  <a:pt x="3592957" y="444706"/>
                  <a:pt x="3573768" y="452655"/>
                  <a:pt x="3553759" y="452655"/>
                </a:cubicBezTo>
                <a:lnTo>
                  <a:pt x="75444" y="452655"/>
                </a:lnTo>
                <a:cubicBezTo>
                  <a:pt x="55435" y="452655"/>
                  <a:pt x="36246" y="444706"/>
                  <a:pt x="22097" y="430558"/>
                </a:cubicBezTo>
                <a:cubicBezTo>
                  <a:pt x="7949" y="416409"/>
                  <a:pt x="0" y="397220"/>
                  <a:pt x="0" y="377211"/>
                </a:cubicBezTo>
                <a:lnTo>
                  <a:pt x="0" y="754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272" tIns="22097" rIns="159272" bIns="22097" numCol="1" spcCol="1270" anchor="ctr" anchorCtr="0">
            <a:noAutofit/>
          </a:bodyPr>
          <a:lstStyle/>
          <a:p>
            <a:pPr lvl="0" algn="l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Early-2000s</a:t>
            </a:r>
            <a:endParaRPr lang="ko-KR" sz="2000" kern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755576" y="3607393"/>
            <a:ext cx="489654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24000" tIns="288000" rIns="91440" bIns="45720" rtlCol="0">
            <a:normAutofit/>
          </a:bodyPr>
          <a:lstStyle/>
          <a:p>
            <a:pPr marL="266700" marR="0" lvl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Programmable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pipeline stages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23900" lvl="1" indent="-26670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Pixel </a:t>
            </a:r>
            <a:r>
              <a:rPr lang="en-US" altLang="ko-KR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shader</a:t>
            </a:r>
            <a:r>
              <a:rPr lang="en-US" altLang="ko-K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and vertex </a:t>
            </a:r>
            <a:r>
              <a:rPr lang="en-US" altLang="ko-KR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shader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1014805" y="3429000"/>
            <a:ext cx="2261051" cy="466425"/>
          </a:xfrm>
          <a:custGeom>
            <a:avLst/>
            <a:gdLst>
              <a:gd name="connsiteX0" fmla="*/ 0 w 3629203"/>
              <a:gd name="connsiteY0" fmla="*/ 77739 h 466425"/>
              <a:gd name="connsiteX1" fmla="*/ 22769 w 3629203"/>
              <a:gd name="connsiteY1" fmla="*/ 22769 h 466425"/>
              <a:gd name="connsiteX2" fmla="*/ 77739 w 3629203"/>
              <a:gd name="connsiteY2" fmla="*/ 0 h 466425"/>
              <a:gd name="connsiteX3" fmla="*/ 3551464 w 3629203"/>
              <a:gd name="connsiteY3" fmla="*/ 0 h 466425"/>
              <a:gd name="connsiteX4" fmla="*/ 3606434 w 3629203"/>
              <a:gd name="connsiteY4" fmla="*/ 22769 h 466425"/>
              <a:gd name="connsiteX5" fmla="*/ 3629203 w 3629203"/>
              <a:gd name="connsiteY5" fmla="*/ 77739 h 466425"/>
              <a:gd name="connsiteX6" fmla="*/ 3629203 w 3629203"/>
              <a:gd name="connsiteY6" fmla="*/ 388686 h 466425"/>
              <a:gd name="connsiteX7" fmla="*/ 3606434 w 3629203"/>
              <a:gd name="connsiteY7" fmla="*/ 443656 h 466425"/>
              <a:gd name="connsiteX8" fmla="*/ 3551464 w 3629203"/>
              <a:gd name="connsiteY8" fmla="*/ 466425 h 466425"/>
              <a:gd name="connsiteX9" fmla="*/ 77739 w 3629203"/>
              <a:gd name="connsiteY9" fmla="*/ 466425 h 466425"/>
              <a:gd name="connsiteX10" fmla="*/ 22769 w 3629203"/>
              <a:gd name="connsiteY10" fmla="*/ 443656 h 466425"/>
              <a:gd name="connsiteX11" fmla="*/ 0 w 3629203"/>
              <a:gd name="connsiteY11" fmla="*/ 388686 h 466425"/>
              <a:gd name="connsiteX12" fmla="*/ 0 w 3629203"/>
              <a:gd name="connsiteY12" fmla="*/ 77739 h 4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9203" h="466425">
                <a:moveTo>
                  <a:pt x="0" y="77739"/>
                </a:moveTo>
                <a:cubicBezTo>
                  <a:pt x="0" y="57121"/>
                  <a:pt x="8190" y="37348"/>
                  <a:pt x="22769" y="22769"/>
                </a:cubicBezTo>
                <a:cubicBezTo>
                  <a:pt x="37348" y="8190"/>
                  <a:pt x="57121" y="0"/>
                  <a:pt x="77739" y="0"/>
                </a:cubicBezTo>
                <a:lnTo>
                  <a:pt x="3551464" y="0"/>
                </a:lnTo>
                <a:cubicBezTo>
                  <a:pt x="3572082" y="0"/>
                  <a:pt x="3591855" y="8190"/>
                  <a:pt x="3606434" y="22769"/>
                </a:cubicBezTo>
                <a:cubicBezTo>
                  <a:pt x="3621013" y="37348"/>
                  <a:pt x="3629203" y="57121"/>
                  <a:pt x="3629203" y="77739"/>
                </a:cubicBezTo>
                <a:lnTo>
                  <a:pt x="3629203" y="388686"/>
                </a:lnTo>
                <a:cubicBezTo>
                  <a:pt x="3629203" y="409304"/>
                  <a:pt x="3621013" y="429077"/>
                  <a:pt x="3606434" y="443656"/>
                </a:cubicBezTo>
                <a:cubicBezTo>
                  <a:pt x="3591855" y="458235"/>
                  <a:pt x="3572082" y="466425"/>
                  <a:pt x="3551464" y="466425"/>
                </a:cubicBezTo>
                <a:lnTo>
                  <a:pt x="77739" y="466425"/>
                </a:lnTo>
                <a:cubicBezTo>
                  <a:pt x="57121" y="466425"/>
                  <a:pt x="37348" y="458235"/>
                  <a:pt x="22769" y="443656"/>
                </a:cubicBezTo>
                <a:cubicBezTo>
                  <a:pt x="8190" y="429077"/>
                  <a:pt x="0" y="409304"/>
                  <a:pt x="0" y="388686"/>
                </a:cubicBezTo>
                <a:lnTo>
                  <a:pt x="0" y="777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44" tIns="22769" rIns="159944" bIns="22769" numCol="1" spcCol="1270" anchor="ctr" anchorCtr="0">
            <a:noAutofit/>
          </a:bodyPr>
          <a:lstStyle/>
          <a:p>
            <a:pPr lvl="0" algn="l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Mid-2000s</a:t>
            </a:r>
            <a:endParaRPr lang="ko-KR" sz="2000" kern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755576" y="5157192"/>
            <a:ext cx="4896544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24000" tIns="288000" rIns="91440" bIns="45720" rtlCol="0">
            <a:normAutofit/>
          </a:bodyPr>
          <a:lstStyle/>
          <a:p>
            <a:pPr marL="266700" marR="0" lvl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Framework for general computation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2" name="자유형 21"/>
          <p:cNvSpPr/>
          <p:nvPr/>
        </p:nvSpPr>
        <p:spPr>
          <a:xfrm>
            <a:off x="1014805" y="4941168"/>
            <a:ext cx="2261051" cy="431954"/>
          </a:xfrm>
          <a:custGeom>
            <a:avLst/>
            <a:gdLst>
              <a:gd name="connsiteX0" fmla="*/ 0 w 3629203"/>
              <a:gd name="connsiteY0" fmla="*/ 71994 h 431954"/>
              <a:gd name="connsiteX1" fmla="*/ 21087 w 3629203"/>
              <a:gd name="connsiteY1" fmla="*/ 21087 h 431954"/>
              <a:gd name="connsiteX2" fmla="*/ 71994 w 3629203"/>
              <a:gd name="connsiteY2" fmla="*/ 1 h 431954"/>
              <a:gd name="connsiteX3" fmla="*/ 3557209 w 3629203"/>
              <a:gd name="connsiteY3" fmla="*/ 0 h 431954"/>
              <a:gd name="connsiteX4" fmla="*/ 3608116 w 3629203"/>
              <a:gd name="connsiteY4" fmla="*/ 21087 h 431954"/>
              <a:gd name="connsiteX5" fmla="*/ 3629202 w 3629203"/>
              <a:gd name="connsiteY5" fmla="*/ 71994 h 431954"/>
              <a:gd name="connsiteX6" fmla="*/ 3629203 w 3629203"/>
              <a:gd name="connsiteY6" fmla="*/ 359960 h 431954"/>
              <a:gd name="connsiteX7" fmla="*/ 3608116 w 3629203"/>
              <a:gd name="connsiteY7" fmla="*/ 410867 h 431954"/>
              <a:gd name="connsiteX8" fmla="*/ 3557209 w 3629203"/>
              <a:gd name="connsiteY8" fmla="*/ 431954 h 431954"/>
              <a:gd name="connsiteX9" fmla="*/ 71994 w 3629203"/>
              <a:gd name="connsiteY9" fmla="*/ 431954 h 431954"/>
              <a:gd name="connsiteX10" fmla="*/ 21087 w 3629203"/>
              <a:gd name="connsiteY10" fmla="*/ 410867 h 431954"/>
              <a:gd name="connsiteX11" fmla="*/ 0 w 3629203"/>
              <a:gd name="connsiteY11" fmla="*/ 359960 h 431954"/>
              <a:gd name="connsiteX12" fmla="*/ 0 w 3629203"/>
              <a:gd name="connsiteY12" fmla="*/ 71994 h 43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9203" h="431954">
                <a:moveTo>
                  <a:pt x="0" y="71994"/>
                </a:moveTo>
                <a:cubicBezTo>
                  <a:pt x="0" y="52900"/>
                  <a:pt x="7585" y="34588"/>
                  <a:pt x="21087" y="21087"/>
                </a:cubicBezTo>
                <a:cubicBezTo>
                  <a:pt x="34589" y="7586"/>
                  <a:pt x="52900" y="0"/>
                  <a:pt x="71994" y="1"/>
                </a:cubicBezTo>
                <a:lnTo>
                  <a:pt x="3557209" y="0"/>
                </a:lnTo>
                <a:cubicBezTo>
                  <a:pt x="3576303" y="0"/>
                  <a:pt x="3594615" y="7585"/>
                  <a:pt x="3608116" y="21087"/>
                </a:cubicBezTo>
                <a:cubicBezTo>
                  <a:pt x="3621617" y="34589"/>
                  <a:pt x="3629203" y="52900"/>
                  <a:pt x="3629202" y="71994"/>
                </a:cubicBezTo>
                <a:cubicBezTo>
                  <a:pt x="3629202" y="167983"/>
                  <a:pt x="3629203" y="263971"/>
                  <a:pt x="3629203" y="359960"/>
                </a:cubicBezTo>
                <a:cubicBezTo>
                  <a:pt x="3629203" y="379054"/>
                  <a:pt x="3621618" y="397366"/>
                  <a:pt x="3608116" y="410867"/>
                </a:cubicBezTo>
                <a:cubicBezTo>
                  <a:pt x="3594614" y="424368"/>
                  <a:pt x="3576303" y="431954"/>
                  <a:pt x="3557209" y="431954"/>
                </a:cubicBezTo>
                <a:lnTo>
                  <a:pt x="71994" y="431954"/>
                </a:lnTo>
                <a:cubicBezTo>
                  <a:pt x="52900" y="431954"/>
                  <a:pt x="34588" y="424369"/>
                  <a:pt x="21087" y="410867"/>
                </a:cubicBezTo>
                <a:cubicBezTo>
                  <a:pt x="7586" y="397365"/>
                  <a:pt x="0" y="379054"/>
                  <a:pt x="0" y="359960"/>
                </a:cubicBezTo>
                <a:lnTo>
                  <a:pt x="0" y="719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261" tIns="21086" rIns="158261" bIns="21086" numCol="1" spcCol="1270" anchor="ctr" anchorCtr="0">
            <a:noAutofit/>
          </a:bodyPr>
          <a:lstStyle/>
          <a:p>
            <a:pPr lvl="0" algn="l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Late-2000s</a:t>
            </a:r>
            <a:endParaRPr lang="ko-KR" sz="2000" kern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6444208" y="2420888"/>
            <a:ext cx="1656184" cy="3600400"/>
          </a:xfrm>
          <a:prstGeom prst="down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012160" y="515893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Renaissance of parallel computing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012160" y="249289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Limited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796136" y="364502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Emerging</a:t>
            </a:r>
          </a:p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(but requires expertise in graphics HW)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012160" y="1916832"/>
            <a:ext cx="24482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GPGPU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오른쪽 화살표 14"/>
          <p:cNvSpPr/>
          <p:nvPr/>
        </p:nvSpPr>
        <p:spPr>
          <a:xfrm>
            <a:off x="3275856" y="2852936"/>
            <a:ext cx="2736304" cy="1008112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CPU Bottleneck in Software Routers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56</a:t>
            </a:fld>
            <a:endParaRPr lang="ko-KR" altLang="en-US"/>
          </a:p>
        </p:txBody>
      </p:sp>
      <p:pic>
        <p:nvPicPr>
          <p:cNvPr id="5" name="Picture 2" descr="http://ii.alatest.com/product/600x400/b/e/Intel-Xeon-X55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965470" cy="8640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068960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645024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92896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1008112" cy="6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사각형 설명선 18"/>
          <p:cNvSpPr/>
          <p:nvPr/>
        </p:nvSpPr>
        <p:spPr>
          <a:xfrm>
            <a:off x="4139952" y="1628800"/>
            <a:ext cx="1368152" cy="936104"/>
          </a:xfrm>
          <a:prstGeom prst="wedgeRoundRectCallout">
            <a:avLst>
              <a:gd name="adj1" fmla="val -29187"/>
              <a:gd name="adj2" fmla="val 757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Packet RX/TX</a:t>
            </a:r>
            <a:b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via NICs</a:t>
            </a:r>
            <a:endParaRPr lang="ko-KR" alt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3419872" y="4149080"/>
            <a:ext cx="1512168" cy="936104"/>
          </a:xfrm>
          <a:prstGeom prst="wedgeRoundRectCallout">
            <a:avLst>
              <a:gd name="adj1" fmla="val 26509"/>
              <a:gd name="adj2" fmla="val -8096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Core packet processing</a:t>
            </a:r>
            <a:endParaRPr lang="ko-KR" alt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339752" y="1412776"/>
            <a:ext cx="13681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Base OS overheads</a:t>
            </a:r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292080" y="4653136"/>
            <a:ext cx="144016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Control plane operations</a:t>
            </a:r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619672" y="4797152"/>
            <a:ext cx="144016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Accounting</a:t>
            </a:r>
            <a:endParaRPr lang="ko-KR" altLang="en-US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940152" y="1700808"/>
            <a:ext cx="187220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User interface</a:t>
            </a:r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683568" y="2132856"/>
            <a:ext cx="936104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QoS</a:t>
            </a:r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7092280" y="4293096"/>
            <a:ext cx="129614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Logging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7596336" y="2492896"/>
            <a:ext cx="129614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Access control</a:t>
            </a:r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5536" y="3501008"/>
            <a:ext cx="129614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Multicast support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5076056" y="908720"/>
            <a:ext cx="1954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Details in paper</a:t>
            </a:r>
          </a:p>
        </p:txBody>
      </p:sp>
      <p:cxnSp>
        <p:nvCxnSpPr>
          <p:cNvPr id="32" name="Shape 31"/>
          <p:cNvCxnSpPr>
            <a:stCxn id="30" idx="1"/>
            <a:endCxn id="19" idx="0"/>
          </p:cNvCxnSpPr>
          <p:nvPr/>
        </p:nvCxnSpPr>
        <p:spPr>
          <a:xfrm rot="10800000" flipV="1">
            <a:off x="4824028" y="1108774"/>
            <a:ext cx="252028" cy="52002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3131840" y="5661248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Today’s topic</a:t>
            </a:r>
          </a:p>
        </p:txBody>
      </p:sp>
      <p:cxnSp>
        <p:nvCxnSpPr>
          <p:cNvPr id="35" name="Shape 34"/>
          <p:cNvCxnSpPr>
            <a:stCxn id="34" idx="0"/>
            <a:endCxn id="20" idx="2"/>
          </p:cNvCxnSpPr>
          <p:nvPr/>
        </p:nvCxnSpPr>
        <p:spPr>
          <a:xfrm rot="5400000" flipH="1" flipV="1">
            <a:off x="3797914" y="5283206"/>
            <a:ext cx="576064" cy="1800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Hardware Setup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57</a:t>
            </a:fld>
            <a:endParaRPr lang="ko-KR" altLang="en-US"/>
          </a:p>
        </p:txBody>
      </p:sp>
      <p:grpSp>
        <p:nvGrpSpPr>
          <p:cNvPr id="3" name="그룹 56"/>
          <p:cNvGrpSpPr/>
          <p:nvPr/>
        </p:nvGrpSpPr>
        <p:grpSpPr>
          <a:xfrm>
            <a:off x="4355976" y="1194232"/>
            <a:ext cx="4143404" cy="2090752"/>
            <a:chOff x="2069960" y="1989980"/>
            <a:chExt cx="4143404" cy="2090752"/>
          </a:xfrm>
        </p:grpSpPr>
        <p:sp>
          <p:nvSpPr>
            <p:cNvPr id="5" name="TextBox 4"/>
            <p:cNvSpPr txBox="1"/>
            <p:nvPr/>
          </p:nvSpPr>
          <p:spPr>
            <a:xfrm>
              <a:off x="5284670" y="2204294"/>
              <a:ext cx="571504" cy="2539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RAM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4274" y="2204294"/>
              <a:ext cx="571504" cy="2539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RAM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5844" y="2132856"/>
              <a:ext cx="571504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CPU0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5844" y="2792316"/>
              <a:ext cx="571504" cy="2616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IOH0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5844" y="3387962"/>
              <a:ext cx="571504" cy="2616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GPU0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5712" y="2132856"/>
              <a:ext cx="571504" cy="2539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RAM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1" name="직선 화살표 연결선 10"/>
            <p:cNvCxnSpPr>
              <a:stCxn id="7" idx="1"/>
              <a:endCxn id="10" idx="3"/>
            </p:cNvCxnSpPr>
            <p:nvPr/>
          </p:nvCxnSpPr>
          <p:spPr>
            <a:xfrm rot="10800000">
              <a:off x="2927216" y="2259814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>
              <a:stCxn id="7" idx="2"/>
              <a:endCxn id="8" idx="0"/>
            </p:cNvCxnSpPr>
            <p:nvPr/>
          </p:nvCxnSpPr>
          <p:spPr>
            <a:xfrm rot="5400000">
              <a:off x="3438824" y="2589544"/>
              <a:ext cx="40554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8" idx="2"/>
              <a:endCxn id="9" idx="0"/>
            </p:cNvCxnSpPr>
            <p:nvPr/>
          </p:nvCxnSpPr>
          <p:spPr>
            <a:xfrm rot="5400000">
              <a:off x="3474578" y="3220944"/>
              <a:ext cx="33403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84274" y="2632922"/>
              <a:ext cx="642942" cy="2308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NIC0,1</a:t>
              </a:r>
              <a:endParaRPr lang="ko-KR" altLang="en-US" sz="90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4274" y="3006630"/>
              <a:ext cx="642942" cy="2308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NIC2,3</a:t>
              </a:r>
              <a:endParaRPr lang="ko-KR" altLang="en-US" sz="90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16" name="꺾인 연결선 15"/>
            <p:cNvCxnSpPr>
              <a:stCxn id="14" idx="3"/>
            </p:cNvCxnSpPr>
            <p:nvPr/>
          </p:nvCxnSpPr>
          <p:spPr>
            <a:xfrm>
              <a:off x="2927216" y="2748338"/>
              <a:ext cx="428628" cy="13080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꺾인 연결선 16"/>
            <p:cNvCxnSpPr>
              <a:stCxn id="15" idx="3"/>
            </p:cNvCxnSpPr>
            <p:nvPr/>
          </p:nvCxnSpPr>
          <p:spPr>
            <a:xfrm flipV="1">
              <a:off x="2927216" y="3005502"/>
              <a:ext cx="428628" cy="11654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55976" y="2132856"/>
              <a:ext cx="571504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CPU1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55976" y="2792316"/>
              <a:ext cx="571504" cy="2616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IOH1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5976" y="3387962"/>
              <a:ext cx="571504" cy="2616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GPU1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21" name="직선 화살표 연결선 20"/>
            <p:cNvCxnSpPr>
              <a:stCxn id="18" idx="2"/>
              <a:endCxn id="19" idx="0"/>
            </p:cNvCxnSpPr>
            <p:nvPr/>
          </p:nvCxnSpPr>
          <p:spPr>
            <a:xfrm rot="5400000">
              <a:off x="4438956" y="2589544"/>
              <a:ext cx="40554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stCxn id="19" idx="2"/>
              <a:endCxn id="20" idx="0"/>
            </p:cNvCxnSpPr>
            <p:nvPr/>
          </p:nvCxnSpPr>
          <p:spPr>
            <a:xfrm rot="5400000">
              <a:off x="4474710" y="3220944"/>
              <a:ext cx="33403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356108" y="2132856"/>
              <a:ext cx="571504" cy="2539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RAM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24" name="직선 화살표 연결선 23"/>
            <p:cNvCxnSpPr>
              <a:stCxn id="23" idx="1"/>
              <a:endCxn id="18" idx="3"/>
            </p:cNvCxnSpPr>
            <p:nvPr/>
          </p:nvCxnSpPr>
          <p:spPr>
            <a:xfrm rot="10800000">
              <a:off x="4927480" y="2259814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56108" y="2632922"/>
              <a:ext cx="642942" cy="2308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NIC4,5</a:t>
              </a:r>
              <a:endParaRPr lang="ko-KR" altLang="en-US" sz="90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6108" y="3006630"/>
              <a:ext cx="642942" cy="2308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NIC6,7</a:t>
              </a:r>
              <a:endParaRPr lang="ko-KR" altLang="en-US" sz="90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27" name="꺾인 연결선 26"/>
            <p:cNvCxnSpPr>
              <a:endCxn id="26" idx="1"/>
            </p:cNvCxnSpPr>
            <p:nvPr/>
          </p:nvCxnSpPr>
          <p:spPr>
            <a:xfrm>
              <a:off x="4927480" y="3005501"/>
              <a:ext cx="428628" cy="1165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꺾인 연결선 27"/>
            <p:cNvCxnSpPr>
              <a:endCxn id="25" idx="1"/>
            </p:cNvCxnSpPr>
            <p:nvPr/>
          </p:nvCxnSpPr>
          <p:spPr>
            <a:xfrm flipV="1">
              <a:off x="4927480" y="2748338"/>
              <a:ext cx="428628" cy="13080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>
              <a:stCxn id="19" idx="1"/>
              <a:endCxn id="8" idx="3"/>
            </p:cNvCxnSpPr>
            <p:nvPr/>
          </p:nvCxnSpPr>
          <p:spPr>
            <a:xfrm rot="10800000">
              <a:off x="3927348" y="2923121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18" idx="1"/>
              <a:endCxn id="7" idx="3"/>
            </p:cNvCxnSpPr>
            <p:nvPr/>
          </p:nvCxnSpPr>
          <p:spPr>
            <a:xfrm rot="10800000">
              <a:off x="3927348" y="2259814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5999050" y="2818661"/>
              <a:ext cx="214314" cy="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5999050" y="2685310"/>
              <a:ext cx="214314" cy="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5999050" y="3194901"/>
              <a:ext cx="214314" cy="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5999050" y="3061550"/>
              <a:ext cx="214314" cy="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069960" y="3194901"/>
              <a:ext cx="214314" cy="0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069960" y="3061550"/>
              <a:ext cx="214314" cy="0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069960" y="2837711"/>
              <a:ext cx="214314" cy="0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069960" y="2704360"/>
              <a:ext cx="214314" cy="0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모서리가 둥근 직사각형 38"/>
            <p:cNvSpPr/>
            <p:nvPr/>
          </p:nvSpPr>
          <p:spPr>
            <a:xfrm>
              <a:off x="2212836" y="1989980"/>
              <a:ext cx="1857388" cy="1785950"/>
            </a:xfrm>
            <a:prstGeom prst="roundRect">
              <a:avLst/>
            </a:prstGeom>
            <a:noFill/>
            <a:ln w="19050"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4213100" y="1989980"/>
              <a:ext cx="1857388" cy="1785950"/>
            </a:xfrm>
            <a:prstGeom prst="roundRect">
              <a:avLst/>
            </a:prstGeom>
            <a:noFill/>
            <a:ln w="19050"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84274" y="3489048"/>
              <a:ext cx="64294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Node 0</a:t>
              </a:r>
              <a:endParaRPr lang="ko-KR" altLang="en-US" sz="80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56108" y="3489048"/>
              <a:ext cx="64294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Node 1</a:t>
              </a:r>
              <a:endParaRPr lang="ko-KR" altLang="en-US" sz="80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rot="10800000">
              <a:off x="2927216" y="2204294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/>
            <p:nvPr/>
          </p:nvCxnSpPr>
          <p:spPr>
            <a:xfrm rot="10800000">
              <a:off x="2927216" y="2318595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 rot="10800000">
              <a:off x="4927480" y="2205882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 rot="10800000">
              <a:off x="4927480" y="2318595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2212836" y="3958337"/>
              <a:ext cx="142876" cy="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355712" y="3834511"/>
              <a:ext cx="78581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10G port</a:t>
              </a:r>
              <a:endParaRPr lang="ko-KR" altLang="en-US" sz="100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49" name="직선 화살표 연결선 48"/>
            <p:cNvCxnSpPr/>
            <p:nvPr/>
          </p:nvCxnSpPr>
          <p:spPr>
            <a:xfrm>
              <a:off x="3141530" y="3958337"/>
              <a:ext cx="35560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497132" y="3834511"/>
              <a:ext cx="78581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PCIe</a:t>
              </a:r>
              <a:r>
                <a:rPr lang="en-US" altLang="ko-KR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x16</a:t>
              </a:r>
              <a:endParaRPr lang="ko-KR" altLang="en-US" sz="100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 rot="10800000">
              <a:off x="5356108" y="3958337"/>
              <a:ext cx="35719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713298" y="3834511"/>
              <a:ext cx="4286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QPI</a:t>
              </a:r>
              <a:endParaRPr lang="ko-KR" altLang="en-US" sz="1000" dirty="0">
                <a:latin typeface="Verdana" pitchFamily="34" charset="0"/>
                <a:cs typeface="Verdana" pitchFamily="34" charset="0"/>
              </a:endParaRPr>
            </a:p>
          </p:txBody>
        </p:sp>
        <p:cxnSp>
          <p:nvCxnSpPr>
            <p:cNvPr id="53" name="직선 화살표 연결선 52"/>
            <p:cNvCxnSpPr/>
            <p:nvPr/>
          </p:nvCxnSpPr>
          <p:spPr>
            <a:xfrm>
              <a:off x="4286126" y="3958337"/>
              <a:ext cx="35560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641728" y="3834511"/>
              <a:ext cx="71438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PCIe</a:t>
              </a:r>
              <a:r>
                <a:rPr lang="en-US" altLang="ko-KR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x8</a:t>
              </a:r>
              <a:endParaRPr lang="ko-KR" altLang="en-US" sz="100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27150" y="2061418"/>
              <a:ext cx="571504" cy="2539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RAM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27546" y="2061418"/>
              <a:ext cx="571504" cy="2539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RAM</a:t>
              </a:r>
              <a:endParaRPr lang="ko-KR" altLang="en-US" sz="1050" dirty="0">
                <a:latin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27584" y="1484785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직사각형 58"/>
          <p:cNvSpPr/>
          <p:nvPr/>
        </p:nvSpPr>
        <p:spPr>
          <a:xfrm>
            <a:off x="323528" y="3212976"/>
            <a:ext cx="1728192" cy="10801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1115616" y="2492896"/>
            <a:ext cx="720080" cy="64807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2051720" y="2276872"/>
            <a:ext cx="720080" cy="64807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Shape 11"/>
          <p:cNvCxnSpPr>
            <a:stCxn id="65" idx="0"/>
            <a:endCxn id="59" idx="2"/>
          </p:cNvCxnSpPr>
          <p:nvPr/>
        </p:nvCxnSpPr>
        <p:spPr>
          <a:xfrm rot="16200000" flipV="1">
            <a:off x="1022840" y="4457880"/>
            <a:ext cx="648072" cy="318504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323528" y="4941168"/>
            <a:ext cx="236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Four dual-port NICs and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graphics cards</a:t>
            </a:r>
          </a:p>
        </p:txBody>
      </p:sp>
      <p:cxnSp>
        <p:nvCxnSpPr>
          <p:cNvPr id="68" name="Shape 11"/>
          <p:cNvCxnSpPr>
            <a:endCxn id="60" idx="0"/>
          </p:cNvCxnSpPr>
          <p:nvPr/>
        </p:nvCxnSpPr>
        <p:spPr>
          <a:xfrm rot="5400000">
            <a:off x="1187624" y="1844824"/>
            <a:ext cx="936104" cy="360040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hape 11"/>
          <p:cNvCxnSpPr>
            <a:endCxn id="61" idx="0"/>
          </p:cNvCxnSpPr>
          <p:nvPr/>
        </p:nvCxnSpPr>
        <p:spPr>
          <a:xfrm rot="16200000" flipH="1">
            <a:off x="1835696" y="1700808"/>
            <a:ext cx="720080" cy="432048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직사각형 75"/>
          <p:cNvSpPr/>
          <p:nvPr/>
        </p:nvSpPr>
        <p:spPr>
          <a:xfrm>
            <a:off x="1331639" y="1196752"/>
            <a:ext cx="1152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CPUs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4860032" y="5301207"/>
            <a:ext cx="1872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System total cost $7,000</a:t>
            </a:r>
          </a:p>
        </p:txBody>
      </p:sp>
      <p:graphicFrame>
        <p:nvGraphicFramePr>
          <p:cNvPr id="84" name="차트 83"/>
          <p:cNvGraphicFramePr/>
          <p:nvPr/>
        </p:nvGraphicFramePr>
        <p:xfrm>
          <a:off x="4788024" y="3429000"/>
          <a:ext cx="23042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직사각형 84"/>
          <p:cNvSpPr/>
          <p:nvPr/>
        </p:nvSpPr>
        <p:spPr>
          <a:xfrm>
            <a:off x="6876256" y="4489375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GPU cost</a:t>
            </a:r>
            <a:b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$500 × 2 = $1,000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Applications of (Fast) Software Routers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6085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For well-known protocols (e.g., IP routing)</a:t>
            </a:r>
          </a:p>
          <a:p>
            <a:pPr lvl="1"/>
            <a:r>
              <a:rPr lang="en-US" altLang="ko-KR" dirty="0" smtClean="0"/>
              <a:t>Cost-effective replacement of traditional routers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For complex applications (e.g., intrusion detection)</a:t>
            </a:r>
          </a:p>
          <a:p>
            <a:pPr lvl="1"/>
            <a:r>
              <a:rPr lang="en-US" altLang="ko-KR" dirty="0" smtClean="0"/>
              <a:t>PC-based network equipments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For Future Internet</a:t>
            </a:r>
          </a:p>
          <a:p>
            <a:pPr lvl="1"/>
            <a:r>
              <a:rPr lang="en-US" altLang="ko-KR" dirty="0" smtClean="0"/>
              <a:t>Core component for deployment of new protocols</a:t>
            </a:r>
          </a:p>
          <a:p>
            <a:pPr lvl="1"/>
            <a:r>
              <a:rPr lang="en-US" altLang="ko-KR" dirty="0" smtClean="0"/>
              <a:t>Into the real world beyond labs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trike="sngStrike" dirty="0" smtClean="0"/>
              <a:t>Applications</a:t>
            </a:r>
            <a:r>
              <a:rPr lang="en-US" altLang="ko-KR" dirty="0" smtClean="0"/>
              <a:t> of Software Routers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39248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For well-known protocols (e.g., IP routing)</a:t>
            </a:r>
          </a:p>
          <a:p>
            <a:pPr lvl="1"/>
            <a:r>
              <a:rPr lang="en-US" altLang="ko-KR" strike="sngStrike" dirty="0" smtClean="0"/>
              <a:t>Cost-effective replacement of traditional routers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Far behind the performance of traditional routers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For complex applications (e.g., intrusion detection)</a:t>
            </a:r>
          </a:p>
          <a:p>
            <a:pPr lvl="1"/>
            <a:r>
              <a:rPr lang="en-US" altLang="ko-KR" strike="sngStrike" dirty="0" smtClean="0"/>
              <a:t>PC-based network appliances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Limited deployment only in enterprise networks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For Future Internet</a:t>
            </a:r>
          </a:p>
          <a:p>
            <a:pPr lvl="1"/>
            <a:r>
              <a:rPr lang="en-US" altLang="ko-KR" strike="sngStrike" dirty="0" smtClean="0"/>
              <a:t>Core component for deployment of new protocols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Hard to get into real world beyond labs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59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5536" y="692696"/>
            <a:ext cx="5400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Limitations</a:t>
            </a:r>
            <a:r>
              <a:rPr kumimoji="0" lang="en-US" altLang="ko-KR" sz="2200" b="1" i="0" u="non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(due to low</a:t>
            </a:r>
            <a:r>
              <a:rPr kumimoji="0" lang="en-US" altLang="ko-KR" sz="2200" b="1" i="0" u="non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performance)</a:t>
            </a:r>
            <a:endParaRPr kumimoji="0" lang="ko-KR" altLang="en-US" sz="3200" b="1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CPU Bottleneck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OLD slides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61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14282" y="1428736"/>
            <a:ext cx="871543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 err="1" smtClean="0">
                <a:latin typeface="Tahoma" pitchFamily="34" charset="0"/>
                <a:cs typeface="Tahoma" pitchFamily="34" charset="0"/>
              </a:rPr>
              <a:t>PacketShader</a:t>
            </a: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 is a …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Scalable,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with multiple cores, CPUs, NICs, and GPUs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High-Performance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40+Gbps. The world’s first multi-10G software router.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Framework for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we implemented IPv4 and IPv6 routing, </a:t>
            </a:r>
            <a:r>
              <a:rPr lang="en-US" altLang="ko-KR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OpenFlow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and </a:t>
            </a:r>
            <a:r>
              <a:rPr lang="en-US" altLang="ko-KR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IPsec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on it</a:t>
            </a:r>
            <a:endParaRPr lang="en-US" altLang="ko-KR" dirty="0" smtClean="0">
              <a:latin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General Packet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Processing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noProof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provides a viable way towards high-performance software routers</a:t>
            </a:r>
            <a:endParaRPr kumimoji="0" lang="en-US" altLang="ko-KR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000792"/>
          </a:xfrm>
        </p:spPr>
        <p:txBody>
          <a:bodyPr/>
          <a:lstStyle/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In this talk, we do </a:t>
            </a:r>
            <a:r>
              <a:rPr lang="en-US" altLang="ko-KR" dirty="0" smtClean="0">
                <a:solidFill>
                  <a:srgbClr val="FF0000"/>
                </a:solidFill>
              </a:rPr>
              <a:t>not</a:t>
            </a:r>
            <a:r>
              <a:rPr lang="en-US" altLang="ko-KR" dirty="0" smtClean="0"/>
              <a:t> address the details of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History of software routers</a:t>
            </a:r>
          </a:p>
          <a:p>
            <a:pPr algn="ctr">
              <a:buNone/>
            </a:pPr>
            <a:endParaRPr lang="en-US" altLang="ko-KR" sz="1600" dirty="0" smtClean="0"/>
          </a:p>
          <a:p>
            <a:pPr algn="ctr">
              <a:buNone/>
            </a:pPr>
            <a:r>
              <a:rPr lang="en-US" altLang="ko-KR" sz="2000" dirty="0" smtClean="0"/>
              <a:t>or</a:t>
            </a:r>
          </a:p>
          <a:p>
            <a:pPr algn="ctr">
              <a:buNone/>
            </a:pPr>
            <a:endParaRPr lang="en-US" altLang="ko-KR" sz="1600" dirty="0" smtClean="0"/>
          </a:p>
          <a:p>
            <a:pPr algn="ctr">
              <a:buNone/>
            </a:pPr>
            <a:r>
              <a:rPr lang="en-US" altLang="ko-KR" dirty="0" smtClean="0"/>
              <a:t>GPU &amp; CUDA programming</a:t>
            </a:r>
          </a:p>
          <a:p>
            <a:pPr algn="ctr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Software Routers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78634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Built on commodity PCs and software</a:t>
            </a:r>
          </a:p>
          <a:p>
            <a:pPr lvl="1"/>
            <a:r>
              <a:rPr lang="en-US" altLang="ko-KR" sz="1600" dirty="0" smtClean="0"/>
              <a:t>Rather than ASICs, FPGAs, or network processors (NPs).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2400" dirty="0" smtClean="0"/>
              <a:t>Good: Full programmability</a:t>
            </a:r>
          </a:p>
          <a:p>
            <a:pPr lvl="1"/>
            <a:r>
              <a:rPr lang="en-US" altLang="ko-KR" sz="1600" dirty="0" smtClean="0"/>
              <a:t>To meet the ever-increasing demands for flexible traffic handling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2400" dirty="0" smtClean="0"/>
              <a:t>Bad: Low performance</a:t>
            </a:r>
          </a:p>
          <a:p>
            <a:pPr lvl="1"/>
            <a:r>
              <a:rPr lang="en-US" altLang="ko-KR" sz="1600" dirty="0" smtClean="0"/>
              <a:t>Known to be 1~5 </a:t>
            </a:r>
            <a:r>
              <a:rPr lang="en-US" altLang="ko-KR" sz="1600" dirty="0" err="1" smtClean="0"/>
              <a:t>Gbps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8.3 </a:t>
            </a:r>
            <a:r>
              <a:rPr lang="en-US" altLang="ko-KR" sz="1600" dirty="0" err="1" smtClean="0"/>
              <a:t>Gbps</a:t>
            </a:r>
            <a:r>
              <a:rPr lang="en-US" altLang="ko-KR" sz="1600" dirty="0" smtClean="0"/>
              <a:t> by </a:t>
            </a:r>
            <a:r>
              <a:rPr lang="en-US" altLang="ko-KR" sz="1600" dirty="0" err="1" smtClean="0"/>
              <a:t>RouteBricks</a:t>
            </a:r>
            <a:r>
              <a:rPr lang="en-US" altLang="ko-KR" sz="1600" dirty="0" smtClean="0"/>
              <a:t> for min-sized packets (SOSP ‘09)</a:t>
            </a:r>
          </a:p>
          <a:p>
            <a:pPr lvl="1"/>
            <a:r>
              <a:rPr lang="en-US" altLang="ko-KR" sz="1600" dirty="0" smtClean="0"/>
              <a:t>CPU is the bottleneck</a:t>
            </a:r>
          </a:p>
          <a:p>
            <a:pPr lvl="2"/>
            <a:r>
              <a:rPr lang="en-US" altLang="ko-KR" sz="1400" dirty="0" smtClean="0"/>
              <a:t>Packet I/O, packet processing, control plane, statistics, user-level interface, etc.)</a:t>
            </a:r>
          </a:p>
          <a:p>
            <a:pPr lvl="1"/>
            <a:endParaRPr lang="en-US" altLang="ko-KR" sz="1800" dirty="0" smtClean="0"/>
          </a:p>
          <a:p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claim that GPU can be useful for packet processing.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64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Flexible, but slow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GPU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857256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Suitable for parallel, data-intensive workloads (pixels, vertices, …)</a:t>
            </a:r>
          </a:p>
          <a:p>
            <a:r>
              <a:rPr lang="en-US" altLang="ko-KR" sz="2000" dirty="0" smtClean="0"/>
              <a:t>Widely being used for general-purpose computation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65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= Graphics Processing Unit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57224" y="2428868"/>
            <a:ext cx="2786082" cy="364333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28662" y="2714620"/>
            <a:ext cx="2643206" cy="2643206"/>
          </a:xfrm>
          <a:prstGeom prst="roundRect">
            <a:avLst>
              <a:gd name="adj" fmla="val 3192"/>
            </a:avLst>
          </a:prstGeom>
          <a:solidFill>
            <a:srgbClr val="EAEAE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9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GPU</a:t>
            </a:r>
            <a:endParaRPr lang="ko-KR" altLang="en-US" sz="95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571604" y="3000372"/>
            <a:ext cx="1928826" cy="1500198"/>
            <a:chOff x="857224" y="2571744"/>
            <a:chExt cx="1928826" cy="1500198"/>
          </a:xfrm>
        </p:grpSpPr>
        <p:sp>
          <p:nvSpPr>
            <p:cNvPr id="9" name="직사각형 8"/>
            <p:cNvSpPr/>
            <p:nvPr/>
          </p:nvSpPr>
          <p:spPr>
            <a:xfrm>
              <a:off x="857224" y="2571744"/>
              <a:ext cx="1928826" cy="1500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94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Streaming multiprocessor 29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928662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357290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28662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357290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928662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357290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28662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357290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85918" y="3460504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Shared  Memory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(16KB)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785918" y="2880428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Register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 words)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285852" y="3357562"/>
            <a:ext cx="1928826" cy="1500198"/>
            <a:chOff x="857224" y="2571744"/>
            <a:chExt cx="1928826" cy="1500198"/>
          </a:xfrm>
        </p:grpSpPr>
        <p:sp>
          <p:nvSpPr>
            <p:cNvPr id="21" name="직사각형 20"/>
            <p:cNvSpPr/>
            <p:nvPr/>
          </p:nvSpPr>
          <p:spPr>
            <a:xfrm>
              <a:off x="857224" y="2571744"/>
              <a:ext cx="1928826" cy="1500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Streaming multiprocessor 2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28662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57290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928662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357290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928662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357290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928662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357290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785918" y="3460504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Shared  Memory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(16KB)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785918" y="2880428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Register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 words)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142976" y="3571876"/>
            <a:ext cx="1928826" cy="1500198"/>
            <a:chOff x="857224" y="2571744"/>
            <a:chExt cx="1928826" cy="1500198"/>
          </a:xfrm>
        </p:grpSpPr>
        <p:sp>
          <p:nvSpPr>
            <p:cNvPr id="33" name="직사각형 32"/>
            <p:cNvSpPr/>
            <p:nvPr/>
          </p:nvSpPr>
          <p:spPr>
            <a:xfrm>
              <a:off x="857224" y="2571744"/>
              <a:ext cx="1928826" cy="1500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Streaming multiprocessor 1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928662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357290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928662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357290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928662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357290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928662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357290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785918" y="3460504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Shared  Memory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(16KB)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785918" y="2880428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Register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 words)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928662" y="5719778"/>
            <a:ext cx="2643206" cy="280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Device Memory (1GB)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000100" y="3786190"/>
            <a:ext cx="1928826" cy="1500198"/>
            <a:chOff x="857224" y="2571744"/>
            <a:chExt cx="1928826" cy="1500198"/>
          </a:xfrm>
        </p:grpSpPr>
        <p:sp>
          <p:nvSpPr>
            <p:cNvPr id="46" name="직사각형 45"/>
            <p:cNvSpPr/>
            <p:nvPr/>
          </p:nvSpPr>
          <p:spPr>
            <a:xfrm>
              <a:off x="857224" y="2571744"/>
              <a:ext cx="1928826" cy="15001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Streaming multiprocessor 0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928662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357290" y="2881366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928662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357290" y="3167118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928662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357290" y="3452870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928662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357290" y="3748504"/>
              <a:ext cx="360000" cy="25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SP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785918" y="3460504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Shared  Memory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(16KB)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785918" y="2880428"/>
              <a:ext cx="936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Register</a:t>
              </a:r>
            </a:p>
            <a:p>
              <a:pPr algn="ctr"/>
              <a:r>
                <a:rPr lang="en-US" altLang="ko-KR" sz="9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(16K words)</a:t>
              </a:r>
              <a:endParaRPr lang="ko-KR" altLang="en-US" sz="950" dirty="0"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071934" y="4067179"/>
            <a:ext cx="571504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IOH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114797" y="3305174"/>
            <a:ext cx="468000" cy="25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CPU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9" name="직선 화살표 연결선 58"/>
          <p:cNvCxnSpPr>
            <a:stCxn id="57" idx="0"/>
            <a:endCxn id="58" idx="2"/>
          </p:cNvCxnSpPr>
          <p:nvPr/>
        </p:nvCxnSpPr>
        <p:spPr>
          <a:xfrm rot="16200000" flipV="1">
            <a:off x="4098240" y="3807732"/>
            <a:ext cx="510005" cy="88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3829047" y="2428868"/>
            <a:ext cx="1028705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Host Memory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1357290" y="3109154"/>
            <a:ext cx="159825" cy="176970"/>
            <a:chOff x="6286512" y="3481388"/>
            <a:chExt cx="159825" cy="176970"/>
          </a:xfrm>
        </p:grpSpPr>
        <p:sp>
          <p:nvSpPr>
            <p:cNvPr id="62" name="타원 61"/>
            <p:cNvSpPr/>
            <p:nvPr/>
          </p:nvSpPr>
          <p:spPr>
            <a:xfrm>
              <a:off x="6286512" y="3622358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50"/>
            </a:p>
          </p:txBody>
        </p:sp>
        <p:sp>
          <p:nvSpPr>
            <p:cNvPr id="63" name="타원 62"/>
            <p:cNvSpPr/>
            <p:nvPr/>
          </p:nvSpPr>
          <p:spPr>
            <a:xfrm>
              <a:off x="6348425" y="3551873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50"/>
            </a:p>
          </p:txBody>
        </p:sp>
        <p:sp>
          <p:nvSpPr>
            <p:cNvPr id="64" name="타원 63"/>
            <p:cNvSpPr/>
            <p:nvPr/>
          </p:nvSpPr>
          <p:spPr>
            <a:xfrm>
              <a:off x="6410337" y="3481388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5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314864" y="5405451"/>
            <a:ext cx="756938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159 GB/s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3228835" y="4728901"/>
            <a:ext cx="126669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PCIe</a:t>
            </a:r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x16 </a:t>
            </a:r>
            <a:r>
              <a:rPr lang="en-US" altLang="ko-KR" sz="950" dirty="0" smtClean="0">
                <a:latin typeface="Verdana" pitchFamily="34" charset="0"/>
                <a:cs typeface="Verdana" pitchFamily="34" charset="0"/>
              </a:rPr>
              <a:t>(8GB/s)</a:t>
            </a:r>
            <a:endParaRPr lang="en-US" altLang="ko-KR" sz="9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13525" y="3614738"/>
            <a:ext cx="7585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QPI</a:t>
            </a:r>
          </a:p>
          <a:p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25.6GB/s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10065" y="2933696"/>
            <a:ext cx="67999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32 GB/s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9" name="위쪽/아래쪽 화살표 68"/>
          <p:cNvSpPr/>
          <p:nvPr/>
        </p:nvSpPr>
        <p:spPr>
          <a:xfrm>
            <a:off x="2138669" y="5381634"/>
            <a:ext cx="209549" cy="32385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0"/>
          </a:p>
        </p:txBody>
      </p:sp>
      <p:sp>
        <p:nvSpPr>
          <p:cNvPr id="70" name="위쪽/아래쪽 화살표 69"/>
          <p:cNvSpPr/>
          <p:nvPr/>
        </p:nvSpPr>
        <p:spPr>
          <a:xfrm>
            <a:off x="4300536" y="2795583"/>
            <a:ext cx="90488" cy="49054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0"/>
          </a:p>
        </p:txBody>
      </p:sp>
      <p:cxnSp>
        <p:nvCxnSpPr>
          <p:cNvPr id="71" name="직선 화살표 연결선 70"/>
          <p:cNvCxnSpPr>
            <a:stCxn id="57" idx="1"/>
          </p:cNvCxnSpPr>
          <p:nvPr/>
        </p:nvCxnSpPr>
        <p:spPr>
          <a:xfrm rot="10800000">
            <a:off x="3638544" y="4190290"/>
            <a:ext cx="433390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57224" y="2452681"/>
            <a:ext cx="66877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GTX285</a:t>
            </a:r>
            <a:endParaRPr lang="ko-KR" altLang="en-US" sz="9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3" name="내용 개체 틀 2"/>
          <p:cNvSpPr txBox="1">
            <a:spLocks/>
          </p:cNvSpPr>
          <p:nvPr/>
        </p:nvSpPr>
        <p:spPr>
          <a:xfrm>
            <a:off x="5143504" y="2357430"/>
            <a:ext cx="3786214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NVIDIA GTX285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noProof="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400$,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240 cores, 1GB 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memory,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latin typeface="Tahoma" pitchFamily="34" charset="0"/>
                <a:cs typeface="Tahoma" pitchFamily="34" charset="0"/>
              </a:rPr>
              <a:t>   1TFLOPs peak performance</a:t>
            </a:r>
            <a:endParaRPr kumimoji="0" lang="en-US" altLang="ko-KR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600" baseline="0" dirty="0" smtClean="0"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GPU works in 3 steps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Memory copy: Host 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 Device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altLang="ko-KR" sz="1600" noProof="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GPU kernel launch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n-US" altLang="ko-KR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(A kernel is a GPU program)</a:t>
            </a:r>
            <a:endParaRPr kumimoji="0" lang="en-US" altLang="ko-KR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altLang="ko-KR" sz="1600" baseline="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Memory</a:t>
            </a:r>
            <a:r>
              <a:rPr lang="en-US" altLang="ko-K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copy: Device  Host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Data Transfer Rate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66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Between host memory and NVIDIA GTX285</a:t>
            </a:r>
            <a:endParaRPr lang="ko-KR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14766"/>
            <a:ext cx="7286646" cy="36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1000100" y="5500702"/>
            <a:ext cx="707236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en-US" altLang="ko-KR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transfer size must be big enough for GPU packet processing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GPU Kernel Launch Overhead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67</a:t>
            </a:fld>
            <a:endParaRPr lang="ko-KR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929456" cy="28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1000100" y="5143512"/>
            <a:ext cx="7072362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Additional threads add only marginal overhead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Multiple packets should be processed at once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on GPU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Definition: Chunk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Chunk (group of packets) is the basic processing unit of</a:t>
            </a:r>
          </a:p>
          <a:p>
            <a:pPr lvl="1"/>
            <a:r>
              <a:rPr lang="en-US" altLang="ko-KR" sz="2000" dirty="0" smtClean="0"/>
              <a:t>packet I/O and</a:t>
            </a:r>
          </a:p>
          <a:p>
            <a:pPr lvl="1"/>
            <a:r>
              <a:rPr lang="en-US" altLang="ko-KR" sz="2000" dirty="0" smtClean="0"/>
              <a:t>packet processing on GPU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In other words, chunk is used for batching and parallel packet processing.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Specification of Our Server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69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It reflects the trends of current and future commodity servers</a:t>
            </a:r>
            <a:endParaRPr lang="ko-KR" alt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606693"/>
            <a:ext cx="4287428" cy="217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0691"/>
            <a:ext cx="4386301" cy="13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214282" y="4071942"/>
            <a:ext cx="8715436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Integrated memory controller and dual IOHs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Aggregate 80Gbps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 the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 system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must be highly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sym typeface="Wingdings" pitchFamily="2" charset="2"/>
              </a:rPr>
              <a:t> efficient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400" dirty="0" smtClean="0">
                <a:latin typeface="Tahoma" pitchFamily="34" charset="0"/>
                <a:cs typeface="Tahoma" pitchFamily="34" charset="0"/>
              </a:rPr>
              <a:t>8 CPU cores, 8 10G ports, 2 NUMA nodes, 2 GPUs, 2 IOH…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Scalability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is the key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Per-Packet CPU Cycles for 10G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95737" y="1516256"/>
            <a:ext cx="180020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1,200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55976" y="1516256"/>
            <a:ext cx="9361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95737" y="2265372"/>
            <a:ext cx="180020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1,200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55976" y="2265372"/>
            <a:ext cx="27363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1,600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20" y="1988840"/>
            <a:ext cx="1181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Cycles </a:t>
            </a:r>
            <a:b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needed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555776" y="1825774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283968" y="1825774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IPv4 lookup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436096" y="1484784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1,800 cycles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272808" y="2236336"/>
            <a:ext cx="1115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2,800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51520" y="4005064"/>
            <a:ext cx="113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</a:t>
            </a:r>
            <a:br>
              <a:rPr lang="en-US" altLang="ko-K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budget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195737" y="4180552"/>
            <a:ext cx="2304255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644008" y="4151516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1,400 cycles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979712" y="4509815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10G, min-sized packets, dual quad-core 2.66GHz CPUs</a:t>
            </a:r>
          </a:p>
        </p:txBody>
      </p:sp>
      <p:sp>
        <p:nvSpPr>
          <p:cNvPr id="20" name="순서도: 문서 19"/>
          <p:cNvSpPr/>
          <p:nvPr/>
        </p:nvSpPr>
        <p:spPr>
          <a:xfrm rot="16200000">
            <a:off x="4968044" y="2416357"/>
            <a:ext cx="288032" cy="151216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5,400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95737" y="3028425"/>
            <a:ext cx="180020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1,200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순서도: 문서 21"/>
          <p:cNvSpPr/>
          <p:nvPr/>
        </p:nvSpPr>
        <p:spPr>
          <a:xfrm rot="5400000">
            <a:off x="6768244" y="2416357"/>
            <a:ext cx="288032" cy="151216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868144" y="2956416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7776864" y="3028424"/>
            <a:ext cx="9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6,600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555776" y="2574889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283968" y="2574889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IPv6 lookup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2555776" y="3337942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355976" y="3337942"/>
            <a:ext cx="2303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Encryption and hashing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331640" y="1465734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IPv4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331640" y="2207300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IPv6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1331640" y="2977902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ko-K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IPsec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4005461" y="146573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005461" y="2233439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014986" y="298766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395536" y="539470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(in x86, cycle numbers are from </a:t>
            </a:r>
            <a:r>
              <a:rPr lang="en-US" altLang="ko-K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RouteBricks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[Dobrescu09] and 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GPU Acceleration Alone Is Not Enough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70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Amdahl’s law says…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14313" y="1428751"/>
          <a:ext cx="8715375" cy="164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내용 개체 틀 2"/>
          <p:cNvSpPr txBox="1">
            <a:spLocks/>
          </p:cNvSpPr>
          <p:nvPr/>
        </p:nvSpPr>
        <p:spPr>
          <a:xfrm>
            <a:off x="214282" y="3357562"/>
            <a:ext cx="8715436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000" noProof="0" dirty="0" smtClean="0">
                <a:latin typeface="Tahoma" pitchFamily="34" charset="0"/>
                <a:cs typeface="Tahoma" pitchFamily="34" charset="0"/>
              </a:rPr>
              <a:t>To </a:t>
            </a: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accelerate compute-intensive workload such as </a:t>
            </a:r>
            <a:r>
              <a:rPr lang="en-US" altLang="ko-KR" sz="2000" dirty="0" err="1" smtClean="0">
                <a:latin typeface="Tahoma" pitchFamily="34" charset="0"/>
                <a:cs typeface="Tahoma" pitchFamily="34" charset="0"/>
              </a:rPr>
              <a:t>IPsec</a:t>
            </a: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, packet processing should be more efficient.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Can be done with GPUs.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To accelerate IO-intensive workload such as IPv4 routing, packet I/O should be more effective.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So we implement</a:t>
            </a: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 highly-optimized packet I/O engine.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Optimizing</a:t>
            </a:r>
            <a:br>
              <a:rPr lang="en-US" altLang="ko-KR" dirty="0" smtClean="0"/>
            </a:br>
            <a:r>
              <a:rPr lang="en-US" altLang="ko-KR" dirty="0" smtClean="0"/>
              <a:t>Packet I/O Engine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Inefficiencies of Linux Network Stack 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643438" y="1428736"/>
            <a:ext cx="42862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89" y="1928802"/>
            <a:ext cx="4181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2500298" y="4786322"/>
            <a:ext cx="3929090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CPU cycle breakdown in packet RX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85720" y="3286124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Software </a:t>
            </a:r>
            <a:r>
              <a:rPr lang="en-US" altLang="ko-KR" sz="1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prefetch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1928794" y="34480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내용 개체 틀 2"/>
          <p:cNvSpPr txBox="1">
            <a:spLocks/>
          </p:cNvSpPr>
          <p:nvPr/>
        </p:nvSpPr>
        <p:spPr>
          <a:xfrm>
            <a:off x="7143768" y="2857496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Huge packet buffer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rot="16200000" flipV="1">
            <a:off x="6571470" y="2501100"/>
            <a:ext cx="57309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16" idx="1"/>
          </p:cNvCxnSpPr>
          <p:nvPr/>
        </p:nvCxnSpPr>
        <p:spPr>
          <a:xfrm rot="10800000" flipV="1">
            <a:off x="6572264" y="3036090"/>
            <a:ext cx="571504" cy="750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내용 개체 틀 2"/>
          <p:cNvSpPr txBox="1">
            <a:spLocks/>
          </p:cNvSpPr>
          <p:nvPr/>
        </p:nvSpPr>
        <p:spPr>
          <a:xfrm>
            <a:off x="214282" y="260508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Compact metadata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1928794" y="276700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2"/>
          <p:cNvSpPr txBox="1">
            <a:spLocks/>
          </p:cNvSpPr>
          <p:nvPr/>
        </p:nvSpPr>
        <p:spPr>
          <a:xfrm>
            <a:off x="214282" y="2947984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Batch processing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1928794" y="310991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Huge Packet Buffer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73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39552" y="912143"/>
            <a:ext cx="8211319" cy="4286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eliminates per-packet buffer allocation cost</a:t>
            </a:r>
            <a:endParaRPr lang="ko-KR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62" y="1500174"/>
            <a:ext cx="5143506" cy="171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027" y="4000504"/>
            <a:ext cx="5135741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2214546" y="3284813"/>
            <a:ext cx="478634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Linux per-packet buffer allocation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214546" y="5786454"/>
            <a:ext cx="478634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huge packet buffer scheme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User-space Packet Processing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428628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Packet processing in kernel is bad</a:t>
            </a:r>
          </a:p>
          <a:p>
            <a:endParaRPr lang="en-US" altLang="ko-KR" sz="2000" dirty="0" smtClean="0"/>
          </a:p>
          <a:p>
            <a:r>
              <a:rPr lang="en-US" altLang="ko-KR" sz="1800" dirty="0" smtClean="0"/>
              <a:t>Kernel has higher scheduling priority; overloaded kernel may starve user-level processes.</a:t>
            </a:r>
          </a:p>
          <a:p>
            <a:pPr lvl="1"/>
            <a:endParaRPr lang="en-US" altLang="ko-KR" sz="1400" dirty="0" smtClean="0"/>
          </a:p>
          <a:p>
            <a:r>
              <a:rPr lang="en-US" altLang="ko-KR" sz="1800" dirty="0" smtClean="0"/>
              <a:t>Some CPU extensions such as MMX and SSE is not available.</a:t>
            </a:r>
          </a:p>
          <a:p>
            <a:pPr lvl="1"/>
            <a:endParaRPr lang="en-US" altLang="ko-KR" sz="1400" dirty="0" smtClean="0"/>
          </a:p>
          <a:p>
            <a:r>
              <a:rPr lang="en-US" altLang="ko-KR" sz="1800" dirty="0" smtClean="0"/>
              <a:t>Buggy kernel code causes irreversible damage to the system.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74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643438" y="1428736"/>
            <a:ext cx="42862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643438" y="1428736"/>
            <a:ext cx="4286280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Processing in user-space is good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2000" dirty="0" smtClean="0"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Rich,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friendly development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and debugging environment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baseline="0" dirty="0" smtClean="0"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Seamless integration with 3</a:t>
            </a:r>
            <a:r>
              <a:rPr kumimoji="0" lang="en-US" altLang="ko-K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rd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party libraries such as CUDA or </a:t>
            </a:r>
            <a:r>
              <a:rPr kumimoji="0" lang="en-US" altLang="ko-K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OpenSSL</a:t>
            </a:r>
            <a:endParaRPr lang="en-US" altLang="ko-KR" dirty="0" smtClean="0"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Easy to develop virtualized data plane.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857224" y="5357826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But packet processing in user-space is known to be 3x times slower!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Our solution: (1) batching +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(2) better core-queue mapping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Batch Processing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Simple queuing theory;</a:t>
            </a:r>
            <a:br>
              <a:rPr lang="en-US" altLang="ko-KR" sz="2400" dirty="0" smtClean="0"/>
            </a:br>
            <a:r>
              <a:rPr lang="en-US" altLang="ko-KR" sz="2000" dirty="0" smtClean="0"/>
              <a:t>input traffic exceeds the capacity of the system 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en-US" altLang="ko-KR" sz="2000" dirty="0" smtClean="0"/>
              <a:t> RX queues fills up</a:t>
            </a:r>
          </a:p>
          <a:p>
            <a:endParaRPr lang="en-US" altLang="ko-KR" sz="2400" dirty="0" smtClean="0"/>
          </a:p>
          <a:p>
            <a:r>
              <a:rPr lang="en-US" altLang="ko-KR" sz="2400" dirty="0" err="1" smtClean="0"/>
              <a:t>Dequeue</a:t>
            </a:r>
            <a:r>
              <a:rPr lang="en-US" altLang="ko-KR" sz="2400" dirty="0" smtClean="0"/>
              <a:t> and multiple packets multiple packets</a:t>
            </a:r>
          </a:p>
          <a:p>
            <a:pPr lvl="1"/>
            <a:r>
              <a:rPr lang="en-US" altLang="ko-KR" sz="2000" dirty="0" smtClean="0"/>
              <a:t>It improves overall throughput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75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amortizes per-packet bookkeeping costs.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Effect of Batched Packet Processing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76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64-byte packets, two 10G ports, one CPU core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40439"/>
            <a:ext cx="7358114" cy="37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428596" y="5500702"/>
            <a:ext cx="821537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Without batching: 1.6 </a:t>
            </a:r>
            <a:r>
              <a:rPr lang="en-US" altLang="ko-K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Gbps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RX, 2.1 </a:t>
            </a:r>
            <a:r>
              <a:rPr lang="en-US" altLang="ko-K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Gbps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TX, 0.8 </a:t>
            </a:r>
            <a:r>
              <a:rPr lang="en-US" altLang="ko-K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Gbps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forwarding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en-US" altLang="ko-KR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batching is essential!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714480" y="4071942"/>
            <a:ext cx="214314" cy="64294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구부러진 연결선 9"/>
          <p:cNvCxnSpPr>
            <a:endCxn id="8" idx="4"/>
          </p:cNvCxnSpPr>
          <p:nvPr/>
        </p:nvCxnSpPr>
        <p:spPr>
          <a:xfrm rot="5400000" flipH="1" flipV="1">
            <a:off x="1267992" y="4947058"/>
            <a:ext cx="785818" cy="3214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직선 연결선 51"/>
          <p:cNvCxnSpPr/>
          <p:nvPr/>
        </p:nvCxnSpPr>
        <p:spPr>
          <a:xfrm rot="5400000">
            <a:off x="1821637" y="4536289"/>
            <a:ext cx="192882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NUMA –aware RSS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178595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RSS (Receive-Side Scaling) default behavior</a:t>
            </a:r>
          </a:p>
          <a:p>
            <a:pPr lvl="1"/>
            <a:r>
              <a:rPr lang="en-US" altLang="ko-KR" sz="1800" dirty="0" smtClean="0"/>
              <a:t>RSS-enabled NICs distribute incoming packets into all CPU cores.</a:t>
            </a:r>
          </a:p>
          <a:p>
            <a:pPr lvl="1"/>
            <a:endParaRPr lang="en-US" altLang="ko-KR" sz="1800" dirty="0" smtClean="0"/>
          </a:p>
          <a:p>
            <a:r>
              <a:rPr lang="en-US" altLang="ko-KR" sz="2000" dirty="0" smtClean="0"/>
              <a:t>To save bandwidth between NUMA nodes, we prevent packets from crossing the NUMA boundary.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77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000232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445650"/>
            <a:ext cx="50006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IOH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5103910"/>
            <a:ext cx="500066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4445650"/>
            <a:ext cx="50006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IOH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5103910"/>
            <a:ext cx="500066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802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7554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4" name="직선 화살표 연결선 23"/>
          <p:cNvCxnSpPr>
            <a:endCxn id="10" idx="2"/>
          </p:cNvCxnSpPr>
          <p:nvPr/>
        </p:nvCxnSpPr>
        <p:spPr>
          <a:xfrm rot="16200000" flipV="1">
            <a:off x="1910935" y="4196958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17" idx="2"/>
          </p:cNvCxnSpPr>
          <p:nvPr/>
        </p:nvCxnSpPr>
        <p:spPr>
          <a:xfrm rot="16200000" flipV="1">
            <a:off x="1768059" y="4054082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endCxn id="16" idx="2"/>
          </p:cNvCxnSpPr>
          <p:nvPr/>
        </p:nvCxnSpPr>
        <p:spPr>
          <a:xfrm rot="5400000" flipH="1" flipV="1">
            <a:off x="2053810" y="4089802"/>
            <a:ext cx="428628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endCxn id="18" idx="2"/>
          </p:cNvCxnSpPr>
          <p:nvPr/>
        </p:nvCxnSpPr>
        <p:spPr>
          <a:xfrm rot="5400000" flipH="1" flipV="1">
            <a:off x="1910934" y="3946926"/>
            <a:ext cx="7143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2" idx="0"/>
            <a:endCxn id="11" idx="2"/>
          </p:cNvCxnSpPr>
          <p:nvPr/>
        </p:nvCxnSpPr>
        <p:spPr>
          <a:xfrm rot="5400000" flipH="1" flipV="1">
            <a:off x="2051940" y="4905585"/>
            <a:ext cx="3966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2500298" y="450057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endCxn id="19" idx="2"/>
          </p:cNvCxnSpPr>
          <p:nvPr/>
        </p:nvCxnSpPr>
        <p:spPr>
          <a:xfrm rot="16200000" flipV="1">
            <a:off x="2982505" y="4196958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endCxn id="20" idx="2"/>
          </p:cNvCxnSpPr>
          <p:nvPr/>
        </p:nvCxnSpPr>
        <p:spPr>
          <a:xfrm rot="5400000" flipH="1" flipV="1">
            <a:off x="3125380" y="4089802"/>
            <a:ext cx="428628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endCxn id="21" idx="2"/>
          </p:cNvCxnSpPr>
          <p:nvPr/>
        </p:nvCxnSpPr>
        <p:spPr>
          <a:xfrm rot="16200000" flipV="1">
            <a:off x="2839629" y="4054082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22" idx="2"/>
          </p:cNvCxnSpPr>
          <p:nvPr/>
        </p:nvCxnSpPr>
        <p:spPr>
          <a:xfrm rot="5400000" flipH="1" flipV="1">
            <a:off x="2982504" y="3946926"/>
            <a:ext cx="7143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내용 개체 틀 2"/>
          <p:cNvSpPr txBox="1">
            <a:spLocks/>
          </p:cNvSpPr>
          <p:nvPr/>
        </p:nvSpPr>
        <p:spPr>
          <a:xfrm>
            <a:off x="2357422" y="3143248"/>
            <a:ext cx="857256" cy="28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CPU cores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0" name="직선 화살표 연결선 49"/>
          <p:cNvCxnSpPr/>
          <p:nvPr/>
        </p:nvCxnSpPr>
        <p:spPr>
          <a:xfrm rot="5400000" flipH="1" flipV="1">
            <a:off x="1997057" y="5607065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 rot="5400000" flipH="1" flipV="1">
            <a:off x="3108315" y="5607065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15" idx="0"/>
            <a:endCxn id="14" idx="2"/>
          </p:cNvCxnSpPr>
          <p:nvPr/>
        </p:nvCxnSpPr>
        <p:spPr>
          <a:xfrm rot="5400000" flipH="1" flipV="1">
            <a:off x="3123510" y="4905585"/>
            <a:ext cx="3966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>
            <a:off x="2500298" y="4652970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>
            <a:endCxn id="17" idx="2"/>
          </p:cNvCxnSpPr>
          <p:nvPr/>
        </p:nvCxnSpPr>
        <p:spPr>
          <a:xfrm rot="16200000" flipV="1">
            <a:off x="1875216" y="3946925"/>
            <a:ext cx="714380" cy="250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endCxn id="10" idx="2"/>
          </p:cNvCxnSpPr>
          <p:nvPr/>
        </p:nvCxnSpPr>
        <p:spPr>
          <a:xfrm rot="16200000" flipV="1">
            <a:off x="2018092" y="4089801"/>
            <a:ext cx="428628" cy="250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endCxn id="18" idx="2"/>
          </p:cNvCxnSpPr>
          <p:nvPr/>
        </p:nvCxnSpPr>
        <p:spPr>
          <a:xfrm rot="5400000" flipH="1" flipV="1">
            <a:off x="2018091" y="4054083"/>
            <a:ext cx="714380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>
            <a:endCxn id="16" idx="2"/>
          </p:cNvCxnSpPr>
          <p:nvPr/>
        </p:nvCxnSpPr>
        <p:spPr>
          <a:xfrm rot="5400000" flipH="1" flipV="1">
            <a:off x="2160967" y="4196961"/>
            <a:ext cx="428630" cy="35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 rot="16200000" flipV="1">
            <a:off x="2946785" y="3946926"/>
            <a:ext cx="714380" cy="250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/>
          <p:nvPr/>
        </p:nvCxnSpPr>
        <p:spPr>
          <a:xfrm rot="16200000" flipV="1">
            <a:off x="3089661" y="4089802"/>
            <a:ext cx="428628" cy="250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/>
          <p:nvPr/>
        </p:nvCxnSpPr>
        <p:spPr>
          <a:xfrm rot="5400000" flipH="1" flipV="1">
            <a:off x="3089660" y="4054084"/>
            <a:ext cx="714380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 rot="5400000" flipH="1" flipV="1">
            <a:off x="3232536" y="4196962"/>
            <a:ext cx="428630" cy="35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rot="5400000">
            <a:off x="5393537" y="4536289"/>
            <a:ext cx="192882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572132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72132" y="4445650"/>
            <a:ext cx="50006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IOH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72132" y="5103910"/>
            <a:ext cx="500066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43702" y="4445650"/>
            <a:ext cx="50006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IOH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43702" y="5103910"/>
            <a:ext cx="500066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57884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72132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57884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643702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29454" y="3786190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43702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29454" y="3500438"/>
            <a:ext cx="214314" cy="214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01" name="직선 화살표 연결선 100"/>
          <p:cNvCxnSpPr>
            <a:stCxn id="90" idx="0"/>
            <a:endCxn id="89" idx="2"/>
          </p:cNvCxnSpPr>
          <p:nvPr/>
        </p:nvCxnSpPr>
        <p:spPr>
          <a:xfrm rot="16200000" flipV="1">
            <a:off x="5528154" y="4151639"/>
            <a:ext cx="44514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>
            <a:stCxn id="90" idx="0"/>
            <a:endCxn id="95" idx="2"/>
          </p:cNvCxnSpPr>
          <p:nvPr/>
        </p:nvCxnSpPr>
        <p:spPr>
          <a:xfrm rot="16200000" flipV="1">
            <a:off x="5385278" y="4008763"/>
            <a:ext cx="7308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stCxn id="90" idx="0"/>
            <a:endCxn id="94" idx="2"/>
          </p:cNvCxnSpPr>
          <p:nvPr/>
        </p:nvCxnSpPr>
        <p:spPr>
          <a:xfrm rot="5400000" flipH="1" flipV="1">
            <a:off x="5671030" y="4151639"/>
            <a:ext cx="44514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/>
          <p:cNvCxnSpPr>
            <a:stCxn id="90" idx="0"/>
            <a:endCxn id="96" idx="2"/>
          </p:cNvCxnSpPr>
          <p:nvPr/>
        </p:nvCxnSpPr>
        <p:spPr>
          <a:xfrm rot="5400000" flipH="1" flipV="1">
            <a:off x="5528154" y="4008763"/>
            <a:ext cx="7308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>
            <a:stCxn id="91" idx="0"/>
            <a:endCxn id="90" idx="2"/>
          </p:cNvCxnSpPr>
          <p:nvPr/>
        </p:nvCxnSpPr>
        <p:spPr>
          <a:xfrm rot="5400000" flipH="1" flipV="1">
            <a:off x="5623840" y="4905585"/>
            <a:ext cx="3966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내용 개체 틀 2"/>
          <p:cNvSpPr txBox="1">
            <a:spLocks/>
          </p:cNvSpPr>
          <p:nvPr/>
        </p:nvSpPr>
        <p:spPr>
          <a:xfrm>
            <a:off x="5929322" y="3143248"/>
            <a:ext cx="857256" cy="28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CPU cores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2" name="직선 화살표 연결선 111"/>
          <p:cNvCxnSpPr/>
          <p:nvPr/>
        </p:nvCxnSpPr>
        <p:spPr>
          <a:xfrm rot="5400000" flipH="1" flipV="1">
            <a:off x="5568957" y="5607065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/>
          <p:nvPr/>
        </p:nvCxnSpPr>
        <p:spPr>
          <a:xfrm rot="5400000" flipH="1" flipV="1">
            <a:off x="6680215" y="5607065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>
            <a:stCxn id="93" idx="0"/>
            <a:endCxn id="92" idx="2"/>
          </p:cNvCxnSpPr>
          <p:nvPr/>
        </p:nvCxnSpPr>
        <p:spPr>
          <a:xfrm rot="5400000" flipH="1" flipV="1">
            <a:off x="6695410" y="4905585"/>
            <a:ext cx="3966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>
            <a:stCxn id="92" idx="0"/>
          </p:cNvCxnSpPr>
          <p:nvPr/>
        </p:nvCxnSpPr>
        <p:spPr>
          <a:xfrm rot="16200000" flipV="1">
            <a:off x="6456849" y="4008764"/>
            <a:ext cx="730897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>
            <a:stCxn id="92" idx="0"/>
          </p:cNvCxnSpPr>
          <p:nvPr/>
        </p:nvCxnSpPr>
        <p:spPr>
          <a:xfrm rot="16200000" flipV="1">
            <a:off x="6599725" y="4151640"/>
            <a:ext cx="445145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>
            <a:stCxn id="92" idx="0"/>
          </p:cNvCxnSpPr>
          <p:nvPr/>
        </p:nvCxnSpPr>
        <p:spPr>
          <a:xfrm rot="5400000" flipH="1" flipV="1">
            <a:off x="6599724" y="4008765"/>
            <a:ext cx="730896" cy="142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22"/>
          <p:cNvCxnSpPr>
            <a:stCxn id="92" idx="0"/>
          </p:cNvCxnSpPr>
          <p:nvPr/>
        </p:nvCxnSpPr>
        <p:spPr>
          <a:xfrm rot="5400000" flipH="1" flipV="1">
            <a:off x="6742600" y="4151641"/>
            <a:ext cx="445144" cy="142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오른쪽 화살표 131"/>
          <p:cNvSpPr/>
          <p:nvPr/>
        </p:nvSpPr>
        <p:spPr>
          <a:xfrm>
            <a:off x="4357686" y="4143380"/>
            <a:ext cx="500066" cy="71438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Multiqueue</a:t>
            </a:r>
            <a:r>
              <a:rPr lang="en-US" altLang="ko-KR" dirty="0" smtClean="0"/>
              <a:t>-Aware User-space Packet I/O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78</a:t>
            </a:fld>
            <a:endParaRPr lang="ko-KR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28461"/>
            <a:ext cx="4480884" cy="247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30862"/>
            <a:ext cx="4476738" cy="214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214942" y="4572008"/>
            <a:ext cx="3429024" cy="928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Our </a:t>
            </a:r>
            <a:r>
              <a:rPr lang="en-US" altLang="ko-K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multiqueue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-aware scheme: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Memory access is partitioned between cores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5214942" y="1643050"/>
            <a:ext cx="3429024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Existing scheme (ex. </a:t>
            </a:r>
            <a:r>
              <a:rPr lang="en-US" altLang="ko-K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libpcap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Per-NIC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queues cause </a:t>
            </a:r>
            <a:b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cache bouncing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b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lock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contention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Packet I/O API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79</a:t>
            </a:fld>
            <a:endParaRPr lang="ko-KR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29519"/>
            <a:ext cx="8715375" cy="21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214282" y="3929066"/>
            <a:ext cx="8715436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The device driver implements a special device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/dev/</a:t>
            </a:r>
            <a:r>
              <a:rPr kumimoji="0" lang="en-US" altLang="ko-K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packet_shader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1200" dirty="0" smtClean="0"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User-space applications open and control the device via the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ioctl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system call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High-level API functions wraps the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ioctl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for convenience</a:t>
            </a:r>
            <a:b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(see the table)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how to introduce chunk and multi-queue to user space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195737" y="4869160"/>
            <a:ext cx="1800200" cy="2880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Our Approach 1: I/O Optimization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55776" y="1825774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555776" y="2574889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2555776" y="3337942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635895" y="4869160"/>
            <a:ext cx="360041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555776" y="5178678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35" name="오른쪽으로 구부러진 화살표 34"/>
          <p:cNvSpPr/>
          <p:nvPr/>
        </p:nvSpPr>
        <p:spPr>
          <a:xfrm>
            <a:off x="683568" y="2420888"/>
            <a:ext cx="1296144" cy="2880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051720" y="1340768"/>
            <a:ext cx="2088232" cy="23762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내용 개체 틀 2"/>
          <p:cNvSpPr>
            <a:spLocks noGrp="1"/>
          </p:cNvSpPr>
          <p:nvPr>
            <p:ph idx="1"/>
          </p:nvPr>
        </p:nvSpPr>
        <p:spPr>
          <a:xfrm>
            <a:off x="4355976" y="4077072"/>
            <a:ext cx="4608512" cy="216024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1,200 </a:t>
            </a:r>
            <a:r>
              <a:rPr lang="en-US" altLang="ko-KR" dirty="0" smtClean="0">
                <a:sym typeface="Wingdings" pitchFamily="2" charset="2"/>
              </a:rPr>
              <a:t>reduced to 200 cycles </a:t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per packet</a:t>
            </a:r>
          </a:p>
          <a:p>
            <a:r>
              <a:rPr lang="en-US" altLang="ko-KR" dirty="0" smtClean="0">
                <a:sym typeface="Wingdings" pitchFamily="2" charset="2"/>
              </a:rPr>
              <a:t>Main ideas</a:t>
            </a:r>
          </a:p>
          <a:p>
            <a:pPr lvl="1"/>
            <a:r>
              <a:rPr lang="en-US" altLang="ko-KR" dirty="0" smtClean="0"/>
              <a:t>Huge packet buffer</a:t>
            </a:r>
          </a:p>
          <a:p>
            <a:pPr lvl="1"/>
            <a:r>
              <a:rPr lang="en-US" altLang="ko-KR" dirty="0" smtClean="0"/>
              <a:t>Batch processing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4355976" y="1516256"/>
            <a:ext cx="9361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355976" y="2265372"/>
            <a:ext cx="27363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1,600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283968" y="1825774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IPv4 lookup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436096" y="1484784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1,800 cycles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7272808" y="2236336"/>
            <a:ext cx="1115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2,800</a:t>
            </a:r>
          </a:p>
        </p:txBody>
      </p:sp>
      <p:sp>
        <p:nvSpPr>
          <p:cNvPr id="37" name="순서도: 문서 36"/>
          <p:cNvSpPr/>
          <p:nvPr/>
        </p:nvSpPr>
        <p:spPr>
          <a:xfrm rot="16200000">
            <a:off x="4968044" y="2416357"/>
            <a:ext cx="288032" cy="151216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5,400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" name="순서도: 문서 37"/>
          <p:cNvSpPr/>
          <p:nvPr/>
        </p:nvSpPr>
        <p:spPr>
          <a:xfrm rot="5400000">
            <a:off x="6768244" y="2416357"/>
            <a:ext cx="288032" cy="151216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868144" y="2956416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7776864" y="3028424"/>
            <a:ext cx="9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6,600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4283968" y="2574889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IPv6 lookup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355976" y="3337942"/>
            <a:ext cx="2303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Encryption and hashing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4005461" y="146573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4005461" y="2233439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014986" y="298766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195737" y="1516256"/>
            <a:ext cx="180020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1,200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195737" y="2265372"/>
            <a:ext cx="180020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1,200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195737" y="3028425"/>
            <a:ext cx="1800200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1,200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9" grpId="0" animBg="1"/>
      <p:bldP spid="31" grpId="0"/>
      <p:bldP spid="35" grpId="0" animBg="1"/>
      <p:bldP spid="52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Packet I/O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80</a:t>
            </a:fld>
            <a:endParaRPr lang="ko-KR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16" y="1428736"/>
            <a:ext cx="80281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PacketShader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Master-Worker Scheme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/>
              <a:t>In a CPU, we have 4 cores.</a:t>
            </a:r>
          </a:p>
          <a:p>
            <a:pPr lvl="1"/>
            <a:r>
              <a:rPr lang="en-US" altLang="ko-KR" sz="1800" dirty="0" smtClean="0"/>
              <a:t>Each core has one dedicated thread.</a:t>
            </a:r>
          </a:p>
          <a:p>
            <a:pPr lvl="1"/>
            <a:endParaRPr lang="en-US" altLang="ko-KR" sz="2200" dirty="0" smtClean="0"/>
          </a:p>
          <a:p>
            <a:r>
              <a:rPr lang="en-US" altLang="ko-KR" sz="2200" dirty="0" smtClean="0"/>
              <a:t>3 cores run worker threads and 1 core for master thread</a:t>
            </a:r>
          </a:p>
          <a:p>
            <a:endParaRPr lang="en-US" altLang="ko-KR" sz="2200" dirty="0" smtClean="0"/>
          </a:p>
          <a:p>
            <a:r>
              <a:rPr lang="en-US" altLang="ko-KR" sz="2200" dirty="0" smtClean="0"/>
              <a:t>Worker thread</a:t>
            </a:r>
          </a:p>
          <a:p>
            <a:pPr lvl="1"/>
            <a:r>
              <a:rPr lang="en-US" altLang="ko-KR" sz="1800" dirty="0" smtClean="0"/>
              <a:t>performs packet I/O and use the master thread as a proxy</a:t>
            </a:r>
          </a:p>
          <a:p>
            <a:pPr lvl="1"/>
            <a:endParaRPr lang="en-US" altLang="ko-KR" sz="2200" dirty="0" smtClean="0"/>
          </a:p>
          <a:p>
            <a:r>
              <a:rPr lang="en-US" altLang="ko-KR" sz="2200" dirty="0" smtClean="0"/>
              <a:t>Master thread</a:t>
            </a:r>
          </a:p>
          <a:p>
            <a:pPr lvl="1"/>
            <a:r>
              <a:rPr lang="en-US" altLang="ko-KR" sz="1800" dirty="0" smtClean="0"/>
              <a:t>accelerates packet processing with GPU.</a:t>
            </a:r>
          </a:p>
          <a:p>
            <a:pPr lvl="1"/>
            <a:endParaRPr lang="ko-KR" altLang="en-US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Workflow in </a:t>
            </a:r>
            <a:r>
              <a:rPr lang="en-US" altLang="ko-KR" dirty="0" err="1" smtClean="0"/>
              <a:t>PacketShader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err="1" smtClean="0"/>
              <a:t>Preshading</a:t>
            </a:r>
            <a:r>
              <a:rPr lang="en-US" altLang="ko-KR" sz="2400" dirty="0" smtClean="0"/>
              <a:t> (Worker)</a:t>
            </a:r>
          </a:p>
          <a:p>
            <a:pPr lvl="1"/>
            <a:r>
              <a:rPr lang="en-US" altLang="ko-KR" sz="2000" dirty="0" smtClean="0"/>
              <a:t>Receives a chunk, collects input data from packet headers or payloads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Shading (Master)</a:t>
            </a:r>
          </a:p>
          <a:p>
            <a:pPr lvl="1"/>
            <a:r>
              <a:rPr lang="en-US" altLang="ko-KR" sz="2000" dirty="0" smtClean="0"/>
              <a:t>Actual packet processing with GPU</a:t>
            </a:r>
          </a:p>
          <a:p>
            <a:pPr lvl="1"/>
            <a:r>
              <a:rPr lang="en-US" altLang="ko-KR" sz="2000" dirty="0" smtClean="0"/>
              <a:t>Data transfer between CPU and GPU</a:t>
            </a:r>
          </a:p>
          <a:p>
            <a:pPr lvl="1"/>
            <a:r>
              <a:rPr lang="en-US" altLang="ko-KR" sz="2000" dirty="0" smtClean="0"/>
              <a:t>GPU kernel launch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err="1" smtClean="0"/>
              <a:t>Postshading</a:t>
            </a:r>
            <a:r>
              <a:rPr lang="en-US" altLang="ko-KR" sz="2400" dirty="0" smtClean="0"/>
              <a:t> (Worker)</a:t>
            </a:r>
          </a:p>
          <a:p>
            <a:pPr lvl="1"/>
            <a:r>
              <a:rPr lang="en-US" altLang="ko-KR" sz="2000" dirty="0" smtClean="0"/>
              <a:t>transmits a chunk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83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In 3 steps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Master &amp; Worker Threads Work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84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3 master threads and 1 worker thread example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43" y="1785926"/>
            <a:ext cx="55920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5000636"/>
            <a:ext cx="15716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Single queue for fairness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833476"/>
            <a:ext cx="207170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Per-worker queues to minimize sharing between cores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0" name="구부러진 연결선 9"/>
          <p:cNvCxnSpPr>
            <a:stCxn id="7" idx="0"/>
          </p:cNvCxnSpPr>
          <p:nvPr/>
        </p:nvCxnSpPr>
        <p:spPr>
          <a:xfrm rot="5400000" flipH="1" flipV="1">
            <a:off x="3000364" y="4143380"/>
            <a:ext cx="1143008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구부러진 연결선 11"/>
          <p:cNvCxnSpPr>
            <a:stCxn id="8" idx="0"/>
          </p:cNvCxnSpPr>
          <p:nvPr/>
        </p:nvCxnSpPr>
        <p:spPr>
          <a:xfrm rot="16200000" flipV="1">
            <a:off x="5804307" y="4029800"/>
            <a:ext cx="1000132" cy="6072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왼쪽 중괄호 20"/>
          <p:cNvSpPr/>
          <p:nvPr/>
        </p:nvSpPr>
        <p:spPr>
          <a:xfrm>
            <a:off x="1785918" y="1857364"/>
            <a:ext cx="214314" cy="150019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1785918" y="371475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244791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/>
              <a:t>Worker threads</a:t>
            </a:r>
            <a:endParaRPr lang="ko-KR" alt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4282" y="3549851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/>
              <a:t>Master thread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모서리가 둥근 직사각형 63"/>
          <p:cNvSpPr/>
          <p:nvPr/>
        </p:nvSpPr>
        <p:spPr>
          <a:xfrm>
            <a:off x="5500694" y="1428736"/>
            <a:ext cx="2071702" cy="3929090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모서리가 둥근 직사각형 62"/>
          <p:cNvSpPr/>
          <p:nvPr/>
        </p:nvSpPr>
        <p:spPr>
          <a:xfrm>
            <a:off x="1571604" y="1428736"/>
            <a:ext cx="3714776" cy="3929090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NUMA Partitioning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5500702"/>
            <a:ext cx="871543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1800" dirty="0" smtClean="0"/>
              <a:t>NUMA partitioning can improve the performance about 40%.</a:t>
            </a:r>
          </a:p>
          <a:p>
            <a:pPr algn="ctr">
              <a:buNone/>
            </a:pPr>
            <a:r>
              <a:rPr lang="en-US" altLang="ko-KR" sz="1800" dirty="0" smtClean="0"/>
              <a:t>The only node-crossing operation in </a:t>
            </a:r>
            <a:r>
              <a:rPr lang="en-US" altLang="ko-KR" sz="1800" dirty="0" err="1" smtClean="0"/>
              <a:t>PacketShader</a:t>
            </a:r>
            <a:r>
              <a:rPr lang="en-US" altLang="ko-KR" sz="1800" dirty="0" smtClean="0"/>
              <a:t> is packet TX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85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fontScale="92500"/>
          </a:bodyPr>
          <a:lstStyle/>
          <a:p>
            <a:r>
              <a:rPr lang="en-US" altLang="ko-KR" dirty="0" err="1" smtClean="0"/>
              <a:t>PacketShader</a:t>
            </a:r>
            <a:r>
              <a:rPr lang="en-US" altLang="ko-KR" dirty="0" smtClean="0"/>
              <a:t> keep NUMA nodes as independently as possible.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2643182"/>
            <a:ext cx="7858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Core 0</a:t>
            </a:r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Worker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643182"/>
            <a:ext cx="7858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Core 1</a:t>
            </a:r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Worker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355303"/>
            <a:ext cx="78581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Core 2</a:t>
            </a:r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Worker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3355303"/>
            <a:ext cx="78581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Core 3</a:t>
            </a:r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Master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rot="16200000" flipH="1">
            <a:off x="4071935" y="3071811"/>
            <a:ext cx="285752" cy="28575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7" idx="2"/>
            <a:endCxn id="9" idx="0"/>
          </p:cNvCxnSpPr>
          <p:nvPr/>
        </p:nvCxnSpPr>
        <p:spPr>
          <a:xfrm rot="5400000">
            <a:off x="4609978" y="3214686"/>
            <a:ext cx="281234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9" idx="1"/>
            <a:endCxn id="8" idx="3"/>
          </p:cNvCxnSpPr>
          <p:nvPr/>
        </p:nvCxnSpPr>
        <p:spPr>
          <a:xfrm rot="10800000">
            <a:off x="4071934" y="3570747"/>
            <a:ext cx="285752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7686" y="4652199"/>
            <a:ext cx="785818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GPU0</a:t>
            </a:r>
            <a:endParaRPr lang="ko-KR" altLang="en-US" sz="12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3042" y="3080563"/>
            <a:ext cx="78581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RAM</a:t>
            </a:r>
            <a:endParaRPr lang="ko-KR" altLang="en-US" sz="12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2500298" y="3223439"/>
            <a:ext cx="642942" cy="158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43174" y="4437885"/>
            <a:ext cx="78581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2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3174" y="4795075"/>
            <a:ext cx="78581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2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5918" y="4437885"/>
            <a:ext cx="78581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2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85918" y="4795075"/>
            <a:ext cx="78581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</a:t>
            </a:r>
            <a:endParaRPr lang="ko-KR" altLang="en-US" sz="120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2643174" y="3929066"/>
            <a:ext cx="571504" cy="42862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rot="5400000" flipH="1" flipV="1">
            <a:off x="4465637" y="4251331"/>
            <a:ext cx="641354" cy="158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57356" y="1928802"/>
            <a:ext cx="121444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memory allocation and access is done locally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2" name="구부러진 연결선 51"/>
          <p:cNvCxnSpPr>
            <a:stCxn id="50" idx="2"/>
          </p:cNvCxnSpPr>
          <p:nvPr/>
        </p:nvCxnSpPr>
        <p:spPr>
          <a:xfrm rot="16200000" flipH="1">
            <a:off x="2423142" y="2708902"/>
            <a:ext cx="475782" cy="39290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14744" y="1643050"/>
            <a:ext cx="128588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cores in the same CPU communicate to each other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5" name="Shape 54"/>
          <p:cNvCxnSpPr>
            <a:stCxn id="53" idx="2"/>
          </p:cNvCxnSpPr>
          <p:nvPr/>
        </p:nvCxnSpPr>
        <p:spPr>
          <a:xfrm rot="5400000">
            <a:off x="3976919" y="2619605"/>
            <a:ext cx="618658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1538" y="3500438"/>
            <a:ext cx="121444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RSS distributes packets into the cores in the same node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9" name="구부러진 연결선 58"/>
          <p:cNvCxnSpPr>
            <a:stCxn id="57" idx="3"/>
          </p:cNvCxnSpPr>
          <p:nvPr/>
        </p:nvCxnSpPr>
        <p:spPr>
          <a:xfrm>
            <a:off x="2285984" y="3869770"/>
            <a:ext cx="571504" cy="2021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214942" y="3833344"/>
            <a:ext cx="121444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master thread handles the GPU in the same node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2" name="구부러진 연결선 61"/>
          <p:cNvCxnSpPr>
            <a:stCxn id="60" idx="1"/>
          </p:cNvCxnSpPr>
          <p:nvPr/>
        </p:nvCxnSpPr>
        <p:spPr>
          <a:xfrm rot="10800000" flipV="1">
            <a:off x="4857752" y="4202676"/>
            <a:ext cx="357190" cy="835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857356" y="1571612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Node 0</a:t>
            </a:r>
            <a:endParaRPr lang="ko-KR" altLang="en-US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715008" y="1571612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Node 1</a:t>
            </a:r>
            <a:endParaRPr lang="ko-KR" altLang="en-US" sz="1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786446" y="2000240"/>
            <a:ext cx="1500198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Same policy in other nodes </a:t>
            </a:r>
            <a:b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well as Node 0</a:t>
            </a:r>
            <a:endParaRPr lang="ko-KR" altLang="en-US" sz="1050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Optimization 1: Chunk pipelining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86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321121" y="912143"/>
            <a:ext cx="8715375" cy="4286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	avoids under-utilization of worker threads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500726" cy="12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143380"/>
            <a:ext cx="5500726" cy="102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357158" y="3214686"/>
            <a:ext cx="842968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Without pipelining: worker threads are under-utilized waiting for shading process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57158" y="5429264"/>
            <a:ext cx="842968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pipelining: Worker threads can process other chunks rather than waiting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Optimization 2: Gather/Scatter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87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09153" y="912143"/>
            <a:ext cx="8211319" cy="4286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gives more parallelism to GPU</a:t>
            </a:r>
            <a:endParaRPr lang="ko-KR" alt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93206"/>
            <a:ext cx="6357952" cy="205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1000100" y="4429132"/>
            <a:ext cx="7072362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The more parallelism, the better GPU utilization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Multiple chunks should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be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processed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at once i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 the shading step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Optimization 3: Concurrent Copy &amp; Execution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88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1560" y="984151"/>
            <a:ext cx="8280920" cy="4286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for better GPU utilization</a:t>
            </a:r>
            <a:endParaRPr lang="ko-KR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590" y="1428736"/>
            <a:ext cx="5047302" cy="130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3500438"/>
            <a:ext cx="5143535" cy="132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357158" y="2857496"/>
            <a:ext cx="842968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Due to dependency, single chunk cannot utilize PCI-e bus and GPU at the same time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57158" y="4929198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transfer and GPU kernel execution can overlap with multiple chunks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(u</a:t>
            </a:r>
            <a:r>
              <a:rPr lang="en-US" altLang="ko-KR" sz="1600" noProof="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 to 2x improvement in theory)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357158" y="5786454"/>
            <a:ext cx="842968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en-US" altLang="ko-KR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reality, CCE causes serious overhead (investigating why)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89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Our Approach 2: GPU Offloading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55776" y="1825774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555776" y="2565364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2555776" y="3337942"/>
            <a:ext cx="113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Packet I/O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4211960" y="1340768"/>
            <a:ext cx="3600400" cy="23762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왼쪽으로 구부러진 화살표 51"/>
          <p:cNvSpPr/>
          <p:nvPr/>
        </p:nvSpPr>
        <p:spPr>
          <a:xfrm>
            <a:off x="7596336" y="2132856"/>
            <a:ext cx="1368152" cy="33843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3" name="Picture 2" descr="http://www.blogcdn.com/kr.engadget.com/media/2010/04/nvidia-geforce-gtx-460-g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20043"/>
            <a:ext cx="3345582" cy="2217269"/>
          </a:xfrm>
          <a:prstGeom prst="rect">
            <a:avLst/>
          </a:prstGeom>
          <a:noFill/>
        </p:spPr>
      </p:pic>
      <p:sp>
        <p:nvSpPr>
          <p:cNvPr id="54" name="내용 개체 틀 2"/>
          <p:cNvSpPr>
            <a:spLocks noGrp="1"/>
          </p:cNvSpPr>
          <p:nvPr>
            <p:ph idx="1"/>
          </p:nvPr>
        </p:nvSpPr>
        <p:spPr>
          <a:xfrm>
            <a:off x="395536" y="4164059"/>
            <a:ext cx="3456384" cy="194421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GPU Offloading for</a:t>
            </a:r>
          </a:p>
          <a:p>
            <a:pPr lvl="1"/>
            <a:r>
              <a:rPr lang="en-US" altLang="ko-KR" dirty="0" smtClean="0"/>
              <a:t>Memory-intensive or</a:t>
            </a:r>
          </a:p>
          <a:p>
            <a:pPr lvl="1"/>
            <a:r>
              <a:rPr lang="en-US" altLang="ko-KR" dirty="0" smtClean="0"/>
              <a:t>Compute-intensive operations</a:t>
            </a:r>
          </a:p>
          <a:p>
            <a:r>
              <a:rPr lang="en-US" altLang="ko-KR" dirty="0" smtClean="0"/>
              <a:t>Main topic of this talk</a:t>
            </a:r>
            <a:endParaRPr lang="ko-KR" altLang="en-US" dirty="0"/>
          </a:p>
        </p:txBody>
      </p:sp>
      <p:sp>
        <p:nvSpPr>
          <p:cNvPr id="57" name="직사각형 56"/>
          <p:cNvSpPr/>
          <p:nvPr/>
        </p:nvSpPr>
        <p:spPr>
          <a:xfrm>
            <a:off x="2195737" y="3030860"/>
            <a:ext cx="1800200" cy="2880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3635895" y="3030860"/>
            <a:ext cx="360041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58"/>
          <p:cNvSpPr/>
          <p:nvPr/>
        </p:nvSpPr>
        <p:spPr>
          <a:xfrm>
            <a:off x="2195737" y="2267347"/>
            <a:ext cx="1800200" cy="2880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직사각형 59"/>
          <p:cNvSpPr/>
          <p:nvPr/>
        </p:nvSpPr>
        <p:spPr>
          <a:xfrm>
            <a:off x="3635895" y="2267347"/>
            <a:ext cx="360041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직사각형 60"/>
          <p:cNvSpPr/>
          <p:nvPr/>
        </p:nvSpPr>
        <p:spPr>
          <a:xfrm>
            <a:off x="2195737" y="1513359"/>
            <a:ext cx="1800200" cy="2880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직사각형 61"/>
          <p:cNvSpPr/>
          <p:nvPr/>
        </p:nvSpPr>
        <p:spPr>
          <a:xfrm>
            <a:off x="3635895" y="1513359"/>
            <a:ext cx="360041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4355976" y="1516256"/>
            <a:ext cx="9361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355976" y="2265372"/>
            <a:ext cx="2736304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1,600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283968" y="1825774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IPv4 lookup</a:t>
            </a:r>
          </a:p>
        </p:txBody>
      </p:sp>
      <p:sp>
        <p:nvSpPr>
          <p:cNvPr id="34" name="순서도: 문서 33"/>
          <p:cNvSpPr/>
          <p:nvPr/>
        </p:nvSpPr>
        <p:spPr>
          <a:xfrm rot="16200000">
            <a:off x="4968044" y="2416357"/>
            <a:ext cx="288032" cy="151216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en-US" altLang="ko-K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5,400</a:t>
            </a:r>
            <a:endParaRPr lang="ko-KR" altLang="en-US" sz="14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5" name="순서도: 문서 34"/>
          <p:cNvSpPr/>
          <p:nvPr/>
        </p:nvSpPr>
        <p:spPr>
          <a:xfrm rot="5400000">
            <a:off x="6768244" y="2416357"/>
            <a:ext cx="288032" cy="151216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5868144" y="2956416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283968" y="2574889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IPv6 lookup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4355976" y="3337942"/>
            <a:ext cx="2303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Encryption and hashing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005461" y="1465734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4005461" y="2233439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014986" y="298766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IPv4 Routing Throughput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90</a:t>
            </a:fld>
            <a:endParaRPr lang="ko-KR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33881" cy="313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1928794" y="5357826"/>
            <a:ext cx="564360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(About 300K IPv4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routing prefixes from </a:t>
            </a:r>
            <a:r>
              <a:rPr kumimoji="0" lang="en-US" altLang="ko-K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RouteView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IPv6 Routing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Works with 128-bit IPv6 addresses</a:t>
            </a:r>
          </a:p>
          <a:p>
            <a:pPr lvl="1"/>
            <a:r>
              <a:rPr lang="en-US" altLang="ko-KR" dirty="0" smtClean="0"/>
              <a:t>Much more difficult than IPv4 lookup (32 bits)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We adopt </a:t>
            </a:r>
            <a:r>
              <a:rPr lang="en-US" altLang="ko-KR" dirty="0" err="1" smtClean="0"/>
              <a:t>Waldvogel’s</a:t>
            </a:r>
            <a:r>
              <a:rPr lang="en-US" altLang="ko-KR" dirty="0" smtClean="0"/>
              <a:t> algorithm.</a:t>
            </a:r>
          </a:p>
          <a:p>
            <a:pPr lvl="1"/>
            <a:r>
              <a:rPr lang="en-US" altLang="ko-KR" dirty="0" smtClean="0"/>
              <a:t>Binary search on the prefix length</a:t>
            </a:r>
          </a:p>
          <a:p>
            <a:pPr lvl="1"/>
            <a:r>
              <a:rPr lang="en-US" altLang="ko-KR" dirty="0" smtClean="0"/>
              <a:t>7 memory access</a:t>
            </a:r>
          </a:p>
          <a:p>
            <a:pPr lvl="1"/>
            <a:r>
              <a:rPr lang="en-US" altLang="ko-KR" dirty="0" smtClean="0"/>
              <a:t>Every memory access likely causes a cache miss</a:t>
            </a:r>
          </a:p>
          <a:p>
            <a:pPr lvl="2"/>
            <a:r>
              <a:rPr lang="en-US" altLang="ko-KR" dirty="0" smtClean="0"/>
              <a:t>GPU can effectively hide memory latency with hundreds of threads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91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Highly memory-intensive workload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IPv6 Routing Throughput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92</a:t>
            </a:fld>
            <a:endParaRPr lang="ko-KR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27138" cy="31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1928794" y="5357826"/>
            <a:ext cx="564360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(200K IPv6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routing prefixes are synthesized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OpenFlow</a:t>
            </a:r>
            <a:r>
              <a:rPr lang="en-US" altLang="ko-KR" dirty="0" smtClean="0"/>
              <a:t> Switch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3286124"/>
            <a:ext cx="8715436" cy="292895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Extracts 10 fields in packet headers for flow matching</a:t>
            </a:r>
          </a:p>
          <a:p>
            <a:pPr lvl="1"/>
            <a:r>
              <a:rPr lang="en-US" altLang="ko-KR" sz="1600" dirty="0" smtClean="0"/>
              <a:t>VLAN ID, MAC/IP addresses, port numbers, protocol number, etc.</a:t>
            </a:r>
          </a:p>
          <a:p>
            <a:r>
              <a:rPr lang="en-US" altLang="ko-KR" sz="2000" dirty="0" smtClean="0"/>
              <a:t>Exact-match table</a:t>
            </a:r>
          </a:p>
          <a:p>
            <a:pPr lvl="1"/>
            <a:r>
              <a:rPr lang="en-US" altLang="ko-KR" sz="1600" dirty="0" smtClean="0"/>
              <a:t>Specifies all 10 fields</a:t>
            </a:r>
          </a:p>
          <a:p>
            <a:pPr lvl="1"/>
            <a:r>
              <a:rPr lang="en-US" altLang="ko-KR" sz="1600" dirty="0" smtClean="0"/>
              <a:t>Matching is done with Hash table lookup</a:t>
            </a:r>
          </a:p>
          <a:p>
            <a:r>
              <a:rPr lang="en-US" altLang="ko-KR" sz="2000" dirty="0" smtClean="0"/>
              <a:t>Wildcard-match table</a:t>
            </a:r>
          </a:p>
          <a:p>
            <a:pPr lvl="1"/>
            <a:r>
              <a:rPr lang="en-US" altLang="ko-KR" sz="1600" dirty="0" smtClean="0"/>
              <a:t>Specifies only some fields with priority</a:t>
            </a:r>
          </a:p>
          <a:p>
            <a:pPr lvl="1"/>
            <a:r>
              <a:rPr lang="en-US" altLang="ko-KR" sz="1600" dirty="0" smtClean="0"/>
              <a:t>Linear search (with TCAM for hardware-based routers)</a:t>
            </a:r>
          </a:p>
          <a:p>
            <a:pPr lvl="1"/>
            <a:r>
              <a:rPr lang="en-US" altLang="ko-KR" sz="1600" dirty="0" smtClean="0"/>
              <a:t>We offload wildcard match to GPU.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93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For flow-based switching for network experiments</a:t>
            </a:r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785786" y="1357298"/>
            <a:ext cx="3786214" cy="1714512"/>
            <a:chOff x="2500298" y="1357298"/>
            <a:chExt cx="3786214" cy="171451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8992" y="2214554"/>
              <a:ext cx="881064" cy="730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1357298"/>
              <a:ext cx="642942" cy="759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직선 화살표 연결선 12"/>
            <p:cNvCxnSpPr/>
            <p:nvPr/>
          </p:nvCxnSpPr>
          <p:spPr>
            <a:xfrm rot="10800000" flipV="1">
              <a:off x="4214810" y="1928800"/>
              <a:ext cx="571504" cy="357191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V="1">
              <a:off x="2928926" y="2643182"/>
              <a:ext cx="714380" cy="428627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00298" y="2285992"/>
              <a:ext cx="928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err="1" smtClean="0"/>
                <a:t>OpenFlow</a:t>
              </a:r>
              <a:r>
                <a:rPr lang="en-US" altLang="ko-KR" sz="1100" dirty="0" smtClean="0"/>
                <a:t/>
              </a:r>
              <a:br>
                <a:rPr lang="en-US" altLang="ko-KR" sz="1100" dirty="0" smtClean="0"/>
              </a:br>
              <a:r>
                <a:rPr lang="en-US" altLang="ko-KR" sz="1100" dirty="0" smtClean="0"/>
                <a:t>switch</a:t>
              </a:r>
              <a:endParaRPr lang="ko-KR" alt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57818" y="1428736"/>
              <a:ext cx="928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err="1" smtClean="0"/>
                <a:t>OpenFlow</a:t>
              </a:r>
              <a:r>
                <a:rPr lang="en-US" altLang="ko-KR" sz="1100" dirty="0" smtClean="0"/>
                <a:t/>
              </a:r>
              <a:br>
                <a:rPr lang="en-US" altLang="ko-KR" sz="1100" dirty="0" smtClean="0"/>
              </a:br>
              <a:r>
                <a:rPr lang="en-US" altLang="ko-KR" sz="1100" dirty="0" smtClean="0"/>
                <a:t>controller</a:t>
              </a:r>
              <a:endParaRPr lang="ko-KR" alt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29058" y="1643050"/>
              <a:ext cx="714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Table update</a:t>
              </a:r>
              <a:endParaRPr lang="ko-KR" altLang="en-US" sz="11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rot="10800000">
              <a:off x="4071940" y="2643182"/>
              <a:ext cx="642937" cy="428628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 rot="10800000">
              <a:off x="3000365" y="1928801"/>
              <a:ext cx="642937" cy="428628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5572132" y="1460174"/>
          <a:ext cx="3000396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35"/>
                <a:gridCol w="673659"/>
                <a:gridCol w="285752"/>
                <a:gridCol w="1000132"/>
                <a:gridCol w="785818"/>
              </a:tblGrid>
              <a:tr h="213677"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Field</a:t>
                      </a:r>
                      <a:r>
                        <a:rPr lang="en-US" altLang="ko-KR" sz="1050" baseline="0" dirty="0" smtClean="0"/>
                        <a:t> 1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…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Field 10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Action</a:t>
                      </a:r>
                      <a:endParaRPr lang="ko-KR" altLang="en-US" sz="1050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1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 smtClean="0"/>
                        <a:t>aaaa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 smtClean="0"/>
                        <a:t>aaa.a.aaa.aa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To port 4</a:t>
                      </a:r>
                      <a:endParaRPr lang="ko-KR" altLang="en-US" sz="1050" dirty="0"/>
                    </a:p>
                  </a:txBody>
                  <a:tcPr/>
                </a:tc>
              </a:tr>
              <a:tr h="2136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2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 smtClean="0"/>
                        <a:t>bbbb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 smtClean="0"/>
                        <a:t>bbb.bb.bbb.b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To port 2</a:t>
                      </a:r>
                      <a:endParaRPr lang="ko-KR" altLang="en-US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5572131" y="2317430"/>
          <a:ext cx="3357587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82"/>
                <a:gridCol w="630074"/>
                <a:gridCol w="285752"/>
                <a:gridCol w="714380"/>
                <a:gridCol w="785818"/>
                <a:gridCol w="714381"/>
              </a:tblGrid>
              <a:tr h="213677"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Field</a:t>
                      </a:r>
                      <a:r>
                        <a:rPr lang="en-US" altLang="ko-KR" sz="1050" baseline="0" dirty="0" smtClean="0"/>
                        <a:t> 1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…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Field 10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Action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Priority</a:t>
                      </a:r>
                      <a:endParaRPr lang="ko-KR" altLang="en-US" sz="1050" dirty="0"/>
                    </a:p>
                  </a:txBody>
                  <a:tcPr/>
                </a:tc>
              </a:tr>
              <a:tr h="2162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1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 smtClean="0"/>
                        <a:t>xxxx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&lt;any&gt;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To port 2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1</a:t>
                      </a:r>
                      <a:endParaRPr lang="ko-KR" altLang="en-US" sz="1050" dirty="0"/>
                    </a:p>
                  </a:txBody>
                  <a:tcPr/>
                </a:tc>
              </a:tr>
              <a:tr h="2136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2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&lt;any&gt;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 smtClean="0"/>
                        <a:t>yy.y.y.yy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To port 3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/>
                        <a:t>2</a:t>
                      </a:r>
                      <a:endParaRPr lang="ko-KR" alt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43438" y="164305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Exact-match table</a:t>
            </a:r>
            <a:endParaRPr lang="ko-KR" alt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76" y="245738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Wildcard-match table</a:t>
            </a:r>
            <a:endParaRPr lang="ko-KR" altLang="en-US" sz="1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OpenFlow</a:t>
            </a:r>
            <a:r>
              <a:rPr lang="en-US" altLang="ko-KR" dirty="0" smtClean="0"/>
              <a:t> Throughput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94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With 64-byte packets, against various flow table sizes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10618"/>
            <a:ext cx="7715274" cy="32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IPsec</a:t>
            </a:r>
            <a:r>
              <a:rPr lang="en-US" altLang="ko-KR" dirty="0" smtClean="0"/>
              <a:t> Gateway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Widely used for VPN tunnels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AES for bulk encryption, SHA1 for HMAC</a:t>
            </a:r>
          </a:p>
          <a:p>
            <a:r>
              <a:rPr lang="en-US" altLang="ko-KR" sz="2400" dirty="0" smtClean="0"/>
              <a:t>10x or more costly than forwarding plain packets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We parallelize input traffic in different ways on the GPU</a:t>
            </a:r>
          </a:p>
          <a:p>
            <a:pPr lvl="1"/>
            <a:r>
              <a:rPr lang="en-US" altLang="ko-KR" sz="2000" dirty="0" smtClean="0"/>
              <a:t>AES at the byte-block level</a:t>
            </a:r>
          </a:p>
          <a:p>
            <a:pPr lvl="1"/>
            <a:r>
              <a:rPr lang="en-US" altLang="ko-KR" sz="2000" dirty="0" smtClean="0"/>
              <a:t>SHA1 at the packet level</a:t>
            </a:r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09A5-394C-445E-A3C6-2A8111E25325}" type="slidenum">
              <a:rPr lang="ko-KR" altLang="en-US" smtClean="0"/>
              <a:pPr/>
              <a:t>95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14313" y="785794"/>
            <a:ext cx="8715375" cy="42862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Highly compute-intensive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23776</TotalTime>
  <Words>5978</Words>
  <Application>Microsoft Office PowerPoint</Application>
  <PresentationFormat>화면 슬라이드 쇼(4:3)</PresentationFormat>
  <Paragraphs>1207</Paragraphs>
  <Slides>95</Slides>
  <Notes>48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95</vt:i4>
      </vt:variant>
    </vt:vector>
  </HeadingPairs>
  <TitlesOfParts>
    <vt:vector size="96" baseType="lpstr">
      <vt:lpstr>Office 테마</vt:lpstr>
      <vt:lpstr>PacketShader: A GPU-Accelerated Software Router</vt:lpstr>
      <vt:lpstr>슬라이드 2</vt:lpstr>
      <vt:lpstr>Software Router</vt:lpstr>
      <vt:lpstr>Now 10 Gigabit NIC is a commodity</vt:lpstr>
      <vt:lpstr>Achilles’ Heel of Software Routers</vt:lpstr>
      <vt:lpstr>CPU Bottleneck</vt:lpstr>
      <vt:lpstr>Per-Packet CPU Cycles for 10G</vt:lpstr>
      <vt:lpstr>Our Approach 1: I/O Optimization</vt:lpstr>
      <vt:lpstr>Our Approach 2: GPU Offloading</vt:lpstr>
      <vt:lpstr>What Is GPU?</vt:lpstr>
      <vt:lpstr>GPU = Graphics Processing Unit</vt:lpstr>
      <vt:lpstr>CPU vs. GPU</vt:lpstr>
      <vt:lpstr>“Silicon Budget” in CPU and GPU</vt:lpstr>
      <vt:lpstr>GPU for Packet Processing</vt:lpstr>
      <vt:lpstr>Advantages of GPU for Packet Processing</vt:lpstr>
      <vt:lpstr>(1/3) Raw Computation Power</vt:lpstr>
      <vt:lpstr>(2/3) Memory Access Latency</vt:lpstr>
      <vt:lpstr>(3/3) Memory Bandwidth</vt:lpstr>
      <vt:lpstr>(3/3) Memory Bandwidth</vt:lpstr>
      <vt:lpstr>(3/3) Memory Bandwidth</vt:lpstr>
      <vt:lpstr>(3/3) Memory Bandwidth</vt:lpstr>
      <vt:lpstr>How to Use GPU</vt:lpstr>
      <vt:lpstr>Basic Idea</vt:lpstr>
      <vt:lpstr>Recap</vt:lpstr>
      <vt:lpstr>Parallelism in Packet Processing</vt:lpstr>
      <vt:lpstr>Batching  Long Latency?</vt:lpstr>
      <vt:lpstr>PacketShader Design</vt:lpstr>
      <vt:lpstr>Basic Design</vt:lpstr>
      <vt:lpstr>Packet’s Journey (1/3)</vt:lpstr>
      <vt:lpstr>Packet’s Journey (2/3)</vt:lpstr>
      <vt:lpstr>Packet’s Journey (3/3)</vt:lpstr>
      <vt:lpstr>Interfacing with NICs</vt:lpstr>
      <vt:lpstr>Scaling with a Multi-Core CPU</vt:lpstr>
      <vt:lpstr>Scaling with Multiple Multi-Core CPUs</vt:lpstr>
      <vt:lpstr>Evaluation</vt:lpstr>
      <vt:lpstr>Hardware Setup</vt:lpstr>
      <vt:lpstr>Experimental Setup</vt:lpstr>
      <vt:lpstr>Results (w/ 64B packets)</vt:lpstr>
      <vt:lpstr>Example 1: IPv6 forwarding</vt:lpstr>
      <vt:lpstr>Example 1: IPv6 forwarding</vt:lpstr>
      <vt:lpstr>Example 2: IPsec tunneling</vt:lpstr>
      <vt:lpstr>Example 2: IPsec tunneling</vt:lpstr>
      <vt:lpstr>슬라이드 43</vt:lpstr>
      <vt:lpstr>Conclusions</vt:lpstr>
      <vt:lpstr>Future Work</vt:lpstr>
      <vt:lpstr>THANK YOU</vt:lpstr>
      <vt:lpstr>Backup slides</vt:lpstr>
      <vt:lpstr>Latency: IPv6 forwarding</vt:lpstr>
      <vt:lpstr>Packet I/O Performance</vt:lpstr>
      <vt:lpstr>IPv4 Forwarding Performance</vt:lpstr>
      <vt:lpstr>OpenFlow Forwarding Performance</vt:lpstr>
      <vt:lpstr>Power consumption</vt:lpstr>
      <vt:lpstr>Packet Reordering?</vt:lpstr>
      <vt:lpstr>More CPUs vs. Additional GPUs (IPv6 example)</vt:lpstr>
      <vt:lpstr>History of GPU Programmability</vt:lpstr>
      <vt:lpstr>CPU Bottleneck in Software Routers</vt:lpstr>
      <vt:lpstr>Hardware Setup</vt:lpstr>
      <vt:lpstr>Applications of (Fast) Software Routers</vt:lpstr>
      <vt:lpstr>Applications of Software Routers</vt:lpstr>
      <vt:lpstr>OLD slides</vt:lpstr>
      <vt:lpstr>Overview</vt:lpstr>
      <vt:lpstr>슬라이드 62</vt:lpstr>
      <vt:lpstr>INTRODUCTION</vt:lpstr>
      <vt:lpstr>Software Routers</vt:lpstr>
      <vt:lpstr>GPU</vt:lpstr>
      <vt:lpstr>Data Transfer Rate</vt:lpstr>
      <vt:lpstr>GPU Kernel Launch Overhead</vt:lpstr>
      <vt:lpstr>Definition: Chunk</vt:lpstr>
      <vt:lpstr>Specification of Our Server</vt:lpstr>
      <vt:lpstr>GPU Acceleration Alone Is Not Enough</vt:lpstr>
      <vt:lpstr>Optimizing Packet I/O Engine</vt:lpstr>
      <vt:lpstr>Inefficiencies of Linux Network Stack </vt:lpstr>
      <vt:lpstr>Huge Packet Buffer</vt:lpstr>
      <vt:lpstr>User-space Packet Processing</vt:lpstr>
      <vt:lpstr>Batch Processing</vt:lpstr>
      <vt:lpstr>Effect of Batched Packet Processing</vt:lpstr>
      <vt:lpstr>NUMA –aware RSS</vt:lpstr>
      <vt:lpstr>Multiqueue-Aware User-space Packet I/O</vt:lpstr>
      <vt:lpstr>Packet I/O API</vt:lpstr>
      <vt:lpstr>Packet I/O Performance</vt:lpstr>
      <vt:lpstr>PacketShader</vt:lpstr>
      <vt:lpstr>Master-Worker Scheme</vt:lpstr>
      <vt:lpstr>Workflow in PacketShader</vt:lpstr>
      <vt:lpstr>How Master &amp; Worker Threads Work</vt:lpstr>
      <vt:lpstr>NUMA Partitioning</vt:lpstr>
      <vt:lpstr>Optimization 1: Chunk pipelining</vt:lpstr>
      <vt:lpstr>Optimization 2: Gather/Scatter</vt:lpstr>
      <vt:lpstr>Optimization 3: Concurrent Copy &amp; Execution</vt:lpstr>
      <vt:lpstr>Applications</vt:lpstr>
      <vt:lpstr>IPv4 Routing Throughput</vt:lpstr>
      <vt:lpstr>IPv6 Routing</vt:lpstr>
      <vt:lpstr>IPv6 Routing Throughput</vt:lpstr>
      <vt:lpstr>OpenFlow Switch</vt:lpstr>
      <vt:lpstr>OpenFlow Throughput</vt:lpstr>
      <vt:lpstr>IPsec Gateway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PacketShader</dc:title>
  <dc:creator>Sangjin Han</dc:creator>
  <dc:description>fot SIGCOMM 2010 presentation</dc:description>
  <cp:lastModifiedBy>adaline</cp:lastModifiedBy>
  <cp:revision>2020</cp:revision>
  <dcterms:created xsi:type="dcterms:W3CDTF">2009-08-25T01:29:58Z</dcterms:created>
  <dcterms:modified xsi:type="dcterms:W3CDTF">2010-09-06T12:22:31Z</dcterms:modified>
</cp:coreProperties>
</file>