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0" r:id="rId1"/>
  </p:sldMasterIdLst>
  <p:notesMasterIdLst>
    <p:notesMasterId r:id="rId43"/>
  </p:notesMasterIdLst>
  <p:handoutMasterIdLst>
    <p:handoutMasterId r:id="rId44"/>
  </p:handoutMasterIdLst>
  <p:sldIdLst>
    <p:sldId id="334" r:id="rId2"/>
    <p:sldId id="259" r:id="rId3"/>
    <p:sldId id="260" r:id="rId4"/>
    <p:sldId id="333" r:id="rId5"/>
    <p:sldId id="297" r:id="rId6"/>
    <p:sldId id="311" r:id="rId7"/>
    <p:sldId id="326" r:id="rId8"/>
    <p:sldId id="327" r:id="rId9"/>
    <p:sldId id="302" r:id="rId10"/>
    <p:sldId id="329" r:id="rId11"/>
    <p:sldId id="301" r:id="rId12"/>
    <p:sldId id="314" r:id="rId13"/>
    <p:sldId id="299" r:id="rId14"/>
    <p:sldId id="303" r:id="rId15"/>
    <p:sldId id="325" r:id="rId16"/>
    <p:sldId id="292" r:id="rId17"/>
    <p:sldId id="304" r:id="rId18"/>
    <p:sldId id="294" r:id="rId19"/>
    <p:sldId id="279" r:id="rId20"/>
    <p:sldId id="280" r:id="rId21"/>
    <p:sldId id="332" r:id="rId22"/>
    <p:sldId id="283" r:id="rId23"/>
    <p:sldId id="278" r:id="rId24"/>
    <p:sldId id="282" r:id="rId25"/>
    <p:sldId id="257" r:id="rId26"/>
    <p:sldId id="286" r:id="rId27"/>
    <p:sldId id="295" r:id="rId28"/>
    <p:sldId id="309" r:id="rId29"/>
    <p:sldId id="305" r:id="rId30"/>
    <p:sldId id="306" r:id="rId31"/>
    <p:sldId id="307" r:id="rId32"/>
    <p:sldId id="308" r:id="rId33"/>
    <p:sldId id="318" r:id="rId34"/>
    <p:sldId id="319" r:id="rId35"/>
    <p:sldId id="320" r:id="rId36"/>
    <p:sldId id="290" r:id="rId37"/>
    <p:sldId id="291" r:id="rId38"/>
    <p:sldId id="321" r:id="rId39"/>
    <p:sldId id="322" r:id="rId40"/>
    <p:sldId id="316" r:id="rId41"/>
    <p:sldId id="313" r:id="rId42"/>
  </p:sldIdLst>
  <p:sldSz cx="9144000" cy="6858000" type="screen4x3"/>
  <p:notesSz cx="6797675" cy="9874250"/>
  <p:embeddedFontLst>
    <p:embeddedFont>
      <p:font typeface="Franklin Gothic Medium Cond" pitchFamily="34" charset="0"/>
      <p:regular r:id="rId45"/>
    </p:embeddedFont>
    <p:embeddedFont>
      <p:font typeface="Corbel" pitchFamily="34" charset="0"/>
      <p:regular r:id="rId46"/>
      <p:bold r:id="rId47"/>
      <p:italic r:id="rId48"/>
      <p:boldItalic r:id="rId49"/>
    </p:embeddedFont>
    <p:embeddedFont>
      <p:font typeface="맑은 고딕" pitchFamily="34" charset="-127"/>
      <p:regular r:id="rId50"/>
      <p:bold r:id="rId51"/>
    </p:embeddedFont>
    <p:embeddedFont>
      <p:font typeface="Calibri" pitchFamily="34" charset="0"/>
      <p:regular r:id="rId52"/>
      <p:bold r:id="rId53"/>
      <p:italic r:id="rId54"/>
      <p:boldItalic r:id="rId55"/>
    </p:embeddedFont>
    <p:embeddedFont>
      <p:font typeface="Verdana" pitchFamily="34" charset="0"/>
      <p:regular r:id="rId56"/>
      <p:bold r:id="rId57"/>
      <p:italic r:id="rId58"/>
      <p:boldItalic r:id="rId59"/>
    </p:embeddedFont>
    <p:embeddedFont>
      <p:font typeface="Tahoma" pitchFamily="34"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D98"/>
    <a:srgbClr val="2C5D98"/>
    <a:srgbClr val="FF5050"/>
    <a:srgbClr val="94B74D"/>
    <a:srgbClr val="FCFF71"/>
    <a:srgbClr val="73CD53"/>
    <a:srgbClr val="678034"/>
    <a:srgbClr val="FF6600"/>
    <a:srgbClr val="52E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4" autoAdjust="0"/>
    <p:restoredTop sz="69928" autoAdjust="0"/>
  </p:normalViewPr>
  <p:slideViewPr>
    <p:cSldViewPr>
      <p:cViewPr varScale="1">
        <p:scale>
          <a:sx n="63" d="100"/>
          <a:sy n="63" d="100"/>
        </p:scale>
        <p:origin x="-166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96" y="-8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oleObject" Target="file:///\\vboxsrv\jhlee\desktop\results-5-05.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wmoon\Dropbox\IDS\experiment%20results\pktio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jhlee\desktop\results-5-05.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jhlee\desktop\results-5-05.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im\Desktop\Fast-IDS\results\Power.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wmoon\Dropbox\IDS\experiment%20results\gpu_ubench_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wmoon\AppData\Local\Temp\gpu_ubenc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sim\Desktop\Fast-IDS\results\results-31-03.20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boxsrv\jhlee\desktop\latency_1205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wmoon\Dropbox\IDS\experiment%20results\pktio_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MIDeA</c:v>
          </c:tx>
          <c:spPr>
            <a:gradFill>
              <a:gsLst>
                <a:gs pos="0">
                  <a:schemeClr val="accent2">
                    <a:lumMod val="60000"/>
                    <a:lumOff val="40000"/>
                  </a:schemeClr>
                </a:gs>
                <a:gs pos="80000">
                  <a:schemeClr val="accent2">
                    <a:lumMod val="40000"/>
                    <a:lumOff val="60000"/>
                  </a:schemeClr>
                </a:gs>
                <a:gs pos="100000">
                  <a:schemeClr val="accent2">
                    <a:lumMod val="20000"/>
                    <a:lumOff val="80000"/>
                  </a:schemeClr>
                </a:gs>
              </a:gsLst>
              <a:lin ang="16200000" scaled="0"/>
            </a:gradFill>
            <a:ln w="9525" cap="flat" cmpd="sng" algn="ctr">
              <a:solidFill>
                <a:schemeClr val="accent1">
                  <a:lumMod val="75000"/>
                </a:schemeClr>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'CPU-vs-GPU-no-attack-random'!$I$52:$I$57</c:f>
              <c:numCache>
                <c:formatCode>General</c:formatCode>
                <c:ptCount val="6"/>
                <c:pt idx="0">
                  <c:v>0</c:v>
                </c:pt>
                <c:pt idx="1">
                  <c:v>4.4611731277533044</c:v>
                </c:pt>
                <c:pt idx="2">
                  <c:v>0</c:v>
                </c:pt>
                <c:pt idx="3">
                  <c:v>12.374727422907489</c:v>
                </c:pt>
                <c:pt idx="4">
                  <c:v>0</c:v>
                </c:pt>
                <c:pt idx="5">
                  <c:v>17.079907400881059</c:v>
                </c:pt>
              </c:numCache>
            </c:numRef>
          </c:val>
        </c:ser>
        <c:ser>
          <c:idx val="1"/>
          <c:order val="1"/>
          <c:tx>
            <c:strRef>
              <c:f>'CPU-vs-GPU-no-attack-random'!$M$51</c:f>
              <c:strCache>
                <c:ptCount val="1"/>
                <c:pt idx="0">
                  <c:v>Snort w/ PF_Ring</c:v>
                </c:pt>
              </c:strCache>
            </c:strRef>
          </c:tx>
          <c:spPr>
            <a:gradFill>
              <a:gsLst>
                <a:gs pos="0">
                  <a:schemeClr val="accent2">
                    <a:lumMod val="75000"/>
                  </a:schemeClr>
                </a:gs>
                <a:gs pos="80000">
                  <a:schemeClr val="accent2">
                    <a:lumMod val="60000"/>
                    <a:lumOff val="40000"/>
                  </a:schemeClr>
                </a:gs>
                <a:gs pos="100000">
                  <a:schemeClr val="accent2">
                    <a:lumMod val="40000"/>
                    <a:lumOff val="60000"/>
                  </a:schemeClr>
                </a:gs>
              </a:gsLst>
              <a:lin ang="16200000" scaled="0"/>
            </a:gradFill>
            <a:ln w="9525" cap="flat" cmpd="sng" algn="ctr">
              <a:solidFill>
                <a:schemeClr val="accent1">
                  <a:lumMod val="75000"/>
                </a:schemeClr>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'CPU-vs-GPU-no-attack-random'!$M$52:$M$57</c:f>
              <c:numCache>
                <c:formatCode>General</c:formatCode>
                <c:ptCount val="6"/>
                <c:pt idx="0">
                  <c:v>5.5652600000000003</c:v>
                </c:pt>
                <c:pt idx="1">
                  <c:v>8.3627400000000005</c:v>
                </c:pt>
                <c:pt idx="2">
                  <c:v>8.3607999999999993</c:v>
                </c:pt>
                <c:pt idx="3">
                  <c:v>11.1501</c:v>
                </c:pt>
                <c:pt idx="4">
                  <c:v>11.4915</c:v>
                </c:pt>
                <c:pt idx="5">
                  <c:v>12.3195</c:v>
                </c:pt>
              </c:numCache>
            </c:numRef>
          </c:val>
        </c:ser>
        <c:ser>
          <c:idx val="2"/>
          <c:order val="2"/>
          <c:tx>
            <c:strRef>
              <c:f>'CPU-vs-GPU-no-attack-random'!$G$51</c:f>
              <c:strCache>
                <c:ptCount val="1"/>
                <c:pt idx="0">
                  <c:v>Kargus CPU-only</c:v>
                </c:pt>
              </c:strCache>
            </c:strRef>
          </c:tx>
          <c:spPr>
            <a:gradFill>
              <a:gsLst>
                <a:gs pos="0">
                  <a:schemeClr val="tx2">
                    <a:lumMod val="60000"/>
                    <a:lumOff val="40000"/>
                  </a:schemeClr>
                </a:gs>
                <a:gs pos="80000">
                  <a:schemeClr val="tx2">
                    <a:lumMod val="40000"/>
                    <a:lumOff val="60000"/>
                  </a:schemeClr>
                </a:gs>
                <a:gs pos="100000">
                  <a:schemeClr val="tx2">
                    <a:lumMod val="20000"/>
                    <a:lumOff val="80000"/>
                  </a:schemeClr>
                </a:gs>
              </a:gsLst>
              <a:lin ang="16200000" scaled="0"/>
            </a:gradFill>
            <a:ln w="9525" cap="flat" cmpd="sng" algn="ctr">
              <a:solidFill>
                <a:schemeClr val="accent1">
                  <a:lumMod val="75000"/>
                </a:schemeClr>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'CPU-vs-GPU-no-attack-random'!$G$52:$G$57</c:f>
              <c:numCache>
                <c:formatCode>General</c:formatCode>
                <c:ptCount val="6"/>
                <c:pt idx="0">
                  <c:v>30.513500000000001</c:v>
                </c:pt>
                <c:pt idx="1">
                  <c:v>12.994400000000001</c:v>
                </c:pt>
                <c:pt idx="2">
                  <c:v>13.0036</c:v>
                </c:pt>
                <c:pt idx="3">
                  <c:v>13.1966</c:v>
                </c:pt>
                <c:pt idx="4">
                  <c:v>13.303800000000001</c:v>
                </c:pt>
                <c:pt idx="5">
                  <c:v>13.567500000000001</c:v>
                </c:pt>
              </c:numCache>
            </c:numRef>
          </c:val>
        </c:ser>
        <c:ser>
          <c:idx val="3"/>
          <c:order val="3"/>
          <c:tx>
            <c:v>Kargus CPU/GPU</c:v>
          </c:tx>
          <c:spPr>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lumMod val="75000"/>
                </a:schemeClr>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'CPU-vs-GPU-no-attack-random'!$H$52:$H$57</c:f>
              <c:numCache>
                <c:formatCode>General</c:formatCode>
                <c:ptCount val="6"/>
                <c:pt idx="0">
                  <c:v>25.145800000000001</c:v>
                </c:pt>
                <c:pt idx="1">
                  <c:v>18.9739</c:v>
                </c:pt>
                <c:pt idx="2">
                  <c:v>21.121500000000001</c:v>
                </c:pt>
                <c:pt idx="3">
                  <c:v>30.314599999999999</c:v>
                </c:pt>
                <c:pt idx="4">
                  <c:v>30.919499999999999</c:v>
                </c:pt>
                <c:pt idx="5">
                  <c:v>33.165700000000001</c:v>
                </c:pt>
              </c:numCache>
            </c:numRef>
          </c:val>
        </c:ser>
        <c:dLbls>
          <c:showLegendKey val="0"/>
          <c:showVal val="0"/>
          <c:showCatName val="0"/>
          <c:showSerName val="0"/>
          <c:showPercent val="0"/>
          <c:showBubbleSize val="0"/>
        </c:dLbls>
        <c:gapWidth val="150"/>
        <c:axId val="82959360"/>
        <c:axId val="82961536"/>
      </c:barChart>
      <c:catAx>
        <c:axId val="82959360"/>
        <c:scaling>
          <c:orientation val="minMax"/>
        </c:scaling>
        <c:delete val="0"/>
        <c:axPos val="b"/>
        <c:majorGridlines/>
        <c:title>
          <c:tx>
            <c:rich>
              <a:bodyPr/>
              <a:lstStyle/>
              <a:p>
                <a:pPr>
                  <a:defRPr/>
                </a:pPr>
                <a:r>
                  <a:rPr lang="en-US"/>
                  <a:t>Packet size (Bytes)</a:t>
                </a:r>
                <a:endParaRPr lang="ko-KR"/>
              </a:p>
            </c:rich>
          </c:tx>
          <c:layout/>
          <c:overlay val="0"/>
        </c:title>
        <c:numFmt formatCode="General" sourceLinked="1"/>
        <c:majorTickMark val="out"/>
        <c:minorTickMark val="none"/>
        <c:tickLblPos val="nextTo"/>
        <c:crossAx val="82961536"/>
        <c:crosses val="autoZero"/>
        <c:auto val="1"/>
        <c:lblAlgn val="ctr"/>
        <c:lblOffset val="100"/>
        <c:noMultiLvlLbl val="0"/>
      </c:catAx>
      <c:valAx>
        <c:axId val="82961536"/>
        <c:scaling>
          <c:orientation val="minMax"/>
        </c:scaling>
        <c:delete val="0"/>
        <c:axPos val="l"/>
        <c:majorGridlines/>
        <c:minorGridlines/>
        <c:title>
          <c:tx>
            <c:rich>
              <a:bodyPr rot="-5400000" vert="horz"/>
              <a:lstStyle/>
              <a:p>
                <a:pPr>
                  <a:defRPr/>
                </a:pPr>
                <a:r>
                  <a:rPr lang="en-US"/>
                  <a:t>Throughput (Gbps)</a:t>
                </a:r>
                <a:endParaRPr lang="ko-KR"/>
              </a:p>
            </c:rich>
          </c:tx>
          <c:layout/>
          <c:overlay val="0"/>
        </c:title>
        <c:numFmt formatCode="General" sourceLinked="1"/>
        <c:majorTickMark val="out"/>
        <c:minorTickMark val="none"/>
        <c:tickLblPos val="nextTo"/>
        <c:spPr>
          <a:noFill/>
        </c:spPr>
        <c:crossAx val="82959360"/>
        <c:crosses val="autoZero"/>
        <c:crossBetween val="between"/>
      </c:valAx>
      <c:spPr>
        <a:noFill/>
      </c:spPr>
    </c:plotArea>
    <c:legend>
      <c:legendPos val="t"/>
      <c:layout>
        <c:manualLayout>
          <c:xMode val="edge"/>
          <c:yMode val="edge"/>
          <c:x val="0.2870988888888889"/>
          <c:y val="6.612451164760394E-2"/>
          <c:w val="0.28355055555555558"/>
          <c:h val="0.25974299488459468"/>
        </c:manualLayout>
      </c:layout>
      <c:overlay val="1"/>
      <c:spPr>
        <a:solidFill>
          <a:schemeClr val="bg1"/>
        </a:solidFill>
        <a:ln w="19050">
          <a:solidFill>
            <a:schemeClr val="tx1"/>
          </a:solidFill>
        </a:ln>
      </c:spPr>
    </c:legend>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027991452991453"/>
          <c:y val="0.12249402158063577"/>
          <c:w val="0.7944017094017094"/>
          <c:h val="0.73187634878973462"/>
        </c:manualLayout>
      </c:layout>
      <c:barChart>
        <c:barDir val="col"/>
        <c:grouping val="clustered"/>
        <c:varyColors val="0"/>
        <c:ser>
          <c:idx val="1"/>
          <c:order val="0"/>
          <c:tx>
            <c:v>PCAP polling</c:v>
          </c:tx>
          <c:spPr>
            <a:gradFill>
              <a:gsLst>
                <a:gs pos="0">
                  <a:schemeClr val="accent2">
                    <a:lumMod val="75000"/>
                  </a:schemeClr>
                </a:gs>
                <a:gs pos="80000">
                  <a:schemeClr val="accent2">
                    <a:lumMod val="60000"/>
                    <a:lumOff val="40000"/>
                  </a:schemeClr>
                </a:gs>
                <a:gs pos="100000">
                  <a:schemeClr val="accent2">
                    <a:lumMod val="40000"/>
                    <a:lumOff val="60000"/>
                  </a:schemeClr>
                </a:gs>
              </a:gsLst>
              <a:lin ang="16200000" scaled="0"/>
            </a:gradFill>
            <a:ln w="12700">
              <a:solidFill>
                <a:schemeClr val="accent1">
                  <a:lumMod val="75000"/>
                </a:schemeClr>
              </a:solidFill>
            </a:ln>
          </c:spPr>
          <c:invertIfNegative val="0"/>
          <c:dLbls>
            <c:dLbl>
              <c:idx val="4"/>
              <c:layout>
                <c:manualLayout>
                  <c:x val="-2.136752136752137E-3"/>
                  <c:y val="-2.2222222222222223E-2"/>
                </c:manualLayout>
              </c:layout>
              <c:dLblPos val="outEnd"/>
              <c:showLegendKey val="0"/>
              <c:showVal val="1"/>
              <c:showCatName val="0"/>
              <c:showSerName val="0"/>
              <c:showPercent val="0"/>
              <c:showBubbleSize val="0"/>
            </c:dLbl>
            <c:numFmt formatCode="#,##0.0_);[Red]\(#,##0.0\)" sourceLinked="0"/>
            <c:dLblPos val="outEnd"/>
            <c:showLegendKey val="0"/>
            <c:showVal val="1"/>
            <c:showCatName val="0"/>
            <c:showSerName val="0"/>
            <c:showPercent val="0"/>
            <c:showBubbleSize val="0"/>
            <c:showLeaderLines val="0"/>
          </c:dLbls>
          <c:cat>
            <c:numRef>
              <c:f>Sheet1!$A$4:$A$9</c:f>
              <c:numCache>
                <c:formatCode>General</c:formatCode>
                <c:ptCount val="6"/>
                <c:pt idx="0">
                  <c:v>64</c:v>
                </c:pt>
                <c:pt idx="1">
                  <c:v>128</c:v>
                </c:pt>
                <c:pt idx="2">
                  <c:v>256</c:v>
                </c:pt>
                <c:pt idx="3">
                  <c:v>512</c:v>
                </c:pt>
                <c:pt idx="4">
                  <c:v>1024</c:v>
                </c:pt>
                <c:pt idx="5">
                  <c:v>1518</c:v>
                </c:pt>
              </c:numCache>
            </c:numRef>
          </c:cat>
          <c:val>
            <c:numRef>
              <c:f>Sheet1!$D$4:$D$9</c:f>
              <c:numCache>
                <c:formatCode>General</c:formatCode>
                <c:ptCount val="6"/>
                <c:pt idx="0">
                  <c:v>0.37921700000000003</c:v>
                </c:pt>
                <c:pt idx="1">
                  <c:v>0.77493999999999996</c:v>
                </c:pt>
                <c:pt idx="2">
                  <c:v>1.5184200000000001</c:v>
                </c:pt>
                <c:pt idx="3">
                  <c:v>2.90042</c:v>
                </c:pt>
                <c:pt idx="4">
                  <c:v>4.9856499999999997</c:v>
                </c:pt>
                <c:pt idx="5">
                  <c:v>6.6873300000000002</c:v>
                </c:pt>
              </c:numCache>
            </c:numRef>
          </c:val>
        </c:ser>
        <c:ser>
          <c:idx val="6"/>
          <c:order val="3"/>
          <c:tx>
            <c:v>PSIO</c:v>
          </c:tx>
          <c:spPr>
            <a:gradFill>
              <a:gsLst>
                <a:gs pos="0">
                  <a:srgbClr val="2C5D98"/>
                </a:gs>
                <a:gs pos="80000">
                  <a:schemeClr val="accent1">
                    <a:lumMod val="60000"/>
                    <a:lumOff val="40000"/>
                  </a:schemeClr>
                </a:gs>
                <a:gs pos="100000">
                  <a:schemeClr val="accent1">
                    <a:lumMod val="40000"/>
                    <a:lumOff val="60000"/>
                  </a:schemeClr>
                </a:gs>
              </a:gsLst>
              <a:lin ang="16200000" scaled="0"/>
            </a:gradFill>
            <a:ln w="12700">
              <a:solidFill>
                <a:schemeClr val="accent1">
                  <a:lumMod val="75000"/>
                </a:schemeClr>
              </a:solidFill>
            </a:ln>
          </c:spPr>
          <c:invertIfNegative val="0"/>
          <c:cat>
            <c:numRef>
              <c:f>Sheet1!$A$4:$A$9</c:f>
              <c:numCache>
                <c:formatCode>General</c:formatCode>
                <c:ptCount val="6"/>
                <c:pt idx="0">
                  <c:v>64</c:v>
                </c:pt>
                <c:pt idx="1">
                  <c:v>128</c:v>
                </c:pt>
                <c:pt idx="2">
                  <c:v>256</c:v>
                </c:pt>
                <c:pt idx="3">
                  <c:v>512</c:v>
                </c:pt>
                <c:pt idx="4">
                  <c:v>1024</c:v>
                </c:pt>
                <c:pt idx="5">
                  <c:v>1518</c:v>
                </c:pt>
              </c:numCache>
            </c:numRef>
          </c:cat>
          <c:val>
            <c:numRef>
              <c:f>Sheet1!$I$4:$I$9</c:f>
              <c:numCache>
                <c:formatCode>General</c:formatCode>
                <c:ptCount val="6"/>
                <c:pt idx="0">
                  <c:v>39.722999999999999</c:v>
                </c:pt>
                <c:pt idx="1">
                  <c:v>39.728000000000002</c:v>
                </c:pt>
                <c:pt idx="2">
                  <c:v>39.948999999999998</c:v>
                </c:pt>
                <c:pt idx="3">
                  <c:v>39.731000000000002</c:v>
                </c:pt>
                <c:pt idx="4">
                  <c:v>39.996000000000002</c:v>
                </c:pt>
                <c:pt idx="5">
                  <c:v>39.999000000000002</c:v>
                </c:pt>
              </c:numCache>
            </c:numRef>
          </c:val>
        </c:ser>
        <c:dLbls>
          <c:showLegendKey val="0"/>
          <c:showVal val="0"/>
          <c:showCatName val="0"/>
          <c:showSerName val="0"/>
          <c:showPercent val="0"/>
          <c:showBubbleSize val="0"/>
        </c:dLbls>
        <c:gapWidth val="150"/>
        <c:axId val="92104576"/>
        <c:axId val="92127616"/>
      </c:barChart>
      <c:lineChart>
        <c:grouping val="standard"/>
        <c:varyColors val="0"/>
        <c:ser>
          <c:idx val="3"/>
          <c:order val="1"/>
          <c:tx>
            <c:v>PCAP polling CPU %</c:v>
          </c:tx>
          <c:spPr>
            <a:ln>
              <a:solidFill>
                <a:schemeClr val="tx1"/>
              </a:solidFill>
              <a:prstDash val="solid"/>
            </a:ln>
          </c:spPr>
          <c:marker>
            <c:symbol val="x"/>
            <c:size val="10"/>
            <c:spPr>
              <a:solidFill>
                <a:schemeClr val="bg1"/>
              </a:solidFill>
              <a:ln w="28575">
                <a:solidFill>
                  <a:schemeClr val="tx1"/>
                </a:solidFill>
              </a:ln>
            </c:spPr>
          </c:marker>
          <c:val>
            <c:numRef>
              <c:f>Sheet1!$E$4:$E$9</c:f>
              <c:numCache>
                <c:formatCode>General</c:formatCode>
                <c:ptCount val="6"/>
                <c:pt idx="0">
                  <c:v>100</c:v>
                </c:pt>
                <c:pt idx="1">
                  <c:v>100</c:v>
                </c:pt>
                <c:pt idx="2">
                  <c:v>100</c:v>
                </c:pt>
                <c:pt idx="3">
                  <c:v>100</c:v>
                </c:pt>
                <c:pt idx="4">
                  <c:v>100</c:v>
                </c:pt>
                <c:pt idx="5">
                  <c:v>100</c:v>
                </c:pt>
              </c:numCache>
            </c:numRef>
          </c:val>
          <c:smooth val="0"/>
        </c:ser>
        <c:ser>
          <c:idx val="5"/>
          <c:order val="2"/>
          <c:tx>
            <c:v>PF_RING CPU %</c:v>
          </c:tx>
          <c:spPr>
            <a:ln>
              <a:solidFill>
                <a:schemeClr val="tx1"/>
              </a:solidFill>
              <a:prstDash val="solid"/>
            </a:ln>
          </c:spPr>
          <c:marker>
            <c:symbol val="circle"/>
            <c:size val="5"/>
            <c:spPr>
              <a:solidFill>
                <a:schemeClr val="bg1"/>
              </a:solidFill>
              <a:ln w="28575">
                <a:solidFill>
                  <a:schemeClr val="tx1"/>
                </a:solidFill>
              </a:ln>
            </c:spPr>
          </c:marker>
          <c:val>
            <c:numRef>
              <c:f>Sheet1!$G$4:$G$9</c:f>
              <c:numCache>
                <c:formatCode>General</c:formatCode>
                <c:ptCount val="6"/>
                <c:pt idx="0">
                  <c:v>100</c:v>
                </c:pt>
                <c:pt idx="1">
                  <c:v>100</c:v>
                </c:pt>
                <c:pt idx="2">
                  <c:v>100</c:v>
                </c:pt>
                <c:pt idx="3">
                  <c:v>100</c:v>
                </c:pt>
                <c:pt idx="4">
                  <c:v>100</c:v>
                </c:pt>
                <c:pt idx="5">
                  <c:v>100</c:v>
                </c:pt>
              </c:numCache>
            </c:numRef>
          </c:val>
          <c:smooth val="0"/>
        </c:ser>
        <c:ser>
          <c:idx val="7"/>
          <c:order val="4"/>
          <c:tx>
            <c:v>PSIO CPU %</c:v>
          </c:tx>
          <c:spPr>
            <a:ln>
              <a:solidFill>
                <a:schemeClr val="tx1"/>
              </a:solidFill>
              <a:prstDash val="sysDash"/>
            </a:ln>
          </c:spPr>
          <c:marker>
            <c:symbol val="square"/>
            <c:size val="7"/>
            <c:spPr>
              <a:solidFill>
                <a:schemeClr val="bg1"/>
              </a:solidFill>
              <a:ln w="28575">
                <a:solidFill>
                  <a:schemeClr val="tx1"/>
                </a:solidFill>
              </a:ln>
            </c:spPr>
          </c:marker>
          <c:val>
            <c:numRef>
              <c:f>Sheet1!$J$4:$J$9</c:f>
              <c:numCache>
                <c:formatCode>General</c:formatCode>
                <c:ptCount val="6"/>
                <c:pt idx="0">
                  <c:v>29.45</c:v>
                </c:pt>
                <c:pt idx="1">
                  <c:v>30.4</c:v>
                </c:pt>
                <c:pt idx="2">
                  <c:v>27.87</c:v>
                </c:pt>
                <c:pt idx="3">
                  <c:v>20.71</c:v>
                </c:pt>
                <c:pt idx="4">
                  <c:v>18.16</c:v>
                </c:pt>
                <c:pt idx="5">
                  <c:v>16.559999999999999</c:v>
                </c:pt>
              </c:numCache>
            </c:numRef>
          </c:val>
          <c:smooth val="0"/>
        </c:ser>
        <c:dLbls>
          <c:showLegendKey val="0"/>
          <c:showVal val="0"/>
          <c:showCatName val="0"/>
          <c:showSerName val="0"/>
          <c:showPercent val="0"/>
          <c:showBubbleSize val="0"/>
        </c:dLbls>
        <c:marker val="1"/>
        <c:smooth val="0"/>
        <c:axId val="92131712"/>
        <c:axId val="92129536"/>
      </c:lineChart>
      <c:catAx>
        <c:axId val="92104576"/>
        <c:scaling>
          <c:orientation val="minMax"/>
        </c:scaling>
        <c:delete val="0"/>
        <c:axPos val="b"/>
        <c:majorGridlines/>
        <c:title>
          <c:tx>
            <c:rich>
              <a:bodyPr/>
              <a:lstStyle/>
              <a:p>
                <a:pPr>
                  <a:defRPr/>
                </a:pPr>
                <a:r>
                  <a:rPr lang="en-US"/>
                  <a:t>Packet Size (bytes)</a:t>
                </a:r>
              </a:p>
            </c:rich>
          </c:tx>
          <c:layout/>
          <c:overlay val="0"/>
        </c:title>
        <c:numFmt formatCode="General" sourceLinked="1"/>
        <c:majorTickMark val="out"/>
        <c:minorTickMark val="none"/>
        <c:tickLblPos val="nextTo"/>
        <c:crossAx val="92127616"/>
        <c:crosses val="autoZero"/>
        <c:auto val="1"/>
        <c:lblAlgn val="ctr"/>
        <c:lblOffset val="100"/>
        <c:noMultiLvlLbl val="0"/>
      </c:catAx>
      <c:valAx>
        <c:axId val="92127616"/>
        <c:scaling>
          <c:orientation val="minMax"/>
          <c:max val="40"/>
        </c:scaling>
        <c:delete val="0"/>
        <c:axPos val="l"/>
        <c:majorGridlines/>
        <c:title>
          <c:tx>
            <c:rich>
              <a:bodyPr rot="-5400000" vert="horz"/>
              <a:lstStyle/>
              <a:p>
                <a:pPr>
                  <a:defRPr/>
                </a:pPr>
                <a:r>
                  <a:rPr lang="en-US"/>
                  <a:t>Receiving Throughput (Gbps)</a:t>
                </a:r>
              </a:p>
            </c:rich>
          </c:tx>
          <c:layout/>
          <c:overlay val="0"/>
        </c:title>
        <c:numFmt formatCode="General" sourceLinked="1"/>
        <c:majorTickMark val="out"/>
        <c:minorTickMark val="none"/>
        <c:tickLblPos val="nextTo"/>
        <c:crossAx val="92104576"/>
        <c:crosses val="autoZero"/>
        <c:crossBetween val="between"/>
      </c:valAx>
      <c:valAx>
        <c:axId val="92129536"/>
        <c:scaling>
          <c:orientation val="minMax"/>
          <c:max val="110"/>
          <c:min val="0"/>
        </c:scaling>
        <c:delete val="0"/>
        <c:axPos val="r"/>
        <c:title>
          <c:tx>
            <c:rich>
              <a:bodyPr rot="-5400000" vert="horz"/>
              <a:lstStyle/>
              <a:p>
                <a:pPr>
                  <a:defRPr/>
                </a:pPr>
                <a:r>
                  <a:rPr lang="en-US"/>
                  <a:t>CPU Utilization (%)</a:t>
                </a:r>
              </a:p>
            </c:rich>
          </c:tx>
          <c:layout/>
          <c:overlay val="0"/>
        </c:title>
        <c:numFmt formatCode="General" sourceLinked="1"/>
        <c:majorTickMark val="out"/>
        <c:minorTickMark val="none"/>
        <c:tickLblPos val="nextTo"/>
        <c:crossAx val="92131712"/>
        <c:crosses val="max"/>
        <c:crossBetween val="between"/>
      </c:valAx>
      <c:catAx>
        <c:axId val="92131712"/>
        <c:scaling>
          <c:orientation val="minMax"/>
        </c:scaling>
        <c:delete val="1"/>
        <c:axPos val="b"/>
        <c:majorTickMark val="out"/>
        <c:minorTickMark val="none"/>
        <c:tickLblPos val="nextTo"/>
        <c:crossAx val="92129536"/>
        <c:crosses val="autoZero"/>
        <c:auto val="1"/>
        <c:lblAlgn val="ctr"/>
        <c:lblOffset val="100"/>
        <c:noMultiLvlLbl val="0"/>
      </c:catAx>
      <c:spPr>
        <a:solidFill>
          <a:schemeClr val="bg1"/>
        </a:solidFill>
        <a:ln>
          <a:noFill/>
        </a:ln>
      </c:spPr>
    </c:plotArea>
    <c:legend>
      <c:legendPos val="t"/>
      <c:legendEntry>
        <c:idx val="3"/>
        <c:delete val="1"/>
      </c:legendEntry>
      <c:layout>
        <c:manualLayout>
          <c:xMode val="edge"/>
          <c:yMode val="edge"/>
          <c:x val="1.7200013459856009E-3"/>
          <c:y val="1.1111111111111112E-2"/>
          <c:w val="0.99614324651726227"/>
          <c:h val="9.0475357247010779E-2"/>
        </c:manualLayout>
      </c:layout>
      <c:overlay val="0"/>
    </c:legend>
    <c:plotVisOnly val="1"/>
    <c:dispBlanksAs val="gap"/>
    <c:showDLblsOverMax val="0"/>
  </c:chart>
  <c:txPr>
    <a:bodyPr/>
    <a:lstStyle/>
    <a:p>
      <a:pPr>
        <a:defRPr sz="1600">
          <a:latin typeface="Corbe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MIDeA</c:v>
          </c:tx>
          <c:spPr>
            <a:gradFill>
              <a:gsLst>
                <a:gs pos="0">
                  <a:schemeClr val="accent2">
                    <a:lumMod val="60000"/>
                    <a:lumOff val="40000"/>
                  </a:schemeClr>
                </a:gs>
                <a:gs pos="80000">
                  <a:schemeClr val="accent2">
                    <a:lumMod val="40000"/>
                    <a:lumOff val="60000"/>
                  </a:schemeClr>
                </a:gs>
                <a:gs pos="100000">
                  <a:schemeClr val="accent2">
                    <a:lumMod val="20000"/>
                    <a:lumOff val="80000"/>
                  </a:schemeClr>
                </a:gs>
              </a:gsLst>
              <a:lin ang="16200000" scaled="0"/>
            </a:gradFill>
            <a:ln w="19050" cap="flat" cmpd="sng" algn="ctr">
              <a:solidFill>
                <a:srgbClr val="FF0000"/>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'CPU-vs-GPU-no-attack-random'!$L$52:$L$57</c:f>
              <c:numCache>
                <c:formatCode>General</c:formatCode>
                <c:ptCount val="6"/>
                <c:pt idx="0">
                  <c:v>0</c:v>
                </c:pt>
                <c:pt idx="1">
                  <c:v>3.0232743510394293</c:v>
                </c:pt>
                <c:pt idx="2">
                  <c:v>0</c:v>
                </c:pt>
                <c:pt idx="3">
                  <c:v>0</c:v>
                </c:pt>
                <c:pt idx="4">
                  <c:v>0</c:v>
                </c:pt>
                <c:pt idx="5">
                  <c:v>0</c:v>
                </c:pt>
              </c:numCache>
            </c:numRef>
          </c:val>
        </c:ser>
        <c:ser>
          <c:idx val="1"/>
          <c:order val="1"/>
          <c:tx>
            <c:strRef>
              <c:f>'CPU-vs-GPU-no-attack-random'!$M$51</c:f>
              <c:strCache>
                <c:ptCount val="1"/>
                <c:pt idx="0">
                  <c:v>Snort w/ PF_Ring</c:v>
                </c:pt>
              </c:strCache>
            </c:strRef>
          </c:tx>
          <c:spPr>
            <a:gradFill>
              <a:gsLst>
                <a:gs pos="0">
                  <a:schemeClr val="accent2">
                    <a:lumMod val="75000"/>
                  </a:schemeClr>
                </a:gs>
                <a:gs pos="80000">
                  <a:schemeClr val="accent2">
                    <a:lumMod val="60000"/>
                    <a:lumOff val="40000"/>
                  </a:schemeClr>
                </a:gs>
                <a:gs pos="100000">
                  <a:schemeClr val="accent2">
                    <a:lumMod val="40000"/>
                    <a:lumOff val="60000"/>
                  </a:schemeClr>
                </a:gs>
              </a:gsLst>
              <a:lin ang="16200000" scaled="0"/>
            </a:gradFill>
            <a:ln w="19050" cap="flat" cmpd="sng" algn="ctr">
              <a:solidFill>
                <a:srgbClr val="FF0000"/>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'CPU-vs-GPU-no-attack-random'!$N$52:$N$57</c:f>
              <c:numCache>
                <c:formatCode>General</c:formatCode>
                <c:ptCount val="6"/>
                <c:pt idx="0">
                  <c:v>0.63241590909090917</c:v>
                </c:pt>
                <c:pt idx="1">
                  <c:v>5.6673114049586779</c:v>
                </c:pt>
                <c:pt idx="2">
                  <c:v>0</c:v>
                </c:pt>
                <c:pt idx="3">
                  <c:v>0</c:v>
                </c:pt>
                <c:pt idx="4">
                  <c:v>0</c:v>
                </c:pt>
                <c:pt idx="5">
                  <c:v>0</c:v>
                </c:pt>
              </c:numCache>
            </c:numRef>
          </c:val>
        </c:ser>
        <c:ser>
          <c:idx val="2"/>
          <c:order val="2"/>
          <c:tx>
            <c:strRef>
              <c:f>'CPU-vs-GPU-no-attack-random'!$G$51</c:f>
              <c:strCache>
                <c:ptCount val="1"/>
                <c:pt idx="0">
                  <c:v>Kargus CPU-only</c:v>
                </c:pt>
              </c:strCache>
            </c:strRef>
          </c:tx>
          <c:spPr>
            <a:gradFill>
              <a:gsLst>
                <a:gs pos="0">
                  <a:schemeClr val="tx2">
                    <a:lumMod val="60000"/>
                    <a:lumOff val="40000"/>
                  </a:schemeClr>
                </a:gs>
                <a:gs pos="80000">
                  <a:schemeClr val="tx2">
                    <a:lumMod val="40000"/>
                    <a:lumOff val="60000"/>
                  </a:schemeClr>
                </a:gs>
                <a:gs pos="100000">
                  <a:schemeClr val="tx2">
                    <a:lumMod val="20000"/>
                    <a:lumOff val="80000"/>
                  </a:schemeClr>
                </a:gs>
              </a:gsLst>
              <a:lin ang="16200000" scaled="0"/>
            </a:gradFill>
            <a:ln w="19050" cap="flat" cmpd="sng" algn="ctr">
              <a:solidFill>
                <a:srgbClr val="FF0000"/>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'CPU-vs-GPU-no-attack-random'!$J$52:$J$57</c:f>
              <c:numCache>
                <c:formatCode>General</c:formatCode>
                <c:ptCount val="6"/>
                <c:pt idx="0">
                  <c:v>3.4674431818181817</c:v>
                </c:pt>
                <c:pt idx="1">
                  <c:v>8.8061223140495866</c:v>
                </c:pt>
                <c:pt idx="2">
                  <c:v>0</c:v>
                </c:pt>
                <c:pt idx="3">
                  <c:v>0</c:v>
                </c:pt>
                <c:pt idx="4">
                  <c:v>0</c:v>
                </c:pt>
                <c:pt idx="5">
                  <c:v>0</c:v>
                </c:pt>
              </c:numCache>
            </c:numRef>
          </c:val>
        </c:ser>
        <c:ser>
          <c:idx val="3"/>
          <c:order val="3"/>
          <c:tx>
            <c:v>Kargus CPU/GPU</c:v>
          </c:tx>
          <c:spPr>
            <a:gradFill>
              <a:gsLst>
                <a:gs pos="0">
                  <a:schemeClr val="accent1"/>
                </a:gs>
                <a:gs pos="80000">
                  <a:schemeClr val="accent1"/>
                </a:gs>
                <a:gs pos="100000">
                  <a:schemeClr val="accent1"/>
                </a:gs>
              </a:gsLst>
              <a:lin ang="16200000" scaled="0"/>
            </a:gradFill>
            <a:ln w="19050" cap="flat" cmpd="sng" algn="ctr">
              <a:solidFill>
                <a:srgbClr val="FF0000"/>
              </a:solidFill>
              <a:prstDash val="solid"/>
            </a:ln>
            <a:effectLst>
              <a:outerShdw blurRad="40000" dist="23000" dir="5400000" rotWithShape="0">
                <a:srgbClr val="000000">
                  <a:alpha val="35000"/>
                </a:srgbClr>
              </a:outerShdw>
            </a:effectLst>
          </c:spPr>
          <c:invertIfNegative val="0"/>
          <c:cat>
            <c:numRef>
              <c:f>'CPU-vs-GPU-no-attack-random'!$F$52:$F$57</c:f>
              <c:numCache>
                <c:formatCode>General</c:formatCode>
                <c:ptCount val="6"/>
                <c:pt idx="0">
                  <c:v>64</c:v>
                </c:pt>
                <c:pt idx="1">
                  <c:v>218</c:v>
                </c:pt>
                <c:pt idx="2">
                  <c:v>256</c:v>
                </c:pt>
                <c:pt idx="3">
                  <c:v>818</c:v>
                </c:pt>
                <c:pt idx="4">
                  <c:v>1024</c:v>
                </c:pt>
                <c:pt idx="5">
                  <c:v>1518</c:v>
                </c:pt>
              </c:numCache>
            </c:numRef>
          </c:cat>
          <c:val>
            <c:numRef>
              <c:f>'CPU-vs-GPU-no-attack-random'!$K$52:$K$57</c:f>
              <c:numCache>
                <c:formatCode>General</c:formatCode>
                <c:ptCount val="6"/>
                <c:pt idx="0">
                  <c:v>2.857477272727273</c:v>
                </c:pt>
                <c:pt idx="1">
                  <c:v>12.858345454545454</c:v>
                </c:pt>
                <c:pt idx="2">
                  <c:v>0</c:v>
                </c:pt>
                <c:pt idx="3">
                  <c:v>0</c:v>
                </c:pt>
                <c:pt idx="4">
                  <c:v>0</c:v>
                </c:pt>
                <c:pt idx="5">
                  <c:v>0</c:v>
                </c:pt>
              </c:numCache>
            </c:numRef>
          </c:val>
        </c:ser>
        <c:dLbls>
          <c:showLegendKey val="0"/>
          <c:showVal val="0"/>
          <c:showCatName val="0"/>
          <c:showSerName val="0"/>
          <c:showPercent val="0"/>
          <c:showBubbleSize val="0"/>
        </c:dLbls>
        <c:gapWidth val="150"/>
        <c:axId val="84569472"/>
        <c:axId val="84588032"/>
      </c:barChart>
      <c:catAx>
        <c:axId val="84569472"/>
        <c:scaling>
          <c:orientation val="minMax"/>
        </c:scaling>
        <c:delete val="0"/>
        <c:axPos val="b"/>
        <c:majorGridlines>
          <c:spPr>
            <a:ln>
              <a:noFill/>
            </a:ln>
          </c:spPr>
        </c:majorGridlines>
        <c:title>
          <c:tx>
            <c:rich>
              <a:bodyPr/>
              <a:lstStyle/>
              <a:p>
                <a:pPr>
                  <a:defRPr/>
                </a:pPr>
                <a:r>
                  <a:rPr lang="en-US"/>
                  <a:t>Packet size (Bytes)</a:t>
                </a:r>
                <a:endParaRPr lang="ko-KR"/>
              </a:p>
            </c:rich>
          </c:tx>
          <c:layout/>
          <c:overlay val="0"/>
        </c:title>
        <c:numFmt formatCode="General" sourceLinked="1"/>
        <c:majorTickMark val="out"/>
        <c:minorTickMark val="none"/>
        <c:tickLblPos val="nextTo"/>
        <c:crossAx val="84588032"/>
        <c:crosses val="autoZero"/>
        <c:auto val="1"/>
        <c:lblAlgn val="ctr"/>
        <c:lblOffset val="100"/>
        <c:noMultiLvlLbl val="0"/>
      </c:catAx>
      <c:valAx>
        <c:axId val="84588032"/>
        <c:scaling>
          <c:orientation val="minMax"/>
          <c:max val="35"/>
          <c:min val="0"/>
        </c:scaling>
        <c:delete val="0"/>
        <c:axPos val="l"/>
        <c:majorGridlines>
          <c:spPr>
            <a:ln>
              <a:noFill/>
            </a:ln>
          </c:spPr>
        </c:majorGridlines>
        <c:minorGridlines>
          <c:spPr>
            <a:ln>
              <a:noFill/>
            </a:ln>
          </c:spPr>
        </c:minorGridlines>
        <c:title>
          <c:tx>
            <c:rich>
              <a:bodyPr rot="-5400000" vert="horz"/>
              <a:lstStyle/>
              <a:p>
                <a:pPr>
                  <a:defRPr/>
                </a:pPr>
                <a:r>
                  <a:rPr lang="en-US"/>
                  <a:t>Throughput (Gbps)</a:t>
                </a:r>
                <a:endParaRPr lang="ko-KR"/>
              </a:p>
            </c:rich>
          </c:tx>
          <c:layout/>
          <c:overlay val="0"/>
        </c:title>
        <c:numFmt formatCode="General" sourceLinked="1"/>
        <c:majorTickMark val="out"/>
        <c:minorTickMark val="none"/>
        <c:tickLblPos val="nextTo"/>
        <c:crossAx val="84569472"/>
        <c:crosses val="autoZero"/>
        <c:crossBetween val="between"/>
        <c:majorUnit val="5"/>
        <c:minorUnit val="1"/>
      </c:valAx>
      <c:spPr>
        <a:noFill/>
      </c:spPr>
    </c:plotArea>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Kargus, 25%</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cat>
            <c:numRef>
              <c:f>Sheet2!$B$2:$B$5</c:f>
              <c:numCache>
                <c:formatCode>General</c:formatCode>
                <c:ptCount val="4"/>
                <c:pt idx="0">
                  <c:v>64</c:v>
                </c:pt>
                <c:pt idx="1">
                  <c:v>256</c:v>
                </c:pt>
                <c:pt idx="2">
                  <c:v>1024</c:v>
                </c:pt>
                <c:pt idx="3">
                  <c:v>1518</c:v>
                </c:pt>
              </c:numCache>
            </c:numRef>
          </c:cat>
          <c:val>
            <c:numRef>
              <c:f>Sheet2!$D$2:$D$5</c:f>
              <c:numCache>
                <c:formatCode>General</c:formatCode>
                <c:ptCount val="4"/>
                <c:pt idx="0">
                  <c:v>17.134899999999998</c:v>
                </c:pt>
                <c:pt idx="1">
                  <c:v>10.4345</c:v>
                </c:pt>
                <c:pt idx="2">
                  <c:v>28.050899999999999</c:v>
                </c:pt>
                <c:pt idx="3">
                  <c:v>30.1128</c:v>
                </c:pt>
              </c:numCache>
            </c:numRef>
          </c:val>
        </c:ser>
        <c:ser>
          <c:idx val="1"/>
          <c:order val="1"/>
          <c:tx>
            <c:v>Kargus, 50%</c:v>
          </c:tx>
          <c:spPr>
            <a:gradFill rotWithShape="1">
              <a:gsLst>
                <a:gs pos="0">
                  <a:schemeClr val="tx2">
                    <a:lumMod val="60000"/>
                    <a:lumOff val="40000"/>
                  </a:schemeClr>
                </a:gs>
                <a:gs pos="80000">
                  <a:schemeClr val="tx2">
                    <a:lumMod val="40000"/>
                    <a:lumOff val="60000"/>
                  </a:schemeClr>
                </a:gs>
                <a:gs pos="100000">
                  <a:schemeClr val="tx2">
                    <a:lumMod val="20000"/>
                    <a:lumOff val="80000"/>
                  </a:schemeClr>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cat>
            <c:numRef>
              <c:f>Sheet2!$B$2:$B$5</c:f>
              <c:numCache>
                <c:formatCode>General</c:formatCode>
                <c:ptCount val="4"/>
                <c:pt idx="0">
                  <c:v>64</c:v>
                </c:pt>
                <c:pt idx="1">
                  <c:v>256</c:v>
                </c:pt>
                <c:pt idx="2">
                  <c:v>1024</c:v>
                </c:pt>
                <c:pt idx="3">
                  <c:v>1518</c:v>
                </c:pt>
              </c:numCache>
            </c:numRef>
          </c:cat>
          <c:val>
            <c:numRef>
              <c:f>Sheet2!$D$7:$D$10</c:f>
              <c:numCache>
                <c:formatCode>General</c:formatCode>
                <c:ptCount val="4"/>
                <c:pt idx="0">
                  <c:v>11.9748</c:v>
                </c:pt>
                <c:pt idx="1">
                  <c:v>8.7814899999999998</c:v>
                </c:pt>
                <c:pt idx="2">
                  <c:v>18.122199999999999</c:v>
                </c:pt>
                <c:pt idx="3">
                  <c:v>22.414000000000001</c:v>
                </c:pt>
              </c:numCache>
            </c:numRef>
          </c:val>
        </c:ser>
        <c:ser>
          <c:idx val="2"/>
          <c:order val="2"/>
          <c:tx>
            <c:v>Kargus, 100%</c:v>
          </c:tx>
          <c:spPr>
            <a:gradFill rotWithShape="1">
              <a:gsLst>
                <a:gs pos="0">
                  <a:schemeClr val="tx2">
                    <a:lumMod val="40000"/>
                    <a:lumOff val="60000"/>
                  </a:schemeClr>
                </a:gs>
                <a:gs pos="80000">
                  <a:schemeClr val="bg1"/>
                </a:gs>
                <a:gs pos="100000">
                  <a:schemeClr val="bg1"/>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cat>
            <c:numRef>
              <c:f>Sheet2!$B$2:$B$5</c:f>
              <c:numCache>
                <c:formatCode>General</c:formatCode>
                <c:ptCount val="4"/>
                <c:pt idx="0">
                  <c:v>64</c:v>
                </c:pt>
                <c:pt idx="1">
                  <c:v>256</c:v>
                </c:pt>
                <c:pt idx="2">
                  <c:v>1024</c:v>
                </c:pt>
                <c:pt idx="3">
                  <c:v>1518</c:v>
                </c:pt>
              </c:numCache>
            </c:numRef>
          </c:cat>
          <c:val>
            <c:numRef>
              <c:f>Sheet2!$D$12:$D$15</c:f>
              <c:numCache>
                <c:formatCode>General</c:formatCode>
                <c:ptCount val="4"/>
                <c:pt idx="0">
                  <c:v>8.9839400000000005</c:v>
                </c:pt>
                <c:pt idx="1">
                  <c:v>8.62486</c:v>
                </c:pt>
                <c:pt idx="2">
                  <c:v>12.382400000000001</c:v>
                </c:pt>
                <c:pt idx="3">
                  <c:v>12.465</c:v>
                </c:pt>
              </c:numCache>
            </c:numRef>
          </c:val>
        </c:ser>
        <c:ser>
          <c:idx val="3"/>
          <c:order val="3"/>
          <c:tx>
            <c:v>Snort+PF_Ring, 25%</c:v>
          </c:tx>
          <c:spPr>
            <a:gradFill rotWithShape="1">
              <a:gsLst>
                <a:gs pos="0">
                  <a:schemeClr val="accent2">
                    <a:lumMod val="75000"/>
                  </a:schemeClr>
                </a:gs>
                <a:gs pos="80000">
                  <a:schemeClr val="accent2">
                    <a:lumMod val="60000"/>
                    <a:lumOff val="40000"/>
                  </a:schemeClr>
                </a:gs>
                <a:gs pos="100000">
                  <a:schemeClr val="accent2">
                    <a:lumMod val="40000"/>
                    <a:lumOff val="60000"/>
                  </a:schemeClr>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val>
            <c:numRef>
              <c:f>Sheet2!$E$2:$E$5</c:f>
              <c:numCache>
                <c:formatCode>General</c:formatCode>
                <c:ptCount val="4"/>
                <c:pt idx="0">
                  <c:v>3.55009</c:v>
                </c:pt>
                <c:pt idx="1">
                  <c:v>2.9834999999999998</c:v>
                </c:pt>
                <c:pt idx="2">
                  <c:v>3.9369000000000001</c:v>
                </c:pt>
                <c:pt idx="3">
                  <c:v>5.6757</c:v>
                </c:pt>
              </c:numCache>
            </c:numRef>
          </c:val>
        </c:ser>
        <c:ser>
          <c:idx val="4"/>
          <c:order val="4"/>
          <c:tx>
            <c:v>Snort+PF_Ring, 50%</c:v>
          </c:tx>
          <c:spPr>
            <a:gradFill rotWithShape="1">
              <a:gsLst>
                <a:gs pos="0">
                  <a:schemeClr val="accent2">
                    <a:lumMod val="60000"/>
                    <a:lumOff val="40000"/>
                  </a:schemeClr>
                </a:gs>
                <a:gs pos="80000">
                  <a:schemeClr val="accent2">
                    <a:lumMod val="40000"/>
                    <a:lumOff val="60000"/>
                  </a:schemeClr>
                </a:gs>
                <a:gs pos="100000">
                  <a:schemeClr val="accent2">
                    <a:lumMod val="20000"/>
                    <a:lumOff val="80000"/>
                  </a:schemeClr>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val>
            <c:numRef>
              <c:f>Sheet2!$E$7:$E$10</c:f>
              <c:numCache>
                <c:formatCode>General</c:formatCode>
                <c:ptCount val="4"/>
                <c:pt idx="0">
                  <c:v>2.3990499999999999</c:v>
                </c:pt>
                <c:pt idx="1">
                  <c:v>2.1208</c:v>
                </c:pt>
                <c:pt idx="2">
                  <c:v>3.3230400000000002</c:v>
                </c:pt>
                <c:pt idx="3">
                  <c:v>4.6357499999999998</c:v>
                </c:pt>
              </c:numCache>
            </c:numRef>
          </c:val>
        </c:ser>
        <c:ser>
          <c:idx val="5"/>
          <c:order val="5"/>
          <c:tx>
            <c:v>Snort+PF_Ring, 100%</c:v>
          </c:tx>
          <c:spPr>
            <a:gradFill rotWithShape="1">
              <a:gsLst>
                <a:gs pos="0">
                  <a:schemeClr val="accent2">
                    <a:lumMod val="40000"/>
                    <a:lumOff val="60000"/>
                  </a:schemeClr>
                </a:gs>
                <a:gs pos="80000">
                  <a:schemeClr val="bg1"/>
                </a:gs>
                <a:gs pos="100000">
                  <a:schemeClr val="bg1"/>
                </a:gs>
              </a:gsLst>
              <a:lin ang="16200000" scaled="0"/>
            </a:gradFill>
            <a:ln w="9525" cap="flat" cmpd="sng" algn="ctr">
              <a:solidFill>
                <a:schemeClr val="tx2"/>
              </a:solidFill>
              <a:prstDash val="solid"/>
            </a:ln>
            <a:effectLst>
              <a:outerShdw blurRad="40000" dist="23000" dir="5400000" rotWithShape="0">
                <a:srgbClr val="000000">
                  <a:alpha val="35000"/>
                </a:srgbClr>
              </a:outerShdw>
            </a:effectLst>
          </c:spPr>
          <c:invertIfNegative val="0"/>
          <c:val>
            <c:numRef>
              <c:f>Sheet2!$E$12:$E$15</c:f>
              <c:numCache>
                <c:formatCode>General</c:formatCode>
                <c:ptCount val="4"/>
                <c:pt idx="0">
                  <c:v>1.52715</c:v>
                </c:pt>
                <c:pt idx="1">
                  <c:v>0.69440000000000002</c:v>
                </c:pt>
                <c:pt idx="2">
                  <c:v>1.7276499999999999</c:v>
                </c:pt>
                <c:pt idx="3">
                  <c:v>1.95513</c:v>
                </c:pt>
              </c:numCache>
            </c:numRef>
          </c:val>
        </c:ser>
        <c:dLbls>
          <c:showLegendKey val="0"/>
          <c:showVal val="0"/>
          <c:showCatName val="0"/>
          <c:showSerName val="0"/>
          <c:showPercent val="0"/>
          <c:showBubbleSize val="0"/>
        </c:dLbls>
        <c:gapWidth val="150"/>
        <c:axId val="88806528"/>
        <c:axId val="88808448"/>
      </c:barChart>
      <c:catAx>
        <c:axId val="88806528"/>
        <c:scaling>
          <c:orientation val="minMax"/>
        </c:scaling>
        <c:delete val="0"/>
        <c:axPos val="b"/>
        <c:majorGridlines/>
        <c:minorGridlines/>
        <c:title>
          <c:tx>
            <c:rich>
              <a:bodyPr/>
              <a:lstStyle/>
              <a:p>
                <a:pPr>
                  <a:defRPr/>
                </a:pPr>
                <a:r>
                  <a:rPr lang="en-US"/>
                  <a:t>Packet size (Bytes)</a:t>
                </a:r>
                <a:endParaRPr lang="ko-KR"/>
              </a:p>
            </c:rich>
          </c:tx>
          <c:layout/>
          <c:overlay val="0"/>
        </c:title>
        <c:numFmt formatCode="General" sourceLinked="1"/>
        <c:majorTickMark val="out"/>
        <c:minorTickMark val="none"/>
        <c:tickLblPos val="nextTo"/>
        <c:crossAx val="88808448"/>
        <c:crosses val="autoZero"/>
        <c:auto val="1"/>
        <c:lblAlgn val="ctr"/>
        <c:lblOffset val="100"/>
        <c:noMultiLvlLbl val="0"/>
      </c:catAx>
      <c:valAx>
        <c:axId val="88808448"/>
        <c:scaling>
          <c:orientation val="minMax"/>
        </c:scaling>
        <c:delete val="0"/>
        <c:axPos val="l"/>
        <c:majorGridlines/>
        <c:minorGridlines/>
        <c:title>
          <c:tx>
            <c:rich>
              <a:bodyPr rot="-5400000" vert="horz"/>
              <a:lstStyle/>
              <a:p>
                <a:pPr>
                  <a:defRPr/>
                </a:pPr>
                <a:r>
                  <a:rPr lang="en-US"/>
                  <a:t>Throughput (Gbps)</a:t>
                </a:r>
                <a:endParaRPr lang="ko-KR"/>
              </a:p>
            </c:rich>
          </c:tx>
          <c:layout/>
          <c:overlay val="0"/>
        </c:title>
        <c:numFmt formatCode="General" sourceLinked="1"/>
        <c:majorTickMark val="out"/>
        <c:minorTickMark val="none"/>
        <c:tickLblPos val="nextTo"/>
        <c:crossAx val="88806528"/>
        <c:crosses val="autoZero"/>
        <c:crossBetween val="between"/>
      </c:valAx>
      <c:spPr>
        <a:noFill/>
      </c:spPr>
    </c:plotArea>
    <c:legend>
      <c:legendPos val="t"/>
      <c:layout>
        <c:manualLayout>
          <c:xMode val="edge"/>
          <c:yMode val="edge"/>
          <c:x val="0.19452268518518517"/>
          <c:y val="5.7754166666666669E-2"/>
          <c:w val="0.33313020068526678"/>
          <c:h val="0.38348027777777777"/>
        </c:manualLayout>
      </c:layout>
      <c:overlay val="1"/>
      <c:spPr>
        <a:solidFill>
          <a:sysClr val="window" lastClr="FFFFFF"/>
        </a:solidFill>
        <a:ln w="19050">
          <a:solidFill>
            <a:sysClr val="windowText" lastClr="000000"/>
          </a:solidFill>
        </a:ln>
      </c:spPr>
    </c:legend>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532202705431"/>
          <c:y val="5.1333333333333335E-2"/>
          <c:w val="0.86514250622518341"/>
          <c:h val="0.80523476232137647"/>
        </c:manualLayout>
      </c:layout>
      <c:barChart>
        <c:barDir val="col"/>
        <c:grouping val="clustered"/>
        <c:varyColors val="0"/>
        <c:ser>
          <c:idx val="0"/>
          <c:order val="0"/>
          <c:tx>
            <c:strRef>
              <c:f>Sheet1!$A$4</c:f>
              <c:strCache>
                <c:ptCount val="1"/>
                <c:pt idx="0">
                  <c:v>Kargus w/o LB (polling)</c:v>
                </c:pt>
              </c:strCache>
            </c:strRef>
          </c:tx>
          <c:spPr>
            <a:gradFill rotWithShape="1">
              <a:gsLst>
                <a:gs pos="0">
                  <a:schemeClr val="accent2">
                    <a:lumMod val="75000"/>
                  </a:schemeClr>
                </a:gs>
                <a:gs pos="80000">
                  <a:schemeClr val="accent2">
                    <a:lumMod val="60000"/>
                    <a:lumOff val="40000"/>
                  </a:schemeClr>
                </a:gs>
                <a:gs pos="100000">
                  <a:schemeClr val="accent2">
                    <a:lumMod val="40000"/>
                    <a:lumOff val="60000"/>
                  </a:scheme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c:spPr>
          <c:invertIfNegative val="0"/>
          <c:cat>
            <c:numRef>
              <c:f>Sheet1!$A$6:$A$10</c:f>
              <c:numCache>
                <c:formatCode>General</c:formatCode>
                <c:ptCount val="5"/>
                <c:pt idx="0">
                  <c:v>0</c:v>
                </c:pt>
                <c:pt idx="1">
                  <c:v>5</c:v>
                </c:pt>
                <c:pt idx="2">
                  <c:v>10</c:v>
                </c:pt>
                <c:pt idx="3">
                  <c:v>20</c:v>
                </c:pt>
                <c:pt idx="4">
                  <c:v>33</c:v>
                </c:pt>
              </c:numCache>
            </c:numRef>
          </c:cat>
          <c:val>
            <c:numRef>
              <c:f>Sheet1!$B$6:$B$10</c:f>
              <c:numCache>
                <c:formatCode>General</c:formatCode>
                <c:ptCount val="5"/>
                <c:pt idx="0">
                  <c:v>630</c:v>
                </c:pt>
                <c:pt idx="1">
                  <c:v>680</c:v>
                </c:pt>
                <c:pt idx="2">
                  <c:v>720</c:v>
                </c:pt>
                <c:pt idx="3">
                  <c:v>790</c:v>
                </c:pt>
                <c:pt idx="4">
                  <c:v>890</c:v>
                </c:pt>
              </c:numCache>
            </c:numRef>
          </c:val>
        </c:ser>
        <c:ser>
          <c:idx val="1"/>
          <c:order val="1"/>
          <c:tx>
            <c:strRef>
              <c:f>Sheet1!$A$22</c:f>
              <c:strCache>
                <c:ptCount val="1"/>
                <c:pt idx="0">
                  <c:v>Kargus w/o LB</c:v>
                </c:pt>
              </c:strCache>
            </c:strRef>
          </c:tx>
          <c:spPr>
            <a:gradFill rotWithShape="1">
              <a:gsLst>
                <a:gs pos="0">
                  <a:schemeClr val="accent2">
                    <a:lumMod val="60000"/>
                    <a:lumOff val="40000"/>
                  </a:schemeClr>
                </a:gs>
                <a:gs pos="80000">
                  <a:schemeClr val="accent2">
                    <a:lumMod val="40000"/>
                    <a:lumOff val="60000"/>
                  </a:schemeClr>
                </a:gs>
                <a:gs pos="100000">
                  <a:schemeClr val="accent2">
                    <a:lumMod val="20000"/>
                    <a:lumOff val="80000"/>
                  </a:scheme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c:spPr>
          <c:invertIfNegative val="0"/>
          <c:val>
            <c:numRef>
              <c:f>Sheet1!$B$24:$B$28</c:f>
              <c:numCache>
                <c:formatCode>General</c:formatCode>
                <c:ptCount val="5"/>
                <c:pt idx="0">
                  <c:v>460</c:v>
                </c:pt>
                <c:pt idx="1">
                  <c:v>576</c:v>
                </c:pt>
                <c:pt idx="2">
                  <c:v>627</c:v>
                </c:pt>
                <c:pt idx="3">
                  <c:v>739</c:v>
                </c:pt>
                <c:pt idx="4">
                  <c:v>870</c:v>
                </c:pt>
              </c:numCache>
            </c:numRef>
          </c:val>
        </c:ser>
        <c:ser>
          <c:idx val="2"/>
          <c:order val="2"/>
          <c:tx>
            <c:strRef>
              <c:f>Sheet1!$A$14</c:f>
              <c:strCache>
                <c:ptCount val="1"/>
                <c:pt idx="0">
                  <c:v>Kargus w/ LB</c:v>
                </c:pt>
              </c:strCache>
            </c:strRef>
          </c:tx>
          <c:spPr>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tx1"/>
              </a:solidFill>
            </a:ln>
          </c:spPr>
          <c:invertIfNegative val="0"/>
          <c:val>
            <c:numRef>
              <c:f>Sheet1!$B$16:$B$20</c:f>
              <c:numCache>
                <c:formatCode>General</c:formatCode>
                <c:ptCount val="5"/>
                <c:pt idx="0">
                  <c:v>460</c:v>
                </c:pt>
                <c:pt idx="1">
                  <c:v>555</c:v>
                </c:pt>
                <c:pt idx="2">
                  <c:v>580</c:v>
                </c:pt>
                <c:pt idx="3">
                  <c:v>677</c:v>
                </c:pt>
                <c:pt idx="4">
                  <c:v>855</c:v>
                </c:pt>
              </c:numCache>
            </c:numRef>
          </c:val>
        </c:ser>
        <c:dLbls>
          <c:showLegendKey val="0"/>
          <c:showVal val="0"/>
          <c:showCatName val="0"/>
          <c:showSerName val="0"/>
          <c:showPercent val="0"/>
          <c:showBubbleSize val="0"/>
        </c:dLbls>
        <c:gapWidth val="150"/>
        <c:axId val="88841600"/>
        <c:axId val="88675456"/>
      </c:barChart>
      <c:catAx>
        <c:axId val="88841600"/>
        <c:scaling>
          <c:orientation val="minMax"/>
        </c:scaling>
        <c:delete val="0"/>
        <c:axPos val="b"/>
        <c:majorGridlines/>
        <c:numFmt formatCode="General" sourceLinked="1"/>
        <c:majorTickMark val="out"/>
        <c:minorTickMark val="none"/>
        <c:tickLblPos val="nextTo"/>
        <c:crossAx val="88675456"/>
        <c:crosses val="autoZero"/>
        <c:auto val="1"/>
        <c:lblAlgn val="ctr"/>
        <c:lblOffset val="100"/>
        <c:noMultiLvlLbl val="0"/>
      </c:catAx>
      <c:valAx>
        <c:axId val="88675456"/>
        <c:scaling>
          <c:orientation val="minMax"/>
          <c:max val="900"/>
          <c:min val="400"/>
        </c:scaling>
        <c:delete val="0"/>
        <c:axPos val="l"/>
        <c:majorGridlines/>
        <c:minorGridlines/>
        <c:numFmt formatCode="General" sourceLinked="1"/>
        <c:majorTickMark val="out"/>
        <c:minorTickMark val="none"/>
        <c:tickLblPos val="nextTo"/>
        <c:crossAx val="88841600"/>
        <c:crosses val="autoZero"/>
        <c:crossBetween val="between"/>
      </c:valAx>
      <c:spPr>
        <a:noFill/>
      </c:spPr>
    </c:plotArea>
    <c:legend>
      <c:legendPos val="t"/>
      <c:layout>
        <c:manualLayout>
          <c:xMode val="edge"/>
          <c:yMode val="edge"/>
          <c:x val="0.11745395412529955"/>
          <c:y val="5.9207476731584191E-2"/>
          <c:w val="0.41776007371756141"/>
          <c:h val="0.2694048684480253"/>
        </c:manualLayout>
      </c:layout>
      <c:overlay val="1"/>
      <c:spPr>
        <a:solidFill>
          <a:schemeClr val="bg1"/>
        </a:solidFill>
        <a:ln w="19050">
          <a:solidFill>
            <a:schemeClr val="tx1"/>
          </a:solidFill>
        </a:ln>
      </c:spPr>
    </c:legend>
    <c:plotVisOnly val="1"/>
    <c:dispBlanksAs val="gap"/>
    <c:showDLblsOverMax val="0"/>
  </c:chart>
  <c:txPr>
    <a:bodyPr/>
    <a:lstStyle/>
    <a:p>
      <a:pPr>
        <a:defRPr sz="1600">
          <a:latin typeface="Corbe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1846175478067E-2"/>
          <c:y val="5.0081300813008128E-2"/>
          <c:w val="0.89637724971878519"/>
          <c:h val="0.80277603510943241"/>
        </c:manualLayout>
      </c:layout>
      <c:barChart>
        <c:barDir val="col"/>
        <c:grouping val="clustered"/>
        <c:varyColors val="0"/>
        <c:ser>
          <c:idx val="1"/>
          <c:order val="1"/>
          <c:tx>
            <c:v>GPU throughput (2B per entry)</c:v>
          </c:tx>
          <c:spPr>
            <a:gradFill>
              <a:gsLst>
                <a:gs pos="0">
                  <a:schemeClr val="accent1">
                    <a:lumMod val="75000"/>
                  </a:schemeClr>
                </a:gs>
                <a:gs pos="80000">
                  <a:schemeClr val="accent1">
                    <a:lumMod val="60000"/>
                    <a:lumOff val="40000"/>
                  </a:schemeClr>
                </a:gs>
                <a:gs pos="100000">
                  <a:schemeClr val="accent1">
                    <a:lumMod val="40000"/>
                    <a:lumOff val="60000"/>
                  </a:schemeClr>
                </a:gs>
              </a:gsLst>
              <a:lin ang="16200000" scaled="0"/>
            </a:gradFill>
            <a:ln w="12700">
              <a:solidFill>
                <a:schemeClr val="accent1">
                  <a:lumMod val="75000"/>
                </a:schemeClr>
              </a:solidFill>
            </a:ln>
          </c:spPr>
          <c:invertIfNegative val="0"/>
          <c:cat>
            <c:numRef>
              <c:f>Sheet1!$A$14:$A$23</c:f>
              <c:numCache>
                <c:formatCode>General</c:formatCode>
                <c:ptCount val="10"/>
                <c:pt idx="0">
                  <c:v>32</c:v>
                </c:pt>
                <c:pt idx="1">
                  <c:v>64</c:v>
                </c:pt>
                <c:pt idx="2">
                  <c:v>128</c:v>
                </c:pt>
                <c:pt idx="3">
                  <c:v>256</c:v>
                </c:pt>
                <c:pt idx="4">
                  <c:v>512</c:v>
                </c:pt>
                <c:pt idx="5">
                  <c:v>1024</c:v>
                </c:pt>
                <c:pt idx="6">
                  <c:v>2048</c:v>
                </c:pt>
                <c:pt idx="7">
                  <c:v>4096</c:v>
                </c:pt>
                <c:pt idx="8">
                  <c:v>8192</c:v>
                </c:pt>
                <c:pt idx="9">
                  <c:v>16384</c:v>
                </c:pt>
              </c:numCache>
            </c:numRef>
          </c:cat>
          <c:val>
            <c:numRef>
              <c:f>Sheet1!$C$14:$C$23</c:f>
              <c:numCache>
                <c:formatCode>General</c:formatCode>
                <c:ptCount val="10"/>
                <c:pt idx="0">
                  <c:v>1.06515</c:v>
                </c:pt>
                <c:pt idx="1">
                  <c:v>2.4994869999999998</c:v>
                </c:pt>
                <c:pt idx="2">
                  <c:v>4.7949960000000003</c:v>
                </c:pt>
                <c:pt idx="3">
                  <c:v>8.8912049999999994</c:v>
                </c:pt>
                <c:pt idx="4">
                  <c:v>13.310143</c:v>
                </c:pt>
                <c:pt idx="5">
                  <c:v>30.980654999999999</c:v>
                </c:pt>
                <c:pt idx="6">
                  <c:v>35.318004000000002</c:v>
                </c:pt>
                <c:pt idx="7">
                  <c:v>37.902845999999997</c:v>
                </c:pt>
                <c:pt idx="8">
                  <c:v>39.138809000000002</c:v>
                </c:pt>
                <c:pt idx="9">
                  <c:v>39.242932000000003</c:v>
                </c:pt>
              </c:numCache>
            </c:numRef>
          </c:val>
        </c:ser>
        <c:dLbls>
          <c:showLegendKey val="0"/>
          <c:showVal val="0"/>
          <c:showCatName val="0"/>
          <c:showSerName val="0"/>
          <c:showPercent val="0"/>
          <c:showBubbleSize val="0"/>
        </c:dLbls>
        <c:gapWidth val="150"/>
        <c:axId val="89197568"/>
        <c:axId val="89224704"/>
      </c:barChart>
      <c:lineChart>
        <c:grouping val="standard"/>
        <c:varyColors val="0"/>
        <c:ser>
          <c:idx val="0"/>
          <c:order val="0"/>
          <c:tx>
            <c:v>CPU throughput</c:v>
          </c:tx>
          <c:spPr>
            <a:ln w="28575">
              <a:solidFill>
                <a:srgbClr val="FF0000"/>
              </a:solidFill>
            </a:ln>
          </c:spPr>
          <c:marker>
            <c:symbol val="diamond"/>
            <c:size val="7"/>
            <c:spPr>
              <a:solidFill>
                <a:schemeClr val="bg1"/>
              </a:solidFill>
              <a:ln w="28575">
                <a:solidFill>
                  <a:srgbClr val="FF0000"/>
                </a:solidFill>
              </a:ln>
            </c:spPr>
          </c:marker>
          <c:cat>
            <c:numRef>
              <c:f>Sheet1!$A$14:$A$23</c:f>
              <c:numCache>
                <c:formatCode>General</c:formatCode>
                <c:ptCount val="10"/>
                <c:pt idx="0">
                  <c:v>32</c:v>
                </c:pt>
                <c:pt idx="1">
                  <c:v>64</c:v>
                </c:pt>
                <c:pt idx="2">
                  <c:v>128</c:v>
                </c:pt>
                <c:pt idx="3">
                  <c:v>256</c:v>
                </c:pt>
                <c:pt idx="4">
                  <c:v>512</c:v>
                </c:pt>
                <c:pt idx="5">
                  <c:v>1024</c:v>
                </c:pt>
                <c:pt idx="6">
                  <c:v>2048</c:v>
                </c:pt>
                <c:pt idx="7">
                  <c:v>4096</c:v>
                </c:pt>
                <c:pt idx="8">
                  <c:v>8192</c:v>
                </c:pt>
                <c:pt idx="9">
                  <c:v>16384</c:v>
                </c:pt>
              </c:numCache>
            </c:numRef>
          </c:cat>
          <c:val>
            <c:numRef>
              <c:f>Sheet1!$B$14:$B$23</c:f>
              <c:numCache>
                <c:formatCode>General</c:formatCode>
                <c:ptCount val="10"/>
                <c:pt idx="0">
                  <c:v>2.15</c:v>
                </c:pt>
                <c:pt idx="1">
                  <c:v>2.15</c:v>
                </c:pt>
                <c:pt idx="2">
                  <c:v>2.15</c:v>
                </c:pt>
                <c:pt idx="3">
                  <c:v>2.15</c:v>
                </c:pt>
                <c:pt idx="4">
                  <c:v>2.15</c:v>
                </c:pt>
                <c:pt idx="5">
                  <c:v>2.15</c:v>
                </c:pt>
                <c:pt idx="6">
                  <c:v>2.15</c:v>
                </c:pt>
                <c:pt idx="7">
                  <c:v>2.15</c:v>
                </c:pt>
                <c:pt idx="8">
                  <c:v>2.15</c:v>
                </c:pt>
                <c:pt idx="9">
                  <c:v>2.15</c:v>
                </c:pt>
              </c:numCache>
            </c:numRef>
          </c:val>
          <c:smooth val="0"/>
        </c:ser>
        <c:dLbls>
          <c:showLegendKey val="0"/>
          <c:showVal val="0"/>
          <c:showCatName val="0"/>
          <c:showSerName val="0"/>
          <c:showPercent val="0"/>
          <c:showBubbleSize val="0"/>
        </c:dLbls>
        <c:marker val="1"/>
        <c:smooth val="0"/>
        <c:axId val="89197568"/>
        <c:axId val="89224704"/>
      </c:lineChart>
      <c:catAx>
        <c:axId val="89197568"/>
        <c:scaling>
          <c:orientation val="minMax"/>
        </c:scaling>
        <c:delete val="0"/>
        <c:axPos val="b"/>
        <c:majorGridlines/>
        <c:minorGridlines/>
        <c:title>
          <c:tx>
            <c:rich>
              <a:bodyPr/>
              <a:lstStyle/>
              <a:p>
                <a:pPr>
                  <a:defRPr/>
                </a:pPr>
                <a:r>
                  <a:rPr lang="en-US"/>
                  <a:t>The number of packets in a batch (pkts/batch)</a:t>
                </a:r>
                <a:endParaRPr lang="ko-KR"/>
              </a:p>
            </c:rich>
          </c:tx>
          <c:layout/>
          <c:overlay val="0"/>
        </c:title>
        <c:numFmt formatCode="#,##0_);[Red]\(#,##0\)" sourceLinked="0"/>
        <c:majorTickMark val="out"/>
        <c:minorTickMark val="none"/>
        <c:tickLblPos val="nextTo"/>
        <c:crossAx val="89224704"/>
        <c:crosses val="autoZero"/>
        <c:auto val="1"/>
        <c:lblAlgn val="ctr"/>
        <c:lblOffset val="100"/>
        <c:noMultiLvlLbl val="0"/>
      </c:catAx>
      <c:valAx>
        <c:axId val="89224704"/>
        <c:scaling>
          <c:orientation val="minMax"/>
          <c:max val="40"/>
        </c:scaling>
        <c:delete val="0"/>
        <c:axPos val="l"/>
        <c:majorGridlines/>
        <c:minorGridlines/>
        <c:title>
          <c:tx>
            <c:rich>
              <a:bodyPr rot="-5400000" vert="horz"/>
              <a:lstStyle/>
              <a:p>
                <a:pPr>
                  <a:defRPr/>
                </a:pPr>
                <a:r>
                  <a:rPr lang="en-US"/>
                  <a:t>Throughput (Gbps)</a:t>
                </a:r>
                <a:endParaRPr lang="ko-KR"/>
              </a:p>
            </c:rich>
          </c:tx>
          <c:layout/>
          <c:overlay val="0"/>
        </c:title>
        <c:numFmt formatCode="General" sourceLinked="1"/>
        <c:majorTickMark val="out"/>
        <c:minorTickMark val="none"/>
        <c:tickLblPos val="nextTo"/>
        <c:crossAx val="89197568"/>
        <c:crosses val="autoZero"/>
        <c:crossBetween val="between"/>
      </c:valAx>
      <c:spPr>
        <a:noFill/>
      </c:spPr>
    </c:plotArea>
    <c:legend>
      <c:legendPos val="r"/>
      <c:layout>
        <c:manualLayout>
          <c:xMode val="edge"/>
          <c:yMode val="edge"/>
          <c:x val="8.6852971503562054E-2"/>
          <c:y val="5.9511854051030509E-2"/>
          <c:w val="0.36631256038647342"/>
          <c:h val="0.25722384259259257"/>
        </c:manualLayout>
      </c:layout>
      <c:overlay val="1"/>
      <c:spPr>
        <a:solidFill>
          <a:schemeClr val="bg1"/>
        </a:solidFill>
        <a:ln>
          <a:solidFill>
            <a:schemeClr val="tx1"/>
          </a:solidFill>
        </a:ln>
      </c:spPr>
    </c:legend>
    <c:plotVisOnly val="1"/>
    <c:dispBlanksAs val="gap"/>
    <c:showDLblsOverMax val="0"/>
  </c:chart>
  <c:txPr>
    <a:bodyPr/>
    <a:lstStyle/>
    <a:p>
      <a:pPr>
        <a:defRPr sz="1600">
          <a:latin typeface="Corbe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52416044148328"/>
          <c:y val="5.1333333333333335E-2"/>
          <c:w val="0.8749715660542432"/>
          <c:h val="0.80525284339457581"/>
        </c:manualLayout>
      </c:layout>
      <c:barChart>
        <c:barDir val="col"/>
        <c:grouping val="clustered"/>
        <c:varyColors val="0"/>
        <c:ser>
          <c:idx val="5"/>
          <c:order val="1"/>
          <c:tx>
            <c:v>GPU throughput</c:v>
          </c:tx>
          <c:spPr>
            <a:gradFill>
              <a:gsLst>
                <a:gs pos="0">
                  <a:schemeClr val="accent1">
                    <a:lumMod val="75000"/>
                  </a:schemeClr>
                </a:gs>
                <a:gs pos="80000">
                  <a:schemeClr val="accent1">
                    <a:lumMod val="60000"/>
                    <a:lumOff val="40000"/>
                  </a:schemeClr>
                </a:gs>
                <a:gs pos="100000">
                  <a:schemeClr val="accent1">
                    <a:lumMod val="40000"/>
                    <a:lumOff val="60000"/>
                  </a:schemeClr>
                </a:gs>
              </a:gsLst>
              <a:lin ang="16200000" scaled="0"/>
            </a:gradFill>
            <a:ln w="12700">
              <a:solidFill>
                <a:schemeClr val="accent1">
                  <a:lumMod val="75000"/>
                </a:schemeClr>
              </a:solidFill>
            </a:ln>
          </c:spPr>
          <c:invertIfNegative val="0"/>
          <c:cat>
            <c:numRef>
              <c:f>Sheet1!$A$4:$A$13</c:f>
              <c:numCache>
                <c:formatCode>General</c:formatCode>
                <c:ptCount val="10"/>
                <c:pt idx="0">
                  <c:v>32</c:v>
                </c:pt>
                <c:pt idx="1">
                  <c:v>64</c:v>
                </c:pt>
                <c:pt idx="2">
                  <c:v>128</c:v>
                </c:pt>
                <c:pt idx="3">
                  <c:v>256</c:v>
                </c:pt>
                <c:pt idx="4">
                  <c:v>512</c:v>
                </c:pt>
                <c:pt idx="5">
                  <c:v>1024</c:v>
                </c:pt>
                <c:pt idx="6">
                  <c:v>2048</c:v>
                </c:pt>
                <c:pt idx="7">
                  <c:v>4096</c:v>
                </c:pt>
                <c:pt idx="8">
                  <c:v>8192</c:v>
                </c:pt>
                <c:pt idx="9">
                  <c:v>16384</c:v>
                </c:pt>
              </c:numCache>
            </c:numRef>
          </c:cat>
          <c:val>
            <c:numRef>
              <c:f>Sheet1!$E$4:$E$13</c:f>
              <c:numCache>
                <c:formatCode>General</c:formatCode>
                <c:ptCount val="10"/>
                <c:pt idx="0">
                  <c:v>0.98428400000000005</c:v>
                </c:pt>
                <c:pt idx="1">
                  <c:v>1.4870410000000001</c:v>
                </c:pt>
                <c:pt idx="2">
                  <c:v>2.9976259999999999</c:v>
                </c:pt>
                <c:pt idx="3">
                  <c:v>4.9765519999999999</c:v>
                </c:pt>
                <c:pt idx="4">
                  <c:v>7.0426169999999999</c:v>
                </c:pt>
                <c:pt idx="5">
                  <c:v>8.5170180000000002</c:v>
                </c:pt>
                <c:pt idx="6">
                  <c:v>8.8773499999999999</c:v>
                </c:pt>
                <c:pt idx="7">
                  <c:v>8.8246009999999995</c:v>
                </c:pt>
                <c:pt idx="8">
                  <c:v>8.8588579999999997</c:v>
                </c:pt>
                <c:pt idx="9">
                  <c:v>8.8307780000000005</c:v>
                </c:pt>
              </c:numCache>
            </c:numRef>
          </c:val>
        </c:ser>
        <c:dLbls>
          <c:showLegendKey val="0"/>
          <c:showVal val="0"/>
          <c:showCatName val="0"/>
          <c:showSerName val="0"/>
          <c:showPercent val="0"/>
          <c:showBubbleSize val="0"/>
        </c:dLbls>
        <c:gapWidth val="150"/>
        <c:axId val="92231552"/>
        <c:axId val="92250496"/>
      </c:barChart>
      <c:lineChart>
        <c:grouping val="standard"/>
        <c:varyColors val="0"/>
        <c:ser>
          <c:idx val="3"/>
          <c:order val="0"/>
          <c:tx>
            <c:v>CPU throughput</c:v>
          </c:tx>
          <c:spPr>
            <a:ln w="28575">
              <a:solidFill>
                <a:srgbClr val="FF0000"/>
              </a:solidFill>
              <a:prstDash val="solid"/>
            </a:ln>
          </c:spPr>
          <c:marker>
            <c:symbol val="diamond"/>
            <c:size val="7"/>
            <c:spPr>
              <a:solidFill>
                <a:schemeClr val="bg1"/>
              </a:solidFill>
              <a:ln w="28575">
                <a:solidFill>
                  <a:srgbClr val="FF0000"/>
                </a:solidFill>
              </a:ln>
            </c:spPr>
          </c:marker>
          <c:val>
            <c:numRef>
              <c:f>Sheet1!$D$4:$D$13</c:f>
              <c:numCache>
                <c:formatCode>General</c:formatCode>
                <c:ptCount val="10"/>
                <c:pt idx="0">
                  <c:v>0.51530600000000004</c:v>
                </c:pt>
                <c:pt idx="1">
                  <c:v>0.51530600000000004</c:v>
                </c:pt>
                <c:pt idx="2">
                  <c:v>0.51530600000000004</c:v>
                </c:pt>
                <c:pt idx="3">
                  <c:v>0.51530600000000004</c:v>
                </c:pt>
                <c:pt idx="4">
                  <c:v>0.51530600000000004</c:v>
                </c:pt>
                <c:pt idx="5">
                  <c:v>0.51530600000000004</c:v>
                </c:pt>
                <c:pt idx="6">
                  <c:v>0.51530600000000004</c:v>
                </c:pt>
                <c:pt idx="7">
                  <c:v>0.51530600000000004</c:v>
                </c:pt>
                <c:pt idx="8">
                  <c:v>0.51530600000000004</c:v>
                </c:pt>
                <c:pt idx="9">
                  <c:v>0.51530600000000004</c:v>
                </c:pt>
              </c:numCache>
            </c:numRef>
          </c:val>
          <c:smooth val="0"/>
        </c:ser>
        <c:dLbls>
          <c:showLegendKey val="0"/>
          <c:showVal val="0"/>
          <c:showCatName val="0"/>
          <c:showSerName val="0"/>
          <c:showPercent val="0"/>
          <c:showBubbleSize val="0"/>
        </c:dLbls>
        <c:marker val="1"/>
        <c:smooth val="0"/>
        <c:axId val="92231552"/>
        <c:axId val="92250496"/>
      </c:lineChart>
      <c:catAx>
        <c:axId val="92231552"/>
        <c:scaling>
          <c:orientation val="minMax"/>
        </c:scaling>
        <c:delete val="0"/>
        <c:axPos val="b"/>
        <c:majorGridlines/>
        <c:minorGridlines/>
        <c:title>
          <c:tx>
            <c:rich>
              <a:bodyPr/>
              <a:lstStyle/>
              <a:p>
                <a:pPr>
                  <a:defRPr/>
                </a:pPr>
                <a:r>
                  <a:rPr lang="en-US"/>
                  <a:t>The number of packets in a batch (pkts/batch)</a:t>
                </a:r>
                <a:endParaRPr lang="ko-KR"/>
              </a:p>
            </c:rich>
          </c:tx>
          <c:layout/>
          <c:overlay val="0"/>
        </c:title>
        <c:numFmt formatCode="#,##0_);[Red]\(#,##0\)" sourceLinked="0"/>
        <c:majorTickMark val="out"/>
        <c:minorTickMark val="none"/>
        <c:tickLblPos val="nextTo"/>
        <c:crossAx val="92250496"/>
        <c:crosses val="autoZero"/>
        <c:auto val="1"/>
        <c:lblAlgn val="ctr"/>
        <c:lblOffset val="100"/>
        <c:noMultiLvlLbl val="0"/>
      </c:catAx>
      <c:valAx>
        <c:axId val="92250496"/>
        <c:scaling>
          <c:orientation val="minMax"/>
        </c:scaling>
        <c:delete val="0"/>
        <c:axPos val="l"/>
        <c:majorGridlines/>
        <c:minorGridlines/>
        <c:title>
          <c:tx>
            <c:rich>
              <a:bodyPr rot="-5400000" vert="horz"/>
              <a:lstStyle/>
              <a:p>
                <a:pPr>
                  <a:defRPr/>
                </a:pPr>
                <a:r>
                  <a:rPr lang="en-US"/>
                  <a:t>Throughput (Gbps)</a:t>
                </a:r>
                <a:endParaRPr lang="ko-KR"/>
              </a:p>
            </c:rich>
          </c:tx>
          <c:layout/>
          <c:overlay val="0"/>
        </c:title>
        <c:numFmt formatCode="General" sourceLinked="1"/>
        <c:majorTickMark val="out"/>
        <c:minorTickMark val="none"/>
        <c:tickLblPos val="nextTo"/>
        <c:crossAx val="92231552"/>
        <c:crosses val="autoZero"/>
        <c:crossBetween val="between"/>
      </c:valAx>
      <c:spPr>
        <a:noFill/>
      </c:spPr>
    </c:plotArea>
    <c:legend>
      <c:legendPos val="t"/>
      <c:layout>
        <c:manualLayout>
          <c:xMode val="edge"/>
          <c:yMode val="edge"/>
          <c:x val="0.11912687519564641"/>
          <c:y val="6.1148193014334745E-2"/>
          <c:w val="0.26495256326904093"/>
          <c:h val="0.17242228054826481"/>
        </c:manualLayout>
      </c:layout>
      <c:overlay val="1"/>
      <c:spPr>
        <a:solidFill>
          <a:schemeClr val="bg1"/>
        </a:solidFill>
        <a:ln>
          <a:solidFill>
            <a:schemeClr val="tx1"/>
          </a:solidFill>
        </a:ln>
      </c:spPr>
    </c:legend>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225127277938747E-2"/>
          <c:y val="5.4290009357687581E-2"/>
          <c:w val="0.87276345958830059"/>
          <c:h val="0.81751892356366895"/>
        </c:manualLayout>
      </c:layout>
      <c:scatterChart>
        <c:scatterStyle val="smoothMarker"/>
        <c:varyColors val="0"/>
        <c:ser>
          <c:idx val="0"/>
          <c:order val="0"/>
          <c:tx>
            <c:v>Innocent Traffic</c:v>
          </c:tx>
          <c:spPr>
            <a:ln w="31750">
              <a:solidFill>
                <a:srgbClr val="2B5D98"/>
              </a:solidFill>
            </a:ln>
          </c:spPr>
          <c:marker>
            <c:symbol val="diamond"/>
            <c:size val="8"/>
            <c:spPr>
              <a:solidFill>
                <a:schemeClr val="bg1"/>
              </a:solidFill>
              <a:ln w="28575">
                <a:solidFill>
                  <a:srgbClr val="2B5D98"/>
                </a:solidFill>
              </a:ln>
            </c:spPr>
          </c:marker>
          <c:xVal>
            <c:numRef>
              <c:f>'Effects-Global-Write'!$A$2:$A$7</c:f>
              <c:numCache>
                <c:formatCode>General</c:formatCode>
                <c:ptCount val="6"/>
                <c:pt idx="0">
                  <c:v>64</c:v>
                </c:pt>
                <c:pt idx="1">
                  <c:v>128</c:v>
                </c:pt>
                <c:pt idx="2">
                  <c:v>256</c:v>
                </c:pt>
                <c:pt idx="3">
                  <c:v>512</c:v>
                </c:pt>
                <c:pt idx="4">
                  <c:v>1024</c:v>
                </c:pt>
                <c:pt idx="5">
                  <c:v>1514</c:v>
                </c:pt>
              </c:numCache>
            </c:numRef>
          </c:xVal>
          <c:yVal>
            <c:numRef>
              <c:f>'Effects-Global-Write'!$D$2:$D$7</c:f>
              <c:numCache>
                <c:formatCode>General</c:formatCode>
                <c:ptCount val="6"/>
                <c:pt idx="0">
                  <c:v>2.6597840662363805</c:v>
                </c:pt>
                <c:pt idx="1">
                  <c:v>1.4189467648587146</c:v>
                </c:pt>
                <c:pt idx="2">
                  <c:v>1.0131628463191698</c:v>
                </c:pt>
                <c:pt idx="3">
                  <c:v>1.0315119930081249</c:v>
                </c:pt>
                <c:pt idx="4">
                  <c:v>1.01445334413763</c:v>
                </c:pt>
                <c:pt idx="5">
                  <c:v>1.0297892047746389</c:v>
                </c:pt>
              </c:numCache>
            </c:numRef>
          </c:yVal>
          <c:smooth val="1"/>
        </c:ser>
        <c:ser>
          <c:idx val="1"/>
          <c:order val="1"/>
          <c:tx>
            <c:v>Malicious Traffic</c:v>
          </c:tx>
          <c:spPr>
            <a:ln>
              <a:solidFill>
                <a:srgbClr val="FF0000"/>
              </a:solidFill>
              <a:prstDash val="lgDash"/>
            </a:ln>
          </c:spPr>
          <c:marker>
            <c:symbol val="square"/>
            <c:size val="8"/>
            <c:spPr>
              <a:solidFill>
                <a:schemeClr val="bg1"/>
              </a:solidFill>
              <a:ln>
                <a:solidFill>
                  <a:srgbClr val="FF0000"/>
                </a:solidFill>
              </a:ln>
            </c:spPr>
          </c:marker>
          <c:xVal>
            <c:numRef>
              <c:f>'Effects-Global-Write'!$A$25:$A$30</c:f>
              <c:numCache>
                <c:formatCode>General</c:formatCode>
                <c:ptCount val="6"/>
                <c:pt idx="0">
                  <c:v>64</c:v>
                </c:pt>
                <c:pt idx="1">
                  <c:v>128</c:v>
                </c:pt>
                <c:pt idx="2">
                  <c:v>256</c:v>
                </c:pt>
                <c:pt idx="3">
                  <c:v>512</c:v>
                </c:pt>
                <c:pt idx="4">
                  <c:v>1024</c:v>
                </c:pt>
                <c:pt idx="5">
                  <c:v>1514</c:v>
                </c:pt>
              </c:numCache>
            </c:numRef>
          </c:xVal>
          <c:yVal>
            <c:numRef>
              <c:f>'Effects-Global-Write'!$D$25:$D$30</c:f>
              <c:numCache>
                <c:formatCode>General</c:formatCode>
                <c:ptCount val="6"/>
                <c:pt idx="0">
                  <c:v>1.501542675893887</c:v>
                </c:pt>
                <c:pt idx="1">
                  <c:v>1.2187051072472384</c:v>
                </c:pt>
                <c:pt idx="2">
                  <c:v>1.0072626654810757</c:v>
                </c:pt>
                <c:pt idx="3">
                  <c:v>1.0100858686801393</c:v>
                </c:pt>
                <c:pt idx="4">
                  <c:v>1.0293676621934968</c:v>
                </c:pt>
                <c:pt idx="5">
                  <c:v>1.0592109517727515</c:v>
                </c:pt>
              </c:numCache>
            </c:numRef>
          </c:yVal>
          <c:smooth val="1"/>
        </c:ser>
        <c:dLbls>
          <c:showLegendKey val="0"/>
          <c:showVal val="0"/>
          <c:showCatName val="0"/>
          <c:showSerName val="0"/>
          <c:showPercent val="0"/>
          <c:showBubbleSize val="0"/>
        </c:dLbls>
        <c:axId val="92260992"/>
        <c:axId val="92275456"/>
      </c:scatterChart>
      <c:valAx>
        <c:axId val="92260992"/>
        <c:scaling>
          <c:logBase val="2"/>
          <c:orientation val="minMax"/>
          <c:max val="1514"/>
          <c:min val="64"/>
        </c:scaling>
        <c:delete val="0"/>
        <c:axPos val="b"/>
        <c:majorGridlines/>
        <c:minorGridlines/>
        <c:numFmt formatCode="General" sourceLinked="1"/>
        <c:majorTickMark val="out"/>
        <c:minorTickMark val="none"/>
        <c:tickLblPos val="nextTo"/>
        <c:crossAx val="92275456"/>
        <c:crosses val="autoZero"/>
        <c:crossBetween val="midCat"/>
        <c:majorUnit val="2"/>
      </c:valAx>
      <c:valAx>
        <c:axId val="92275456"/>
        <c:scaling>
          <c:orientation val="minMax"/>
          <c:max val="2.8"/>
          <c:min val="1"/>
        </c:scaling>
        <c:delete val="0"/>
        <c:axPos val="l"/>
        <c:majorGridlines/>
        <c:minorGridlines/>
        <c:numFmt formatCode="General" sourceLinked="1"/>
        <c:majorTickMark val="out"/>
        <c:minorTickMark val="none"/>
        <c:tickLblPos val="nextTo"/>
        <c:crossAx val="92260992"/>
        <c:crosses val="autoZero"/>
        <c:crossBetween val="midCat"/>
      </c:valAx>
      <c:spPr>
        <a:solidFill>
          <a:schemeClr val="bg1"/>
        </a:solidFill>
      </c:spPr>
    </c:plotArea>
    <c:legend>
      <c:legendPos val="t"/>
      <c:layout>
        <c:manualLayout>
          <c:xMode val="edge"/>
          <c:yMode val="edge"/>
          <c:x val="0.27528661765642298"/>
          <c:y val="7.4423533751519777E-2"/>
          <c:w val="0.66106695776475688"/>
          <c:h val="9.2217327821941156E-2"/>
        </c:manualLayout>
      </c:layout>
      <c:overlay val="1"/>
      <c:spPr>
        <a:solidFill>
          <a:schemeClr val="bg1"/>
        </a:solidFill>
        <a:ln>
          <a:solidFill>
            <a:schemeClr val="tx1"/>
          </a:solidFill>
        </a:ln>
      </c:spPr>
    </c:legend>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GPU total latency</c:v>
          </c:tx>
          <c:spPr>
            <a:ln w="19050">
              <a:solidFill>
                <a:srgbClr val="0070C0"/>
              </a:solidFill>
              <a:prstDash val="solid"/>
            </a:ln>
          </c:spPr>
          <c:marker>
            <c:symbol val="plus"/>
            <c:size val="6"/>
            <c:spPr>
              <a:noFill/>
              <a:ln w="19050">
                <a:solidFill>
                  <a:srgbClr val="0070C0"/>
                </a:solidFill>
              </a:ln>
            </c:spPr>
          </c:marker>
          <c:val>
            <c:numRef>
              <c:f>Sheet4!$L$23:$L$39</c:f>
              <c:numCache>
                <c:formatCode>General</c:formatCode>
                <c:ptCount val="17"/>
                <c:pt idx="0">
                  <c:v>4120.7973436636639</c:v>
                </c:pt>
                <c:pt idx="1">
                  <c:v>4294.9211534234228</c:v>
                </c:pt>
                <c:pt idx="2">
                  <c:v>4620.7785210210213</c:v>
                </c:pt>
                <c:pt idx="3">
                  <c:v>4825.2140527927922</c:v>
                </c:pt>
                <c:pt idx="4">
                  <c:v>4914.3077840240239</c:v>
                </c:pt>
                <c:pt idx="5">
                  <c:v>5040.2152250750742</c:v>
                </c:pt>
                <c:pt idx="6">
                  <c:v>5300.1754363963955</c:v>
                </c:pt>
                <c:pt idx="7">
                  <c:v>5763.0190203002985</c:v>
                </c:pt>
                <c:pt idx="8">
                  <c:v>5532.0035731831831</c:v>
                </c:pt>
                <c:pt idx="9">
                  <c:v>5757.010480150152</c:v>
                </c:pt>
                <c:pt idx="10">
                  <c:v>5938.0183107807816</c:v>
                </c:pt>
                <c:pt idx="11">
                  <c:v>6054.0194020720737</c:v>
                </c:pt>
                <c:pt idx="12">
                  <c:v>6136.4932640540537</c:v>
                </c:pt>
                <c:pt idx="13">
                  <c:v>6395.0327057057057</c:v>
                </c:pt>
                <c:pt idx="14">
                  <c:v>6395.971009309309</c:v>
                </c:pt>
                <c:pt idx="15">
                  <c:v>6938.8910165465459</c:v>
                </c:pt>
                <c:pt idx="16">
                  <c:v>6955.0171603303297</c:v>
                </c:pt>
              </c:numCache>
            </c:numRef>
          </c:val>
          <c:smooth val="0"/>
        </c:ser>
        <c:ser>
          <c:idx val="0"/>
          <c:order val="1"/>
          <c:tx>
            <c:v>CPU total latency</c:v>
          </c:tx>
          <c:spPr>
            <a:ln w="19050">
              <a:solidFill>
                <a:srgbClr val="FF0000"/>
              </a:solidFill>
            </a:ln>
          </c:spPr>
          <c:marker>
            <c:symbol val="triangle"/>
            <c:size val="6"/>
            <c:spPr>
              <a:solidFill>
                <a:srgbClr val="FF0000"/>
              </a:solidFill>
              <a:ln w="19050">
                <a:solidFill>
                  <a:srgbClr val="FF0000"/>
                </a:solidFill>
              </a:ln>
            </c:spPr>
          </c:marker>
          <c:cat>
            <c:numRef>
              <c:f>Sheet4!$A$3:$A$19</c:f>
              <c:numCache>
                <c:formatCode>General</c:formatCode>
                <c:ptCount val="17"/>
                <c:pt idx="0">
                  <c:v>64</c:v>
                </c:pt>
                <c:pt idx="1">
                  <c:v>68</c:v>
                </c:pt>
                <c:pt idx="2">
                  <c:v>72</c:v>
                </c:pt>
                <c:pt idx="3">
                  <c:v>76</c:v>
                </c:pt>
                <c:pt idx="4">
                  <c:v>80</c:v>
                </c:pt>
                <c:pt idx="5">
                  <c:v>84</c:v>
                </c:pt>
                <c:pt idx="6">
                  <c:v>88</c:v>
                </c:pt>
                <c:pt idx="7">
                  <c:v>92</c:v>
                </c:pt>
                <c:pt idx="8">
                  <c:v>96</c:v>
                </c:pt>
                <c:pt idx="9">
                  <c:v>100</c:v>
                </c:pt>
                <c:pt idx="10">
                  <c:v>104</c:v>
                </c:pt>
                <c:pt idx="11">
                  <c:v>108</c:v>
                </c:pt>
                <c:pt idx="12">
                  <c:v>112</c:v>
                </c:pt>
                <c:pt idx="13">
                  <c:v>116</c:v>
                </c:pt>
                <c:pt idx="14">
                  <c:v>120</c:v>
                </c:pt>
                <c:pt idx="15">
                  <c:v>124</c:v>
                </c:pt>
                <c:pt idx="16">
                  <c:v>128</c:v>
                </c:pt>
              </c:numCache>
            </c:numRef>
          </c:cat>
          <c:val>
            <c:numRef>
              <c:f>Sheet4!$L$3:$L$19</c:f>
              <c:numCache>
                <c:formatCode>General</c:formatCode>
                <c:ptCount val="17"/>
                <c:pt idx="0">
                  <c:v>2755.5178074774772</c:v>
                </c:pt>
                <c:pt idx="1">
                  <c:v>3353.9884950750752</c:v>
                </c:pt>
                <c:pt idx="2">
                  <c:v>3754.1696702102099</c:v>
                </c:pt>
                <c:pt idx="3">
                  <c:v>4166.5634721321321</c:v>
                </c:pt>
                <c:pt idx="4">
                  <c:v>4729.5798886486491</c:v>
                </c:pt>
                <c:pt idx="5">
                  <c:v>5194.0814495195191</c:v>
                </c:pt>
                <c:pt idx="6">
                  <c:v>5937.4828137837858</c:v>
                </c:pt>
                <c:pt idx="7">
                  <c:v>6105.9535359159163</c:v>
                </c:pt>
                <c:pt idx="8">
                  <c:v>6442.2827509008994</c:v>
                </c:pt>
                <c:pt idx="9">
                  <c:v>7149.4470072372378</c:v>
                </c:pt>
                <c:pt idx="10">
                  <c:v>7362.2652650750761</c:v>
                </c:pt>
                <c:pt idx="11">
                  <c:v>7823.9562905105095</c:v>
                </c:pt>
                <c:pt idx="12">
                  <c:v>8083.4696422222214</c:v>
                </c:pt>
                <c:pt idx="13">
                  <c:v>8398.6177401801797</c:v>
                </c:pt>
                <c:pt idx="14">
                  <c:v>8989.6369272372358</c:v>
                </c:pt>
                <c:pt idx="15">
                  <c:v>9372.9776809309315</c:v>
                </c:pt>
                <c:pt idx="16">
                  <c:v>9707.1101571171166</c:v>
                </c:pt>
              </c:numCache>
            </c:numRef>
          </c:val>
          <c:smooth val="0"/>
        </c:ser>
        <c:ser>
          <c:idx val="3"/>
          <c:order val="2"/>
          <c:tx>
            <c:v>GPU pattern matching latency</c:v>
          </c:tx>
          <c:spPr>
            <a:ln w="19050">
              <a:solidFill>
                <a:srgbClr val="0070C0"/>
              </a:solidFill>
              <a:prstDash val="sysDash"/>
            </a:ln>
          </c:spPr>
          <c:marker>
            <c:symbol val="x"/>
            <c:size val="6"/>
            <c:spPr>
              <a:ln w="19050">
                <a:solidFill>
                  <a:srgbClr val="0070C0"/>
                </a:solidFill>
              </a:ln>
            </c:spPr>
          </c:marker>
          <c:val>
            <c:numRef>
              <c:f>Sheet4!$H$23:$H$39</c:f>
              <c:numCache>
                <c:formatCode>General</c:formatCode>
                <c:ptCount val="17"/>
                <c:pt idx="0">
                  <c:v>1601.5488503603603</c:v>
                </c:pt>
                <c:pt idx="1">
                  <c:v>1809.9818566966967</c:v>
                </c:pt>
                <c:pt idx="2">
                  <c:v>2069.5356861261262</c:v>
                </c:pt>
                <c:pt idx="3">
                  <c:v>2222.74472984985</c:v>
                </c:pt>
                <c:pt idx="4">
                  <c:v>2378.3315337537538</c:v>
                </c:pt>
                <c:pt idx="5">
                  <c:v>2511.6721608408407</c:v>
                </c:pt>
                <c:pt idx="6">
                  <c:v>2816.9122598198201</c:v>
                </c:pt>
                <c:pt idx="7">
                  <c:v>3233.151113273273</c:v>
                </c:pt>
                <c:pt idx="8">
                  <c:v>3072.1405664864865</c:v>
                </c:pt>
                <c:pt idx="9">
                  <c:v>3211.5465807807809</c:v>
                </c:pt>
                <c:pt idx="10">
                  <c:v>3402.2041579579582</c:v>
                </c:pt>
                <c:pt idx="11">
                  <c:v>3529.1434717117118</c:v>
                </c:pt>
                <c:pt idx="12">
                  <c:v>3649.0258009609615</c:v>
                </c:pt>
                <c:pt idx="13">
                  <c:v>3776.0180964564565</c:v>
                </c:pt>
                <c:pt idx="14">
                  <c:v>3951.6839219219214</c:v>
                </c:pt>
                <c:pt idx="15">
                  <c:v>4503.9233969969973</c:v>
                </c:pt>
                <c:pt idx="16">
                  <c:v>4159.83731951952</c:v>
                </c:pt>
              </c:numCache>
            </c:numRef>
          </c:val>
          <c:smooth val="0"/>
        </c:ser>
        <c:ser>
          <c:idx val="2"/>
          <c:order val="3"/>
          <c:tx>
            <c:v>CPU pattern matching latency</c:v>
          </c:tx>
          <c:spPr>
            <a:ln w="19050">
              <a:solidFill>
                <a:srgbClr val="FF0000"/>
              </a:solidFill>
              <a:prstDash val="sysDash"/>
            </a:ln>
          </c:spPr>
          <c:marker>
            <c:symbol val="square"/>
            <c:size val="6"/>
            <c:spPr>
              <a:solidFill>
                <a:srgbClr val="FF0000"/>
              </a:solidFill>
              <a:ln w="19050">
                <a:solidFill>
                  <a:srgbClr val="FF0000"/>
                </a:solidFill>
              </a:ln>
            </c:spPr>
          </c:marker>
          <c:val>
            <c:numRef>
              <c:f>Sheet4!$H$3:$H$19</c:f>
              <c:numCache>
                <c:formatCode>General</c:formatCode>
                <c:ptCount val="17"/>
                <c:pt idx="0">
                  <c:v>1495.1470757357356</c:v>
                </c:pt>
                <c:pt idx="1">
                  <c:v>2014.3893965465465</c:v>
                </c:pt>
                <c:pt idx="2">
                  <c:v>2458.6445484984984</c:v>
                </c:pt>
                <c:pt idx="3">
                  <c:v>2862.5555363963967</c:v>
                </c:pt>
                <c:pt idx="4">
                  <c:v>3372.0169042042044</c:v>
                </c:pt>
                <c:pt idx="5">
                  <c:v>3845.6535447147148</c:v>
                </c:pt>
                <c:pt idx="6">
                  <c:v>4585.0672700300302</c:v>
                </c:pt>
                <c:pt idx="7">
                  <c:v>4716.7776794294296</c:v>
                </c:pt>
                <c:pt idx="8">
                  <c:v>5106.450136516517</c:v>
                </c:pt>
                <c:pt idx="9">
                  <c:v>5759.6981819519524</c:v>
                </c:pt>
                <c:pt idx="10">
                  <c:v>5976.8775050750755</c:v>
                </c:pt>
                <c:pt idx="11">
                  <c:v>6411.9155864264258</c:v>
                </c:pt>
                <c:pt idx="12">
                  <c:v>6714.9192180480477</c:v>
                </c:pt>
                <c:pt idx="13">
                  <c:v>7036.4202348648641</c:v>
                </c:pt>
                <c:pt idx="14">
                  <c:v>7567.9914591891884</c:v>
                </c:pt>
                <c:pt idx="15">
                  <c:v>7964.5140024324319</c:v>
                </c:pt>
                <c:pt idx="16">
                  <c:v>8323.0197441441433</c:v>
                </c:pt>
              </c:numCache>
            </c:numRef>
          </c:val>
          <c:smooth val="0"/>
        </c:ser>
        <c:dLbls>
          <c:showLegendKey val="0"/>
          <c:showVal val="0"/>
          <c:showCatName val="0"/>
          <c:showSerName val="0"/>
          <c:showPercent val="0"/>
          <c:showBubbleSize val="0"/>
        </c:dLbls>
        <c:marker val="1"/>
        <c:smooth val="0"/>
        <c:axId val="92341376"/>
        <c:axId val="92343680"/>
      </c:lineChart>
      <c:catAx>
        <c:axId val="92341376"/>
        <c:scaling>
          <c:orientation val="minMax"/>
        </c:scaling>
        <c:delete val="0"/>
        <c:axPos val="b"/>
        <c:majorGridlines/>
        <c:title>
          <c:tx>
            <c:rich>
              <a:bodyPr/>
              <a:lstStyle/>
              <a:p>
                <a:pPr>
                  <a:defRPr/>
                </a:pPr>
                <a:r>
                  <a:rPr lang="en-US"/>
                  <a:t>Packet Size (Bytes)</a:t>
                </a:r>
              </a:p>
            </c:rich>
          </c:tx>
          <c:layout/>
          <c:overlay val="0"/>
        </c:title>
        <c:numFmt formatCode="General" sourceLinked="1"/>
        <c:majorTickMark val="out"/>
        <c:minorTickMark val="none"/>
        <c:tickLblPos val="nextTo"/>
        <c:crossAx val="92343680"/>
        <c:crosses val="autoZero"/>
        <c:auto val="1"/>
        <c:lblAlgn val="ctr"/>
        <c:lblOffset val="100"/>
        <c:noMultiLvlLbl val="0"/>
      </c:catAx>
      <c:valAx>
        <c:axId val="92343680"/>
        <c:scaling>
          <c:orientation val="minMax"/>
          <c:max val="12000"/>
          <c:min val="0"/>
        </c:scaling>
        <c:delete val="0"/>
        <c:axPos val="l"/>
        <c:majorGridlines/>
        <c:minorGridlines/>
        <c:title>
          <c:tx>
            <c:rich>
              <a:bodyPr rot="-5400000" vert="horz"/>
              <a:lstStyle/>
              <a:p>
                <a:pPr>
                  <a:defRPr/>
                </a:pPr>
                <a:r>
                  <a:rPr lang="en-US"/>
                  <a:t>Latency (msec)</a:t>
                </a:r>
                <a:endParaRPr lang="ko-KR"/>
              </a:p>
            </c:rich>
          </c:tx>
          <c:layout/>
          <c:overlay val="0"/>
        </c:title>
        <c:numFmt formatCode="#,##0_);[Red]\(#,##0\)" sourceLinked="0"/>
        <c:majorTickMark val="out"/>
        <c:minorTickMark val="none"/>
        <c:tickLblPos val="nextTo"/>
        <c:crossAx val="92341376"/>
        <c:crosses val="autoZero"/>
        <c:crossBetween val="between"/>
        <c:majorUnit val="2000"/>
        <c:minorUnit val="400"/>
      </c:valAx>
      <c:spPr>
        <a:solidFill>
          <a:schemeClr val="bg1"/>
        </a:solidFill>
      </c:spPr>
    </c:plotArea>
    <c:legend>
      <c:legendPos val="t"/>
      <c:layout>
        <c:manualLayout>
          <c:xMode val="edge"/>
          <c:yMode val="edge"/>
          <c:x val="0.15825733687165441"/>
          <c:y val="2.6166837840922064E-3"/>
          <c:w val="0.80333559113994524"/>
          <c:h val="0.1595917494008901"/>
        </c:manualLayout>
      </c:layout>
      <c:overlay val="1"/>
      <c:spPr>
        <a:solidFill>
          <a:schemeClr val="bg1"/>
        </a:solidFill>
        <a:ln>
          <a:solidFill>
            <a:schemeClr val="tx1"/>
          </a:solidFill>
        </a:ln>
      </c:spPr>
    </c:legend>
    <c:plotVisOnly val="1"/>
    <c:dispBlanksAs val="gap"/>
    <c:showDLblsOverMax val="0"/>
  </c:chart>
  <c:txPr>
    <a:bodyPr/>
    <a:lstStyle/>
    <a:p>
      <a:pPr>
        <a:defRPr sz="1600">
          <a:latin typeface="Corbel" pitchFamily="34" charset="0"/>
          <a:cs typeface="Times New Roman" pitchFamily="18"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027991452991453"/>
          <c:y val="0.12249402158063577"/>
          <c:w val="0.7944017094017094"/>
          <c:h val="0.73187634878973462"/>
        </c:manualLayout>
      </c:layout>
      <c:barChart>
        <c:barDir val="col"/>
        <c:grouping val="clustered"/>
        <c:varyColors val="0"/>
        <c:ser>
          <c:idx val="1"/>
          <c:order val="0"/>
          <c:tx>
            <c:v>PCAP polling</c:v>
          </c:tx>
          <c:spPr>
            <a:gradFill>
              <a:gsLst>
                <a:gs pos="0">
                  <a:schemeClr val="accent1">
                    <a:lumMod val="75000"/>
                  </a:schemeClr>
                </a:gs>
                <a:gs pos="80000">
                  <a:schemeClr val="accent1">
                    <a:lumMod val="60000"/>
                    <a:lumOff val="40000"/>
                  </a:schemeClr>
                </a:gs>
                <a:gs pos="100000">
                  <a:schemeClr val="accent1">
                    <a:lumMod val="40000"/>
                    <a:lumOff val="60000"/>
                  </a:schemeClr>
                </a:gs>
              </a:gsLst>
              <a:lin ang="16200000" scaled="0"/>
            </a:gradFill>
            <a:ln w="12700">
              <a:solidFill>
                <a:schemeClr val="accent1">
                  <a:lumMod val="75000"/>
                </a:schemeClr>
              </a:solidFill>
            </a:ln>
          </c:spPr>
          <c:invertIfNegative val="0"/>
          <c:dLbls>
            <c:dLbl>
              <c:idx val="4"/>
              <c:layout>
                <c:manualLayout>
                  <c:x val="-2.136752136752137E-3"/>
                  <c:y val="-2.2222222222222223E-2"/>
                </c:manualLayout>
              </c:layout>
              <c:dLblPos val="outEnd"/>
              <c:showLegendKey val="0"/>
              <c:showVal val="1"/>
              <c:showCatName val="0"/>
              <c:showSerName val="0"/>
              <c:showPercent val="0"/>
              <c:showBubbleSize val="0"/>
            </c:dLbl>
            <c:numFmt formatCode="#,##0.0_);[Red]\(#,##0.0\)" sourceLinked="0"/>
            <c:dLblPos val="outEnd"/>
            <c:showLegendKey val="0"/>
            <c:showVal val="1"/>
            <c:showCatName val="0"/>
            <c:showSerName val="0"/>
            <c:showPercent val="0"/>
            <c:showBubbleSize val="0"/>
            <c:showLeaderLines val="0"/>
          </c:dLbls>
          <c:cat>
            <c:numRef>
              <c:f>Sheet1!$A$4:$A$9</c:f>
              <c:numCache>
                <c:formatCode>General</c:formatCode>
                <c:ptCount val="6"/>
                <c:pt idx="0">
                  <c:v>64</c:v>
                </c:pt>
                <c:pt idx="1">
                  <c:v>128</c:v>
                </c:pt>
                <c:pt idx="2">
                  <c:v>256</c:v>
                </c:pt>
                <c:pt idx="3">
                  <c:v>512</c:v>
                </c:pt>
                <c:pt idx="4">
                  <c:v>1024</c:v>
                </c:pt>
                <c:pt idx="5">
                  <c:v>1518</c:v>
                </c:pt>
              </c:numCache>
            </c:numRef>
          </c:cat>
          <c:val>
            <c:numRef>
              <c:f>Sheet1!$D$4:$D$9</c:f>
              <c:numCache>
                <c:formatCode>General</c:formatCode>
                <c:ptCount val="6"/>
                <c:pt idx="0">
                  <c:v>0.37921700000000003</c:v>
                </c:pt>
                <c:pt idx="1">
                  <c:v>0.77493999999999996</c:v>
                </c:pt>
                <c:pt idx="2">
                  <c:v>1.5184200000000001</c:v>
                </c:pt>
                <c:pt idx="3">
                  <c:v>2.90042</c:v>
                </c:pt>
                <c:pt idx="4">
                  <c:v>4.9856499999999997</c:v>
                </c:pt>
                <c:pt idx="5">
                  <c:v>6.6873300000000002</c:v>
                </c:pt>
              </c:numCache>
            </c:numRef>
          </c:val>
        </c:ser>
        <c:dLbls>
          <c:showLegendKey val="0"/>
          <c:showVal val="0"/>
          <c:showCatName val="0"/>
          <c:showSerName val="0"/>
          <c:showPercent val="0"/>
          <c:showBubbleSize val="0"/>
        </c:dLbls>
        <c:gapWidth val="150"/>
        <c:axId val="91955968"/>
        <c:axId val="91958272"/>
      </c:barChart>
      <c:lineChart>
        <c:grouping val="standard"/>
        <c:varyColors val="0"/>
        <c:ser>
          <c:idx val="3"/>
          <c:order val="1"/>
          <c:tx>
            <c:v>PCAP polling CPU %</c:v>
          </c:tx>
          <c:spPr>
            <a:ln>
              <a:solidFill>
                <a:schemeClr val="tx1"/>
              </a:solidFill>
              <a:prstDash val="solid"/>
            </a:ln>
          </c:spPr>
          <c:marker>
            <c:symbol val="x"/>
            <c:size val="10"/>
            <c:spPr>
              <a:solidFill>
                <a:schemeClr val="bg1"/>
              </a:solidFill>
              <a:ln w="28575">
                <a:solidFill>
                  <a:schemeClr val="tx1"/>
                </a:solidFill>
              </a:ln>
            </c:spPr>
          </c:marker>
          <c:val>
            <c:numRef>
              <c:f>Sheet1!$E$4:$E$9</c:f>
              <c:numCache>
                <c:formatCode>General</c:formatCode>
                <c:ptCount val="6"/>
                <c:pt idx="0">
                  <c:v>100</c:v>
                </c:pt>
                <c:pt idx="1">
                  <c:v>100</c:v>
                </c:pt>
                <c:pt idx="2">
                  <c:v>100</c:v>
                </c:pt>
                <c:pt idx="3">
                  <c:v>100</c:v>
                </c:pt>
                <c:pt idx="4">
                  <c:v>100</c:v>
                </c:pt>
                <c:pt idx="5">
                  <c:v>100</c:v>
                </c:pt>
              </c:numCache>
            </c:numRef>
          </c:val>
          <c:smooth val="0"/>
        </c:ser>
        <c:dLbls>
          <c:showLegendKey val="0"/>
          <c:showVal val="0"/>
          <c:showCatName val="0"/>
          <c:showSerName val="0"/>
          <c:showPercent val="0"/>
          <c:showBubbleSize val="0"/>
        </c:dLbls>
        <c:marker val="1"/>
        <c:smooth val="0"/>
        <c:axId val="91970560"/>
        <c:axId val="91968640"/>
      </c:lineChart>
      <c:catAx>
        <c:axId val="91955968"/>
        <c:scaling>
          <c:orientation val="minMax"/>
        </c:scaling>
        <c:delete val="0"/>
        <c:axPos val="b"/>
        <c:majorGridlines/>
        <c:title>
          <c:tx>
            <c:rich>
              <a:bodyPr/>
              <a:lstStyle/>
              <a:p>
                <a:pPr>
                  <a:defRPr/>
                </a:pPr>
                <a:r>
                  <a:rPr lang="en-US"/>
                  <a:t>Packet Size (bytes)</a:t>
                </a:r>
              </a:p>
            </c:rich>
          </c:tx>
          <c:layout/>
          <c:overlay val="0"/>
        </c:title>
        <c:numFmt formatCode="General" sourceLinked="1"/>
        <c:majorTickMark val="out"/>
        <c:minorTickMark val="none"/>
        <c:tickLblPos val="nextTo"/>
        <c:crossAx val="91958272"/>
        <c:crosses val="autoZero"/>
        <c:auto val="1"/>
        <c:lblAlgn val="ctr"/>
        <c:lblOffset val="100"/>
        <c:noMultiLvlLbl val="0"/>
      </c:catAx>
      <c:valAx>
        <c:axId val="91958272"/>
        <c:scaling>
          <c:orientation val="minMax"/>
          <c:max val="40"/>
        </c:scaling>
        <c:delete val="0"/>
        <c:axPos val="l"/>
        <c:majorGridlines/>
        <c:title>
          <c:tx>
            <c:rich>
              <a:bodyPr rot="-5400000" vert="horz"/>
              <a:lstStyle/>
              <a:p>
                <a:pPr>
                  <a:defRPr/>
                </a:pPr>
                <a:r>
                  <a:rPr lang="en-US"/>
                  <a:t>Receiving Throughput (Gbps)</a:t>
                </a:r>
              </a:p>
            </c:rich>
          </c:tx>
          <c:layout/>
          <c:overlay val="0"/>
        </c:title>
        <c:numFmt formatCode="General" sourceLinked="1"/>
        <c:majorTickMark val="out"/>
        <c:minorTickMark val="none"/>
        <c:tickLblPos val="nextTo"/>
        <c:crossAx val="91955968"/>
        <c:crosses val="autoZero"/>
        <c:crossBetween val="between"/>
      </c:valAx>
      <c:valAx>
        <c:axId val="91968640"/>
        <c:scaling>
          <c:orientation val="minMax"/>
          <c:max val="110"/>
          <c:min val="0"/>
        </c:scaling>
        <c:delete val="0"/>
        <c:axPos val="r"/>
        <c:title>
          <c:tx>
            <c:rich>
              <a:bodyPr rot="-5400000" vert="horz"/>
              <a:lstStyle/>
              <a:p>
                <a:pPr>
                  <a:defRPr/>
                </a:pPr>
                <a:r>
                  <a:rPr lang="en-US"/>
                  <a:t>CPU Utilization (%)</a:t>
                </a:r>
              </a:p>
            </c:rich>
          </c:tx>
          <c:layout/>
          <c:overlay val="0"/>
        </c:title>
        <c:numFmt formatCode="General" sourceLinked="1"/>
        <c:majorTickMark val="out"/>
        <c:minorTickMark val="none"/>
        <c:tickLblPos val="nextTo"/>
        <c:crossAx val="91970560"/>
        <c:crosses val="max"/>
        <c:crossBetween val="between"/>
      </c:valAx>
      <c:catAx>
        <c:axId val="91970560"/>
        <c:scaling>
          <c:orientation val="minMax"/>
        </c:scaling>
        <c:delete val="1"/>
        <c:axPos val="b"/>
        <c:majorTickMark val="out"/>
        <c:minorTickMark val="none"/>
        <c:tickLblPos val="nextTo"/>
        <c:crossAx val="91968640"/>
        <c:crosses val="autoZero"/>
        <c:auto val="1"/>
        <c:lblAlgn val="ctr"/>
        <c:lblOffset val="100"/>
        <c:noMultiLvlLbl val="0"/>
      </c:catAx>
      <c:spPr>
        <a:solidFill>
          <a:schemeClr val="bg1"/>
        </a:solidFill>
        <a:ln>
          <a:noFill/>
        </a:ln>
      </c:spPr>
    </c:plotArea>
    <c:legend>
      <c:legendPos val="t"/>
      <c:layout>
        <c:manualLayout>
          <c:xMode val="edge"/>
          <c:yMode val="edge"/>
          <c:x val="1.7200013459856009E-3"/>
          <c:y val="1.1111111111111112E-2"/>
          <c:w val="0.99614324651726227"/>
          <c:h val="9.0475357247010779E-2"/>
        </c:manualLayout>
      </c:layout>
      <c:overlay val="0"/>
    </c:legend>
    <c:plotVisOnly val="1"/>
    <c:dispBlanksAs val="gap"/>
    <c:showDLblsOverMax val="0"/>
  </c:chart>
  <c:txPr>
    <a:bodyPr/>
    <a:lstStyle/>
    <a:p>
      <a:pPr>
        <a:defRPr sz="1600">
          <a:latin typeface="Corbel"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0.37203</cdr:x>
      <cdr:y>0.5</cdr:y>
    </cdr:from>
    <cdr:to>
      <cdr:x>0.37203</cdr:x>
      <cdr:y>0.80028</cdr:y>
    </cdr:to>
    <cdr:cxnSp macro="">
      <cdr:nvCxnSpPr>
        <cdr:cNvPr id="3" name="Straight Connector 2"/>
        <cdr:cNvCxnSpPr/>
      </cdr:nvCxnSpPr>
      <cdr:spPr>
        <a:xfrm xmlns:a="http://schemas.openxmlformats.org/drawingml/2006/main">
          <a:off x="3069772" y="1752600"/>
          <a:ext cx="0" cy="1052544"/>
        </a:xfrm>
        <a:prstGeom xmlns:a="http://schemas.openxmlformats.org/drawingml/2006/main" prst="line">
          <a:avLst/>
        </a:prstGeom>
        <a:ln xmlns:a="http://schemas.openxmlformats.org/drawingml/2006/main" w="2857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F8A0E277-AEED-4BD9-9DED-38CC1F826001}" type="datetimeFigureOut">
              <a:rPr lang="en-US" smtClean="0"/>
              <a:t>11/30/2012</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27D45865-69A1-436D-9121-DFCFF8998A24}" type="slidenum">
              <a:rPr lang="en-US" smtClean="0"/>
              <a:t>‹#›</a:t>
            </a:fld>
            <a:endParaRPr lang="en-US"/>
          </a:p>
        </p:txBody>
      </p:sp>
    </p:spTree>
    <p:extLst>
      <p:ext uri="{BB962C8B-B14F-4D97-AF65-F5344CB8AC3E}">
        <p14:creationId xmlns:p14="http://schemas.microsoft.com/office/powerpoint/2010/main" val="178068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B99C78D-AB22-4B9C-B51E-E927F47E8A48}" type="datetimeFigureOut">
              <a:rPr lang="en-US" smtClean="0"/>
              <a:t>11/30/2012</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387CCC0-EAE1-4C86-AF59-FA53124F80C8}" type="slidenum">
              <a:rPr lang="en-US" smtClean="0"/>
              <a:t>‹#›</a:t>
            </a:fld>
            <a:endParaRPr lang="en-US"/>
          </a:p>
        </p:txBody>
      </p:sp>
    </p:spTree>
    <p:extLst>
      <p:ext uri="{BB962C8B-B14F-4D97-AF65-F5344CB8AC3E}">
        <p14:creationId xmlns:p14="http://schemas.microsoft.com/office/powerpoint/2010/main" val="282092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to explain all graphical axes!!!!</a:t>
            </a:r>
          </a:p>
          <a:p>
            <a:endParaRPr lang="en-US" baseline="0" dirty="0" smtClean="0"/>
          </a:p>
          <a:p>
            <a:r>
              <a:rPr lang="en-US" baseline="0" dirty="0" smtClean="0"/>
              <a:t>Good morning:</a:t>
            </a:r>
          </a:p>
          <a:p>
            <a:r>
              <a:rPr lang="en-US" baseline="0" dirty="0" smtClean="0"/>
              <a:t>My name is </a:t>
            </a:r>
            <a:r>
              <a:rPr lang="en-US" baseline="0" dirty="0" err="1" smtClean="0"/>
              <a:t>Asim</a:t>
            </a:r>
            <a:r>
              <a:rPr lang="en-US" baseline="0" dirty="0" smtClean="0"/>
              <a:t> </a:t>
            </a:r>
            <a:r>
              <a:rPr lang="en-US" baseline="0" dirty="0" err="1" smtClean="0"/>
              <a:t>Jamshed</a:t>
            </a:r>
            <a:r>
              <a:rPr lang="en-US" baseline="0" dirty="0" smtClean="0"/>
              <a:t> and I am here to discuss </a:t>
            </a:r>
            <a:r>
              <a:rPr lang="en-US" baseline="0" dirty="0" err="1" smtClean="0"/>
              <a:t>Kargus</a:t>
            </a:r>
            <a:r>
              <a:rPr lang="en-US" baseline="0" dirty="0" smtClean="0"/>
              <a:t> which is a highly-scalable software-based intrusion detection system.</a:t>
            </a:r>
          </a:p>
          <a:p>
            <a:r>
              <a:rPr lang="en-US" baseline="0" dirty="0" smtClean="0"/>
              <a:t>It is a joint work between 3 labs and we are primarily based in KAIST.</a:t>
            </a:r>
          </a:p>
        </p:txBody>
      </p:sp>
      <p:sp>
        <p:nvSpPr>
          <p:cNvPr id="4" name="Slide Number Placeholder 3"/>
          <p:cNvSpPr>
            <a:spLocks noGrp="1"/>
          </p:cNvSpPr>
          <p:nvPr>
            <p:ph type="sldNum" sz="quarter" idx="10"/>
          </p:nvPr>
        </p:nvSpPr>
        <p:spPr/>
        <p:txBody>
          <a:bodyPr/>
          <a:lstStyle/>
          <a:p>
            <a:fld id="{3387CCC0-EAE1-4C86-AF59-FA53124F80C8}" type="slidenum">
              <a:rPr lang="en-US" smtClean="0"/>
              <a:t>1</a:t>
            </a:fld>
            <a:endParaRPr lang="en-US"/>
          </a:p>
        </p:txBody>
      </p:sp>
    </p:spTree>
    <p:extLst>
      <p:ext uri="{BB962C8B-B14F-4D97-AF65-F5344CB8AC3E}">
        <p14:creationId xmlns:p14="http://schemas.microsoft.com/office/powerpoint/2010/main" val="312673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look at</a:t>
            </a:r>
            <a:r>
              <a:rPr lang="en-US" baseline="0" dirty="0" smtClean="0"/>
              <a:t> how we optimize the signature detection engine.</a:t>
            </a:r>
          </a:p>
          <a:p>
            <a:pPr marL="171450" indent="-171450">
              <a:buFontTx/>
              <a:buChar char="-"/>
            </a:pPr>
            <a:r>
              <a:rPr lang="en-US" baseline="0" dirty="0" smtClean="0"/>
              <a:t>GPU is used best for modules that have less branched statements as it has few transistors allocated for control registers.</a:t>
            </a:r>
          </a:p>
          <a:p>
            <a:pPr marL="171450" indent="-171450">
              <a:buFontTx/>
              <a:buChar char="-"/>
            </a:pPr>
            <a:r>
              <a:rPr lang="en-US" baseline="0" dirty="0" smtClean="0"/>
              <a:t>During initialization, </a:t>
            </a:r>
            <a:r>
              <a:rPr lang="en-US" baseline="0" dirty="0" err="1" smtClean="0"/>
              <a:t>Kargus</a:t>
            </a:r>
            <a:r>
              <a:rPr lang="en-US" baseline="0" dirty="0" smtClean="0"/>
              <a:t> creates </a:t>
            </a:r>
            <a:r>
              <a:rPr lang="en-US" baseline="0" dirty="0" err="1" smtClean="0"/>
              <a:t>Aho-Corasick</a:t>
            </a:r>
            <a:r>
              <a:rPr lang="en-US" baseline="0" dirty="0" smtClean="0"/>
              <a:t> DFA and converts PCRE to DFAs using the sequence of Thompson’s algorithm and subset construction algorithm. It then copies them to GPU texture memory so that these modules…. (that have few branched statements) can also run in GPU in parallel.</a:t>
            </a:r>
          </a:p>
          <a:p>
            <a:pPr marL="171450" indent="-171450">
              <a:buFontTx/>
              <a:buChar char="-"/>
            </a:pPr>
            <a:r>
              <a:rPr lang="en-US" baseline="0" dirty="0" smtClean="0"/>
              <a:t>Since GTX 580 has 512 cores and we have 2 of them in our system…. our system is bound to kick ass.</a:t>
            </a:r>
          </a:p>
          <a:p>
            <a:pPr marL="0" indent="0">
              <a:buFontTx/>
              <a:buNone/>
            </a:pPr>
            <a:r>
              <a:rPr lang="en-US" dirty="0" smtClean="0"/>
              <a:t>- We use standard GPU vendor</a:t>
            </a:r>
            <a:r>
              <a:rPr lang="en-US" baseline="0" dirty="0" smtClean="0"/>
              <a:t>-provided techniques such as concurrent copy and execution that guarantees that GPU I/O operations and GPU packet processing tasks happen simultaneously to avoid GPU from going idle.</a:t>
            </a:r>
            <a:endParaRPr lang="en-US" dirty="0" smtClean="0"/>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10</a:t>
            </a:fld>
            <a:endParaRPr lang="en-US"/>
          </a:p>
        </p:txBody>
      </p:sp>
    </p:spTree>
    <p:extLst>
      <p:ext uri="{BB962C8B-B14F-4D97-AF65-F5344CB8AC3E}">
        <p14:creationId xmlns:p14="http://schemas.microsoft.com/office/powerpoint/2010/main" val="176701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introduced 2 major performance enhancing updates to our system, we focus our attention on the optimal layout of </a:t>
            </a:r>
            <a:r>
              <a:rPr lang="en-US" baseline="0" dirty="0" err="1" smtClean="0"/>
              <a:t>Kargus</a:t>
            </a:r>
            <a:r>
              <a:rPr lang="en-US" baseline="0" dirty="0" smtClean="0"/>
              <a:t> in a multi-core machine.</a:t>
            </a:r>
          </a:p>
          <a:p>
            <a:r>
              <a:rPr lang="en-US" baseline="0" dirty="0" smtClean="0"/>
              <a:t>We realize that the pattern matching is still the most CPU intensive task</a:t>
            </a:r>
          </a:p>
          <a:p>
            <a:r>
              <a:rPr lang="en-US" baseline="0" dirty="0" smtClean="0"/>
              <a:t>Therefore, we decide to use all the cores to run independent IDS engines.</a:t>
            </a:r>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11</a:t>
            </a:fld>
            <a:endParaRPr lang="en-US"/>
          </a:p>
        </p:txBody>
      </p:sp>
    </p:spTree>
    <p:extLst>
      <p:ext uri="{BB962C8B-B14F-4D97-AF65-F5344CB8AC3E}">
        <p14:creationId xmlns:p14="http://schemas.microsoft.com/office/powerpoint/2010/main" val="156714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adopt a single-process, multi-threaded approach</a:t>
            </a:r>
          </a:p>
          <a:p>
            <a:pPr marL="171450" indent="-171450">
              <a:buFontTx/>
              <a:buChar char="-"/>
            </a:pPr>
            <a:r>
              <a:rPr lang="en-US" baseline="0" dirty="0" smtClean="0"/>
              <a:t>As the system is </a:t>
            </a:r>
            <a:r>
              <a:rPr lang="en-US" baseline="0" dirty="0" err="1" smtClean="0"/>
              <a:t>hexacore</a:t>
            </a:r>
            <a:r>
              <a:rPr lang="en-US" baseline="0" dirty="0" smtClean="0"/>
              <a:t>… we have 5 mini-IDS engines running on each node. They work completely independent of each other. i.e. they don’t exchange packets between each other.</a:t>
            </a:r>
          </a:p>
          <a:p>
            <a:pPr marL="171450" indent="-171450">
              <a:buFontTx/>
              <a:buChar char="-"/>
            </a:pPr>
            <a:r>
              <a:rPr lang="en-US" baseline="0" dirty="0" smtClean="0"/>
              <a:t>One core is used to talk to the GPU (GPU Manager)</a:t>
            </a:r>
          </a:p>
          <a:p>
            <a:pPr marL="171450" indent="-171450">
              <a:buFontTx/>
              <a:buChar char="-"/>
            </a:pPr>
            <a:r>
              <a:rPr lang="en-US" baseline="0" dirty="0" smtClean="0"/>
              <a:t>All engines are pinned to their dedicated cores to prevent packet migration that can lead to expensive cache bouncing effects.</a:t>
            </a:r>
          </a:p>
          <a:p>
            <a:pPr marL="171450" indent="-171450">
              <a:buFontTx/>
              <a:buChar char="-"/>
            </a:pPr>
            <a:r>
              <a:rPr lang="en-US" baseline="0" dirty="0" smtClean="0"/>
              <a:t>By making it single-process all threads share a common address space which also means that al engines get to share a common GPU context and common DFA tables for </a:t>
            </a:r>
            <a:r>
              <a:rPr lang="en-US" baseline="0" dirty="0" err="1" smtClean="0"/>
              <a:t>Aho-Corasick</a:t>
            </a:r>
            <a:r>
              <a:rPr lang="en-US" baseline="0" dirty="0" smtClean="0"/>
              <a:t> and PCRE state machines. This leads to less GPU </a:t>
            </a:r>
            <a:r>
              <a:rPr lang="en-US" baseline="0" dirty="0" err="1" smtClean="0"/>
              <a:t>mem</a:t>
            </a:r>
            <a:r>
              <a:rPr lang="en-US" baseline="0" dirty="0" smtClean="0"/>
              <a:t> consumption and higher GPU utilization.</a:t>
            </a:r>
          </a:p>
          <a:p>
            <a:pPr marL="171450" indent="-171450">
              <a:buFontTx/>
              <a:buChar char="-"/>
            </a:pPr>
            <a:r>
              <a:rPr lang="en-US" baseline="0" dirty="0" smtClean="0"/>
              <a:t>We save GPU memory by 1/6 </a:t>
            </a:r>
            <a:r>
              <a:rPr lang="en-US" baseline="0" dirty="0" err="1" smtClean="0"/>
              <a:t>th</a:t>
            </a:r>
            <a:r>
              <a:rPr lang="en-US" baseline="0" dirty="0" smtClean="0"/>
              <a:t> since we are using a </a:t>
            </a:r>
            <a:r>
              <a:rPr lang="en-US" baseline="0" dirty="0" err="1" smtClean="0"/>
              <a:t>hexanode</a:t>
            </a:r>
            <a:r>
              <a:rPr lang="en-US" baseline="0" dirty="0" smtClean="0"/>
              <a:t> system</a:t>
            </a:r>
          </a:p>
        </p:txBody>
      </p:sp>
      <p:sp>
        <p:nvSpPr>
          <p:cNvPr id="4" name="Slide Number Placeholder 3"/>
          <p:cNvSpPr>
            <a:spLocks noGrp="1"/>
          </p:cNvSpPr>
          <p:nvPr>
            <p:ph type="sldNum" sz="quarter" idx="10"/>
          </p:nvPr>
        </p:nvSpPr>
        <p:spPr/>
        <p:txBody>
          <a:bodyPr/>
          <a:lstStyle/>
          <a:p>
            <a:fld id="{3387CCC0-EAE1-4C86-AF59-FA53124F80C8}" type="slidenum">
              <a:rPr lang="en-US" smtClean="0"/>
              <a:t>12</a:t>
            </a:fld>
            <a:endParaRPr lang="en-US"/>
          </a:p>
        </p:txBody>
      </p:sp>
    </p:spTree>
    <p:extLst>
      <p:ext uri="{BB962C8B-B14F-4D97-AF65-F5344CB8AC3E}">
        <p14:creationId xmlns:p14="http://schemas.microsoft.com/office/powerpoint/2010/main" val="156714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a:t>
            </a:r>
            <a:r>
              <a:rPr lang="en-US" baseline="0" dirty="0" smtClean="0"/>
              <a:t> how are IDS looks like. We exploit NUMA architecture of our system…. Which means that engines running on 1 NUMA node only access </a:t>
            </a:r>
            <a:r>
              <a:rPr lang="en-US" b="1" baseline="0" dirty="0" smtClean="0">
                <a:solidFill>
                  <a:srgbClr val="FF0000"/>
                </a:solidFill>
              </a:rPr>
              <a:t>LOCAL</a:t>
            </a:r>
            <a:r>
              <a:rPr lang="en-US" b="0" baseline="0" dirty="0" smtClean="0">
                <a:solidFill>
                  <a:srgbClr val="FF0000"/>
                </a:solidFill>
              </a:rPr>
              <a:t> NICs and GPU for operations.</a:t>
            </a:r>
          </a:p>
          <a:p>
            <a:pPr marL="171450" indent="-171450">
              <a:buFontTx/>
              <a:buChar cha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387CCC0-EAE1-4C86-AF59-FA53124F80C8}" type="slidenum">
              <a:rPr lang="en-US" smtClean="0"/>
              <a:t>13</a:t>
            </a:fld>
            <a:endParaRPr lang="en-US"/>
          </a:p>
        </p:txBody>
      </p:sp>
    </p:spTree>
    <p:extLst>
      <p:ext uri="{BB962C8B-B14F-4D97-AF65-F5344CB8AC3E}">
        <p14:creationId xmlns:p14="http://schemas.microsoft.com/office/powerpoint/2010/main" val="33917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 that relying</a:t>
            </a:r>
            <a:r>
              <a:rPr lang="en-US" baseline="0" dirty="0" smtClean="0"/>
              <a:t> on GPU is not always optimal as packets may incur heavy processing latencies due to buffering as packets are passed in batches to GPU</a:t>
            </a:r>
          </a:p>
          <a:p>
            <a:endParaRPr lang="en-US" baseline="0" dirty="0" smtClean="0"/>
          </a:p>
          <a:p>
            <a:r>
              <a:rPr lang="en-US" baseline="0" dirty="0" smtClean="0"/>
              <a:t>Moreover, a GPU has 100s of GPU processing cores that consume a LOT of power</a:t>
            </a:r>
            <a:endParaRPr lang="en-US" dirty="0" smtClean="0"/>
          </a:p>
        </p:txBody>
      </p:sp>
      <p:sp>
        <p:nvSpPr>
          <p:cNvPr id="4" name="Slide Number Placeholder 3"/>
          <p:cNvSpPr>
            <a:spLocks noGrp="1"/>
          </p:cNvSpPr>
          <p:nvPr>
            <p:ph type="sldNum" sz="quarter" idx="10"/>
          </p:nvPr>
        </p:nvSpPr>
        <p:spPr/>
        <p:txBody>
          <a:bodyPr/>
          <a:lstStyle/>
          <a:p>
            <a:fld id="{3387CCC0-EAE1-4C86-AF59-FA53124F80C8}" type="slidenum">
              <a:rPr lang="en-US" smtClean="0"/>
              <a:t>14</a:t>
            </a:fld>
            <a:endParaRPr lang="en-US"/>
          </a:p>
        </p:txBody>
      </p:sp>
    </p:spTree>
    <p:extLst>
      <p:ext uri="{BB962C8B-B14F-4D97-AF65-F5344CB8AC3E}">
        <p14:creationId xmlns:p14="http://schemas.microsoft.com/office/powerpoint/2010/main" val="78895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improve</a:t>
            </a:r>
            <a:r>
              <a:rPr lang="en-US" baseline="0" dirty="0" smtClean="0"/>
              <a:t> this:</a:t>
            </a:r>
            <a:endParaRPr lang="en-US" dirty="0" smtClean="0"/>
          </a:p>
          <a:p>
            <a:r>
              <a:rPr lang="en-US" dirty="0" smtClean="0"/>
              <a:t>We came up with a dynamic</a:t>
            </a:r>
            <a:r>
              <a:rPr lang="en-US" baseline="0" dirty="0" smtClean="0"/>
              <a:t> load balancing </a:t>
            </a:r>
            <a:r>
              <a:rPr lang="en-US" baseline="0" dirty="0" err="1" smtClean="0"/>
              <a:t>algo</a:t>
            </a:r>
            <a:r>
              <a:rPr lang="en-US" baseline="0" dirty="0" smtClean="0"/>
              <a:t>.</a:t>
            </a:r>
          </a:p>
          <a:p>
            <a:r>
              <a:rPr lang="en-US" baseline="0" dirty="0" smtClean="0"/>
              <a:t>We create an internal packet queue right after the packet acquisition module for each engine.</a:t>
            </a:r>
          </a:p>
          <a:p>
            <a:r>
              <a:rPr lang="en-US" baseline="0" dirty="0" smtClean="0"/>
              <a:t>Every time the engine gets batch of packets from the packet acquisition module, they are en-queued in this queue and during that cycle, only `a’ number of </a:t>
            </a:r>
            <a:r>
              <a:rPr lang="en-US" baseline="0" dirty="0" err="1" smtClean="0"/>
              <a:t>pkts</a:t>
            </a:r>
            <a:r>
              <a:rPr lang="en-US" baseline="0" dirty="0" smtClean="0"/>
              <a:t> per cycle are analyzed. If the incoming rate is low, this queue will always stay in the ‘CPU’ zone. However, if the queue length gets filled up (due to high incoming rate &gt; 20 </a:t>
            </a:r>
            <a:r>
              <a:rPr lang="en-US" baseline="0" dirty="0" err="1" smtClean="0"/>
              <a:t>Gbps</a:t>
            </a:r>
            <a:r>
              <a:rPr lang="en-US" baseline="0" dirty="0" smtClean="0"/>
              <a:t>) to `beta’,</a:t>
            </a:r>
          </a:p>
          <a:p>
            <a:r>
              <a:rPr lang="en-US" baseline="0" dirty="0" smtClean="0"/>
              <a:t>we enable the GPU and also increase the per-cycle analyzing chunk to `b’. </a:t>
            </a:r>
          </a:p>
          <a:p>
            <a:r>
              <a:rPr lang="en-US" baseline="0" dirty="0" smtClean="0"/>
              <a:t>Once the incoming packet arrival rate lowers down… we reverse these parameters.</a:t>
            </a:r>
          </a:p>
          <a:p>
            <a:endParaRPr lang="en-US" baseline="0" dirty="0" smtClean="0"/>
          </a:p>
          <a:p>
            <a:r>
              <a:rPr lang="en-US" baseline="0" dirty="0" smtClean="0"/>
              <a:t>With</a:t>
            </a:r>
          </a:p>
        </p:txBody>
      </p:sp>
      <p:sp>
        <p:nvSpPr>
          <p:cNvPr id="4" name="Slide Number Placeholder 3"/>
          <p:cNvSpPr>
            <a:spLocks noGrp="1"/>
          </p:cNvSpPr>
          <p:nvPr>
            <p:ph type="sldNum" sz="quarter" idx="10"/>
          </p:nvPr>
        </p:nvSpPr>
        <p:spPr/>
        <p:txBody>
          <a:bodyPr/>
          <a:lstStyle/>
          <a:p>
            <a:fld id="{3387CCC0-EAE1-4C86-AF59-FA53124F80C8}" type="slidenum">
              <a:rPr lang="en-US" smtClean="0"/>
              <a:t>15</a:t>
            </a:fld>
            <a:endParaRPr lang="en-US"/>
          </a:p>
        </p:txBody>
      </p:sp>
    </p:spTree>
    <p:extLst>
      <p:ext uri="{BB962C8B-B14F-4D97-AF65-F5344CB8AC3E}">
        <p14:creationId xmlns:p14="http://schemas.microsoft.com/office/powerpoint/2010/main" val="78895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Our</a:t>
            </a:r>
            <a:r>
              <a:rPr lang="en-US" baseline="0" dirty="0" smtClean="0"/>
              <a:t> last optimization technique is specific to per-packet processing overhead.</a:t>
            </a:r>
          </a:p>
          <a:p>
            <a:r>
              <a:rPr lang="en-US" baseline="0" dirty="0" smtClean="0"/>
              <a:t>For small-packet sizes, a network interface can potentially get over 10 million packets per second.</a:t>
            </a:r>
          </a:p>
          <a:p>
            <a:r>
              <a:rPr lang="en-US" baseline="0" dirty="0" smtClean="0"/>
              <a:t>Making repeated function calls for every packet across the IDS can reduce overall processing throughput due to repeated activation record creations and deletions.</a:t>
            </a:r>
          </a:p>
          <a:p>
            <a:endParaRPr lang="en-US" baseline="0" dirty="0" smtClean="0"/>
          </a:p>
          <a:p>
            <a:r>
              <a:rPr lang="en-US" baseline="0" dirty="0" smtClean="0"/>
              <a:t>We introduce function call batching in which group of packets are passed from function to function.</a:t>
            </a:r>
          </a:p>
          <a:p>
            <a:r>
              <a:rPr lang="en-US" baseline="0" dirty="0" smtClean="0"/>
              <a:t>As a result we get twice as fast performance for small-sized packets</a:t>
            </a:r>
            <a:endParaRPr lang="en-US" dirty="0"/>
          </a:p>
        </p:txBody>
      </p:sp>
      <p:sp>
        <p:nvSpPr>
          <p:cNvPr id="4" name="슬라이드 번호 개체 틀 3"/>
          <p:cNvSpPr>
            <a:spLocks noGrp="1"/>
          </p:cNvSpPr>
          <p:nvPr>
            <p:ph type="sldNum" sz="quarter" idx="10"/>
          </p:nvPr>
        </p:nvSpPr>
        <p:spPr/>
        <p:txBody>
          <a:bodyPr/>
          <a:lstStyle/>
          <a:p>
            <a:fld id="{3387CCC0-EAE1-4C86-AF59-FA53124F80C8}" type="slidenum">
              <a:rPr lang="en-US" smtClean="0"/>
              <a:t>16</a:t>
            </a:fld>
            <a:endParaRPr lang="en-US"/>
          </a:p>
        </p:txBody>
      </p:sp>
    </p:spTree>
    <p:extLst>
      <p:ext uri="{BB962C8B-B14F-4D97-AF65-F5344CB8AC3E}">
        <p14:creationId xmlns:p14="http://schemas.microsoft.com/office/powerpoint/2010/main" val="368833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Time</a:t>
            </a:r>
            <a:r>
              <a:rPr lang="en-US" baseline="0" dirty="0" smtClean="0"/>
              <a:t> to evaluate our system.</a:t>
            </a:r>
          </a:p>
          <a:p>
            <a:pPr marL="171450" indent="-171450">
              <a:buFontTx/>
              <a:buChar char="-"/>
            </a:pPr>
            <a:r>
              <a:rPr lang="en-US" baseline="0" dirty="0" smtClean="0"/>
              <a:t>We were using a dual-</a:t>
            </a:r>
            <a:r>
              <a:rPr lang="en-US" baseline="0" dirty="0" err="1" smtClean="0"/>
              <a:t>hexanode</a:t>
            </a:r>
            <a:r>
              <a:rPr lang="en-US" baseline="0" dirty="0" smtClean="0"/>
              <a:t> system. It was an Intel X5680 3.33GHz machine with 12 MB L3 cache.</a:t>
            </a:r>
          </a:p>
          <a:p>
            <a:pPr marL="171450" indent="-171450">
              <a:buFontTx/>
              <a:buChar char="-"/>
            </a:pPr>
            <a:r>
              <a:rPr lang="en-US" baseline="0" dirty="0" smtClean="0"/>
              <a:t>We were using Intel 82599 dual-port 10Gbps Ethernet adapters.</a:t>
            </a:r>
          </a:p>
          <a:p>
            <a:pPr marL="171450" indent="-171450">
              <a:buFontTx/>
              <a:buChar char="-"/>
            </a:pPr>
            <a:r>
              <a:rPr lang="en-US" baseline="0" dirty="0" smtClean="0"/>
              <a:t>We also used NVIDIA GTX 580 cards for each NUMA node</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17</a:t>
            </a:fld>
            <a:endParaRPr lang="en-US"/>
          </a:p>
        </p:txBody>
      </p:sp>
    </p:spTree>
    <p:extLst>
      <p:ext uri="{BB962C8B-B14F-4D97-AF65-F5344CB8AC3E}">
        <p14:creationId xmlns:p14="http://schemas.microsoft.com/office/powerpoint/2010/main" val="71821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a:t>
            </a:r>
            <a:r>
              <a:rPr lang="en-US" baseline="0" dirty="0" smtClean="0"/>
              <a:t> created our own IDS benchmarking tool that uses PSIO</a:t>
            </a:r>
          </a:p>
          <a:p>
            <a:pPr marL="171450" indent="-171450">
              <a:buFontTx/>
              <a:buChar char="-"/>
            </a:pPr>
            <a:r>
              <a:rPr lang="en-US" baseline="0" dirty="0" smtClean="0"/>
              <a:t>It is capable of producing random as well as attack packets as read from Snort rule file.</a:t>
            </a:r>
          </a:p>
          <a:p>
            <a:pPr marL="171450" indent="-171450">
              <a:buFontTx/>
              <a:buChar char="-"/>
            </a:pPr>
            <a:r>
              <a:rPr lang="en-US" baseline="0" dirty="0" smtClean="0"/>
              <a:t>It can also replay actual </a:t>
            </a:r>
            <a:r>
              <a:rPr lang="en-US" baseline="0" dirty="0" err="1" smtClean="0"/>
              <a:t>pcap</a:t>
            </a:r>
            <a:r>
              <a:rPr lang="en-US" baseline="0" dirty="0" smtClean="0"/>
              <a:t> trace files.</a:t>
            </a:r>
          </a:p>
          <a:p>
            <a:pPr marL="0" indent="0">
              <a:buFontTx/>
              <a:buNone/>
            </a:pPr>
            <a:r>
              <a:rPr lang="en-US" baseline="0" dirty="0" smtClean="0"/>
              <a:t>- Please note that this tool is only used to perform benchmarking analysis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18</a:t>
            </a:fld>
            <a:endParaRPr lang="en-US"/>
          </a:p>
        </p:txBody>
      </p:sp>
    </p:spTree>
    <p:extLst>
      <p:ext uri="{BB962C8B-B14F-4D97-AF65-F5344CB8AC3E}">
        <p14:creationId xmlns:p14="http://schemas.microsoft.com/office/powerpoint/2010/main" val="197108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test </a:t>
            </a:r>
            <a:r>
              <a:rPr lang="en-US" baseline="0" dirty="0" err="1" smtClean="0"/>
              <a:t>Kargus</a:t>
            </a:r>
            <a:r>
              <a:rPr lang="en-US" baseline="0" dirty="0" smtClean="0"/>
              <a:t> with 3 other prototypes:</a:t>
            </a:r>
          </a:p>
          <a:p>
            <a:pPr marL="228600" indent="-228600">
              <a:buAutoNum type="arabicParenR"/>
            </a:pPr>
            <a:r>
              <a:rPr lang="en-US" baseline="0" dirty="0" smtClean="0"/>
              <a:t>We have </a:t>
            </a:r>
            <a:r>
              <a:rPr lang="en-US" baseline="0" dirty="0" err="1" smtClean="0"/>
              <a:t>kargus</a:t>
            </a:r>
            <a:r>
              <a:rPr lang="en-US" baseline="0" dirty="0" smtClean="0"/>
              <a:t> where GPUs are disabled.</a:t>
            </a:r>
          </a:p>
          <a:p>
            <a:pPr marL="228600" indent="-228600">
              <a:buAutoNum type="arabicParenR"/>
            </a:pPr>
            <a:r>
              <a:rPr lang="en-US" baseline="0" dirty="0" smtClean="0"/>
              <a:t>We have Snort instance running on all 12 cores with </a:t>
            </a:r>
            <a:r>
              <a:rPr lang="en-US" baseline="0" dirty="0" err="1" smtClean="0"/>
              <a:t>Pf_RING</a:t>
            </a:r>
            <a:r>
              <a:rPr lang="en-US" baseline="0" dirty="0" smtClean="0"/>
              <a:t> library</a:t>
            </a:r>
          </a:p>
          <a:p>
            <a:pPr marL="228600" indent="-228600">
              <a:buAutoNum type="arabicParenR"/>
            </a:pPr>
            <a:r>
              <a:rPr lang="en-US" baseline="0" dirty="0" smtClean="0"/>
              <a:t>And we have </a:t>
            </a:r>
            <a:r>
              <a:rPr lang="en-US" baseline="0" dirty="0" err="1" smtClean="0"/>
              <a:t>MIDeA</a:t>
            </a:r>
            <a:r>
              <a:rPr lang="en-US" baseline="0" dirty="0" smtClean="0"/>
              <a:t> numbers. We could not get </a:t>
            </a:r>
            <a:r>
              <a:rPr lang="en-US" baseline="0" dirty="0" err="1" smtClean="0"/>
              <a:t>MIDeA</a:t>
            </a:r>
            <a:r>
              <a:rPr lang="en-US" baseline="0" dirty="0" smtClean="0"/>
              <a:t> software. We normalized their results to our machine.</a:t>
            </a:r>
          </a:p>
          <a:p>
            <a:pPr marL="228600" indent="-228600">
              <a:buAutoNum type="arabicParenR"/>
            </a:pPr>
            <a:r>
              <a:rPr lang="en-US" baseline="0" dirty="0" err="1" smtClean="0"/>
              <a:t>MIDeA</a:t>
            </a:r>
            <a:r>
              <a:rPr lang="en-US" baseline="0" dirty="0" smtClean="0"/>
              <a:t> is the previous state-of-the-art IDS solution that was presented @ CCS 2011. It uses PF_RING (that uses hardware queues but their I/O is polling based), and is a process-based system… i.e. it has 10 processes running on each core. This leads to excessive memory consumption.</a:t>
            </a:r>
          </a:p>
        </p:txBody>
      </p:sp>
      <p:sp>
        <p:nvSpPr>
          <p:cNvPr id="4" name="Slide Number Placeholder 3"/>
          <p:cNvSpPr>
            <a:spLocks noGrp="1"/>
          </p:cNvSpPr>
          <p:nvPr>
            <p:ph type="sldNum" sz="quarter" idx="10"/>
          </p:nvPr>
        </p:nvSpPr>
        <p:spPr/>
        <p:txBody>
          <a:bodyPr/>
          <a:lstStyle/>
          <a:p>
            <a:fld id="{3387CCC0-EAE1-4C86-AF59-FA53124F80C8}" type="slidenum">
              <a:rPr lang="en-US" smtClean="0"/>
              <a:t>19</a:t>
            </a:fld>
            <a:endParaRPr lang="en-US"/>
          </a:p>
        </p:txBody>
      </p:sp>
    </p:spTree>
    <p:extLst>
      <p:ext uri="{BB962C8B-B14F-4D97-AF65-F5344CB8AC3E}">
        <p14:creationId xmlns:p14="http://schemas.microsoft.com/office/powerpoint/2010/main" val="326861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start off by briefly describing how an IDS works.</a:t>
            </a:r>
          </a:p>
          <a:p>
            <a:r>
              <a:rPr lang="en-US" baseline="0" dirty="0" smtClean="0"/>
              <a:t>An IDS sits in front of target server machines and monitor packets for known malicious activities</a:t>
            </a:r>
          </a:p>
          <a:p>
            <a:r>
              <a:rPr lang="en-US" baseline="0" dirty="0" smtClean="0"/>
              <a:t>IDS can be of 2 types: (</a:t>
            </a:r>
            <a:r>
              <a:rPr lang="en-US" baseline="0" dirty="0" err="1" smtClean="0"/>
              <a:t>i</a:t>
            </a:r>
            <a:r>
              <a:rPr lang="en-US" baseline="0" dirty="0" smtClean="0"/>
              <a:t>) signature-based, or (ii) anomaly-based.</a:t>
            </a:r>
          </a:p>
          <a:p>
            <a:r>
              <a:rPr lang="en-US" baseline="0" dirty="0" smtClean="0"/>
              <a:t>We will focus on signature-based </a:t>
            </a:r>
            <a:r>
              <a:rPr lang="en-US" baseline="0" dirty="0" err="1" smtClean="0"/>
              <a:t>IDSes</a:t>
            </a:r>
            <a:r>
              <a:rPr lang="en-US" baseline="0" dirty="0" smtClean="0"/>
              <a:t> for this talk.</a:t>
            </a:r>
          </a:p>
          <a:p>
            <a:r>
              <a:rPr lang="en-US" baseline="0" dirty="0" smtClean="0"/>
              <a:t>Signature-based </a:t>
            </a:r>
            <a:r>
              <a:rPr lang="en-US" baseline="0" dirty="0" err="1" smtClean="0"/>
              <a:t>IDSes</a:t>
            </a:r>
            <a:r>
              <a:rPr lang="en-US" baseline="0" dirty="0" smtClean="0"/>
              <a:t> employ DPI techniques to detect malicious attack signatures.</a:t>
            </a:r>
          </a:p>
          <a:p>
            <a:r>
              <a:rPr lang="en-US" baseline="0" dirty="0" smtClean="0"/>
              <a:t>As the edge link bandwidth is exceeding 10 </a:t>
            </a:r>
            <a:r>
              <a:rPr lang="en-US" baseline="0" dirty="0" err="1" smtClean="0"/>
              <a:t>Gbps</a:t>
            </a:r>
            <a:r>
              <a:rPr lang="en-US" baseline="0" dirty="0" smtClean="0"/>
              <a:t> in today’s Internet, we ideally need an IDS to be</a:t>
            </a:r>
          </a:p>
          <a:p>
            <a:pPr marL="0" indent="0">
              <a:buNone/>
            </a:pPr>
            <a:r>
              <a:rPr lang="en-US" baseline="0" dirty="0" smtClean="0"/>
              <a:t>(</a:t>
            </a:r>
            <a:r>
              <a:rPr lang="en-US" baseline="0" dirty="0" err="1" smtClean="0"/>
              <a:t>i</a:t>
            </a:r>
            <a:r>
              <a:rPr lang="en-US" baseline="0" dirty="0" smtClean="0"/>
              <a:t>) high-performing, &amp;</a:t>
            </a:r>
          </a:p>
          <a:p>
            <a:pPr marL="0" indent="0">
              <a:buNone/>
            </a:pPr>
            <a:r>
              <a:rPr lang="en-US" baseline="0" dirty="0" smtClean="0"/>
              <a:t>(ii) Easily maintainable, as in a network administrator should easily enable/disable an IDS feature.</a:t>
            </a:r>
          </a:p>
        </p:txBody>
      </p:sp>
      <p:sp>
        <p:nvSpPr>
          <p:cNvPr id="4" name="Slide Number Placeholder 3"/>
          <p:cNvSpPr>
            <a:spLocks noGrp="1"/>
          </p:cNvSpPr>
          <p:nvPr>
            <p:ph type="sldNum" sz="quarter" idx="10"/>
          </p:nvPr>
        </p:nvSpPr>
        <p:spPr/>
        <p:txBody>
          <a:bodyPr/>
          <a:lstStyle/>
          <a:p>
            <a:fld id="{3387CCC0-EAE1-4C86-AF59-FA53124F80C8}" type="slidenum">
              <a:rPr lang="en-US" smtClean="0"/>
              <a:t>2</a:t>
            </a:fld>
            <a:endParaRPr lang="en-US"/>
          </a:p>
        </p:txBody>
      </p:sp>
    </p:spTree>
    <p:extLst>
      <p:ext uri="{BB962C8B-B14F-4D97-AF65-F5344CB8AC3E}">
        <p14:creationId xmlns:p14="http://schemas.microsoft.com/office/powerpoint/2010/main" val="357328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We find</a:t>
            </a:r>
            <a:r>
              <a:rPr lang="en-US" baseline="0" dirty="0" smtClean="0"/>
              <a:t> out that </a:t>
            </a:r>
            <a:r>
              <a:rPr lang="en-US" baseline="0" dirty="0" err="1" smtClean="0"/>
              <a:t>Kargus</a:t>
            </a:r>
            <a:r>
              <a:rPr lang="en-US" baseline="0" dirty="0" smtClean="0"/>
              <a:t> outperforms all other prototypes. It shows 4.3x times better performance than </a:t>
            </a:r>
            <a:r>
              <a:rPr lang="en-US" baseline="0" dirty="0" err="1" smtClean="0"/>
              <a:t>MIDeA</a:t>
            </a:r>
            <a:r>
              <a:rPr lang="en-US" baseline="0" dirty="0" smtClean="0"/>
              <a:t> and 4.5x better performance than Snort.</a:t>
            </a:r>
          </a:p>
          <a:p>
            <a:r>
              <a:rPr lang="en-US" baseline="0" dirty="0" smtClean="0"/>
              <a:t>One thing to note is that in case of 64 B </a:t>
            </a:r>
            <a:r>
              <a:rPr lang="en-US" baseline="0" dirty="0" err="1" smtClean="0"/>
              <a:t>pkts</a:t>
            </a:r>
            <a:r>
              <a:rPr lang="en-US" baseline="0" dirty="0" smtClean="0"/>
              <a:t> case… the analyzing bandwidth is very high. This is because majority of the packet (54B) per packet is made of headers… so very little time is spent in the analyzing module… thus the performance is very good.</a:t>
            </a:r>
            <a:endParaRPr lang="en-US" dirty="0" smtClean="0"/>
          </a:p>
          <a:p>
            <a:endParaRPr lang="ko-KR" altLang="en-US" dirty="0"/>
          </a:p>
        </p:txBody>
      </p:sp>
      <p:sp>
        <p:nvSpPr>
          <p:cNvPr id="4" name="슬라이드 번호 개체 틀 3"/>
          <p:cNvSpPr>
            <a:spLocks noGrp="1"/>
          </p:cNvSpPr>
          <p:nvPr>
            <p:ph type="sldNum" sz="quarter" idx="10"/>
          </p:nvPr>
        </p:nvSpPr>
        <p:spPr/>
        <p:txBody>
          <a:bodyPr/>
          <a:lstStyle/>
          <a:p>
            <a:fld id="{3387CCC0-EAE1-4C86-AF59-FA53124F80C8}" type="slidenum">
              <a:rPr lang="en-US" smtClean="0"/>
              <a:t>20</a:t>
            </a:fld>
            <a:endParaRPr lang="en-US"/>
          </a:p>
        </p:txBody>
      </p:sp>
    </p:spTree>
    <p:extLst>
      <p:ext uri="{BB962C8B-B14F-4D97-AF65-F5344CB8AC3E}">
        <p14:creationId xmlns:p14="http://schemas.microsoft.com/office/powerpoint/2010/main" val="2596859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Y-AXIS. EXPLAIN ABOUT %AGE</a:t>
            </a:r>
          </a:p>
          <a:p>
            <a:endParaRPr lang="en-US" dirty="0" smtClean="0"/>
          </a:p>
          <a:p>
            <a:r>
              <a:rPr lang="en-US" dirty="0" smtClean="0"/>
              <a:t>When these prototypes are tested against different concentrations of attack packets… our results</a:t>
            </a:r>
            <a:r>
              <a:rPr lang="en-US" baseline="0" dirty="0" smtClean="0"/>
              <a:t> are even more impressive.</a:t>
            </a:r>
            <a:endParaRPr lang="en-US" dirty="0" smtClean="0"/>
          </a:p>
          <a:p>
            <a:r>
              <a:rPr lang="en-US" dirty="0" err="1" smtClean="0"/>
              <a:t>Kargus</a:t>
            </a:r>
            <a:r>
              <a:rPr lang="en-US" dirty="0" smtClean="0"/>
              <a:t> performs higher</a:t>
            </a:r>
            <a:r>
              <a:rPr lang="en-US" baseline="0" dirty="0" smtClean="0"/>
              <a:t> than 10 </a:t>
            </a:r>
            <a:r>
              <a:rPr lang="en-US" baseline="0" dirty="0" err="1" smtClean="0"/>
              <a:t>Gbps</a:t>
            </a:r>
            <a:r>
              <a:rPr lang="en-US" baseline="0" dirty="0" smtClean="0"/>
              <a:t> for 100% malicious traffic even in the worst case.</a:t>
            </a:r>
            <a:endParaRPr lang="en-US" dirty="0" smtClean="0"/>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21</a:t>
            </a:fld>
            <a:endParaRPr lang="en-US"/>
          </a:p>
        </p:txBody>
      </p:sp>
    </p:spTree>
    <p:extLst>
      <p:ext uri="{BB962C8B-B14F-4D97-AF65-F5344CB8AC3E}">
        <p14:creationId xmlns:p14="http://schemas.microsoft.com/office/powerpoint/2010/main" val="390085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tested </a:t>
            </a:r>
            <a:r>
              <a:rPr lang="en-US" baseline="0" dirty="0" err="1" smtClean="0"/>
              <a:t>Kargus</a:t>
            </a:r>
            <a:r>
              <a:rPr lang="en-US" baseline="0" dirty="0" smtClean="0"/>
              <a:t> with real network traces.</a:t>
            </a:r>
          </a:p>
          <a:p>
            <a:r>
              <a:rPr lang="en-US" baseline="0" dirty="0" smtClean="0"/>
              <a:t>We were able to get hold of 3 10 </a:t>
            </a:r>
            <a:r>
              <a:rPr lang="en-US" baseline="0" dirty="0" err="1" smtClean="0"/>
              <a:t>Gbps</a:t>
            </a:r>
            <a:r>
              <a:rPr lang="en-US" baseline="0" dirty="0" smtClean="0"/>
              <a:t> backbone traces of 30mins ~ 1 hour long duration</a:t>
            </a:r>
          </a:p>
          <a:p>
            <a:endParaRPr lang="en-US" baseline="0" dirty="0" smtClean="0"/>
          </a:p>
          <a:p>
            <a:r>
              <a:rPr lang="en-US" baseline="0" dirty="0" smtClean="0"/>
              <a:t>They were 84 GB of </a:t>
            </a:r>
            <a:r>
              <a:rPr lang="en-US" baseline="0" dirty="0" err="1" smtClean="0"/>
              <a:t>pcap</a:t>
            </a:r>
            <a:r>
              <a:rPr lang="en-US" baseline="0" dirty="0" smtClean="0"/>
              <a:t> traces containing 109.3 million packets</a:t>
            </a:r>
          </a:p>
          <a:p>
            <a:r>
              <a:rPr lang="en-US" baseline="0" dirty="0" smtClean="0"/>
              <a:t>They consisted of 845K TCP sessions</a:t>
            </a:r>
          </a:p>
          <a:p>
            <a:endParaRPr lang="en-US" baseline="0" dirty="0" smtClean="0"/>
          </a:p>
          <a:p>
            <a:r>
              <a:rPr lang="en-US" baseline="0" dirty="0" smtClean="0"/>
              <a:t>The total analyzing rate was 25.2 </a:t>
            </a:r>
            <a:r>
              <a:rPr lang="en-US" baseline="0" dirty="0" err="1" smtClean="0"/>
              <a:t>Gbps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22</a:t>
            </a:fld>
            <a:endParaRPr lang="en-US"/>
          </a:p>
        </p:txBody>
      </p:sp>
    </p:spTree>
    <p:extLst>
      <p:ext uri="{BB962C8B-B14F-4D97-AF65-F5344CB8AC3E}">
        <p14:creationId xmlns:p14="http://schemas.microsoft.com/office/powerpoint/2010/main" val="225342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evaluate</a:t>
            </a:r>
            <a:r>
              <a:rPr lang="en-US" baseline="0" dirty="0" smtClean="0"/>
              <a:t> this algorithm…shall we?</a:t>
            </a:r>
          </a:p>
          <a:p>
            <a:r>
              <a:rPr lang="en-US" baseline="0" dirty="0" smtClean="0"/>
              <a:t>We use the same set of hardware.</a:t>
            </a:r>
          </a:p>
          <a:p>
            <a:r>
              <a:rPr lang="en-US" baseline="0" dirty="0" smtClean="0"/>
              <a:t>We run our IDS in 3 modes against packets coming at different incoming rates.</a:t>
            </a:r>
          </a:p>
          <a:p>
            <a:r>
              <a:rPr lang="en-US" baseline="0" dirty="0" smtClean="0"/>
              <a:t>-</a:t>
            </a:r>
            <a:r>
              <a:rPr lang="en-US" baseline="0" dirty="0" smtClean="0">
                <a:sym typeface="Wingdings" pitchFamily="2" charset="2"/>
              </a:rPr>
              <a:t> 1 in which </a:t>
            </a:r>
            <a:r>
              <a:rPr lang="en-US" baseline="0" dirty="0" err="1" smtClean="0">
                <a:sym typeface="Wingdings" pitchFamily="2" charset="2"/>
              </a:rPr>
              <a:t>Kargus</a:t>
            </a:r>
            <a:r>
              <a:rPr lang="en-US" baseline="0" dirty="0" smtClean="0">
                <a:sym typeface="Wingdings" pitchFamily="2" charset="2"/>
              </a:rPr>
              <a:t> has load-balancing disabled and the PSIO is set to polling mode. This is our base case.</a:t>
            </a:r>
          </a:p>
          <a:p>
            <a:r>
              <a:rPr lang="en-US" baseline="0" dirty="0" smtClean="0">
                <a:sym typeface="Wingdings" pitchFamily="2" charset="2"/>
              </a:rPr>
              <a:t>This shows the worst performance and we can see it shows power consumption as high as 33 </a:t>
            </a:r>
            <a:r>
              <a:rPr lang="en-US" baseline="0" dirty="0" err="1" smtClean="0">
                <a:sym typeface="Wingdings" pitchFamily="2" charset="2"/>
              </a:rPr>
              <a:t>Gbps</a:t>
            </a:r>
            <a:r>
              <a:rPr lang="en-US" baseline="0" dirty="0" smtClean="0">
                <a:sym typeface="Wingdings" pitchFamily="2" charset="2"/>
              </a:rPr>
              <a:t>.</a:t>
            </a:r>
          </a:p>
          <a:p>
            <a:endParaRPr lang="en-US" baseline="0" dirty="0" smtClean="0">
              <a:sym typeface="Wingdings" pitchFamily="2" charset="2"/>
            </a:endParaRPr>
          </a:p>
          <a:p>
            <a:r>
              <a:rPr lang="en-US" dirty="0" smtClean="0"/>
              <a:t>In the 2</a:t>
            </a:r>
            <a:r>
              <a:rPr lang="en-US" baseline="30000" dirty="0" smtClean="0"/>
              <a:t>nd</a:t>
            </a:r>
            <a:r>
              <a:rPr lang="en-US" dirty="0" smtClean="0"/>
              <a:t> mode,</a:t>
            </a:r>
            <a:r>
              <a:rPr lang="en-US" baseline="0" dirty="0" smtClean="0"/>
              <a:t> we have PSIO set as interrupt-driven. It shows better performance for lower input rates as the engine spends more time in blocking mode.</a:t>
            </a:r>
          </a:p>
          <a:p>
            <a:r>
              <a:rPr lang="en-US" baseline="0" dirty="0" smtClean="0"/>
              <a:t>The power reading in 33 </a:t>
            </a:r>
            <a:r>
              <a:rPr lang="en-US" baseline="0" dirty="0" err="1" smtClean="0"/>
              <a:t>Gbps</a:t>
            </a:r>
            <a:r>
              <a:rPr lang="en-US" baseline="0" dirty="0" smtClean="0"/>
              <a:t> is essentially the same as the system is always busy analyzing packets.</a:t>
            </a:r>
          </a:p>
          <a:p>
            <a:endParaRPr lang="en-US" baseline="0" dirty="0" smtClean="0"/>
          </a:p>
          <a:p>
            <a:r>
              <a:rPr lang="en-US" baseline="0" dirty="0" smtClean="0"/>
              <a:t>Now once we have a fully functional IDS running with load balancing enabled…. We see that it consumes least power for 20 </a:t>
            </a:r>
            <a:r>
              <a:rPr lang="en-US" baseline="0" dirty="0" err="1" smtClean="0"/>
              <a:t>Gbps</a:t>
            </a:r>
            <a:r>
              <a:rPr lang="en-US" baseline="0" dirty="0" smtClean="0"/>
              <a:t> reading.</a:t>
            </a:r>
          </a:p>
          <a:p>
            <a:endParaRPr lang="en-US" baseline="0" dirty="0" smtClean="0"/>
          </a:p>
          <a:p>
            <a:r>
              <a:rPr lang="en-US" baseline="0" dirty="0" smtClean="0"/>
              <a:t>Why 20 </a:t>
            </a:r>
            <a:r>
              <a:rPr lang="en-US" baseline="0" dirty="0" err="1" smtClean="0"/>
              <a:t>Gbps</a:t>
            </a:r>
            <a:r>
              <a:rPr lang="en-US" baseline="0" dirty="0" smtClean="0"/>
              <a:t> point is good discussion point (CPU)? Explain (if you are asked).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23</a:t>
            </a:fld>
            <a:endParaRPr lang="en-US"/>
          </a:p>
        </p:txBody>
      </p:sp>
    </p:spTree>
    <p:extLst>
      <p:ext uri="{BB962C8B-B14F-4D97-AF65-F5344CB8AC3E}">
        <p14:creationId xmlns:p14="http://schemas.microsoft.com/office/powerpoint/2010/main" val="1538263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Batching</a:t>
            </a:r>
            <a:endParaRPr lang="en-US" baseline="0" dirty="0" smtClean="0"/>
          </a:p>
          <a:p>
            <a:endParaRPr lang="en-US" baseline="0" dirty="0" smtClean="0"/>
          </a:p>
          <a:p>
            <a:r>
              <a:rPr lang="en-US" baseline="0" dirty="0" smtClean="0"/>
              <a:t>33 </a:t>
            </a:r>
            <a:r>
              <a:rPr lang="en-US" baseline="0" dirty="0" err="1" smtClean="0"/>
              <a:t>Gbps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24</a:t>
            </a:fld>
            <a:endParaRPr lang="en-US"/>
          </a:p>
        </p:txBody>
      </p:sp>
    </p:spTree>
    <p:extLst>
      <p:ext uri="{BB962C8B-B14F-4D97-AF65-F5344CB8AC3E}">
        <p14:creationId xmlns:p14="http://schemas.microsoft.com/office/powerpoint/2010/main" val="405550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387CCC0-EAE1-4C86-AF59-FA53124F80C8}" type="slidenum">
              <a:rPr lang="en-US" smtClean="0"/>
              <a:t>26</a:t>
            </a:fld>
            <a:endParaRPr lang="en-US"/>
          </a:p>
        </p:txBody>
      </p:sp>
    </p:spTree>
    <p:extLst>
      <p:ext uri="{BB962C8B-B14F-4D97-AF65-F5344CB8AC3E}">
        <p14:creationId xmlns:p14="http://schemas.microsoft.com/office/powerpoint/2010/main" val="312673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27</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28</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29</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30</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types of</a:t>
            </a:r>
            <a:r>
              <a:rPr lang="en-US" baseline="0" dirty="0" smtClean="0"/>
              <a:t> </a:t>
            </a:r>
            <a:r>
              <a:rPr lang="en-US" baseline="0" dirty="0" err="1" smtClean="0"/>
              <a:t>IDSes</a:t>
            </a:r>
            <a:r>
              <a:rPr lang="en-US" baseline="0" dirty="0" smtClean="0"/>
              <a:t>….</a:t>
            </a:r>
            <a:endParaRPr lang="en-US" dirty="0" smtClean="0"/>
          </a:p>
          <a:p>
            <a:r>
              <a:rPr lang="en-US" dirty="0" smtClean="0"/>
              <a:t>Each have their own strengths</a:t>
            </a:r>
            <a:r>
              <a:rPr lang="en-US" baseline="0" dirty="0" smtClean="0"/>
              <a:t> and weaknesses.</a:t>
            </a:r>
          </a:p>
          <a:p>
            <a:r>
              <a:rPr lang="en-US" baseline="0" dirty="0" smtClean="0"/>
              <a:t>H/W-based NIDS use customized hardware such as ASIC boards or TCAM memory.</a:t>
            </a:r>
          </a:p>
          <a:p>
            <a:r>
              <a:rPr lang="en-US" baseline="0" dirty="0" smtClean="0"/>
              <a:t>As a result they show high performance…. however they cost a lot more and have low flexibility…. e.g.</a:t>
            </a:r>
          </a:p>
          <a:p>
            <a:r>
              <a:rPr lang="en-US" baseline="0" dirty="0" smtClean="0"/>
              <a:t>it will be hard to enable/disable a feature (checksum) or add a new attack signature in it.</a:t>
            </a:r>
          </a:p>
          <a:p>
            <a:endParaRPr lang="en-US" baseline="0" dirty="0" smtClean="0"/>
          </a:p>
          <a:p>
            <a:r>
              <a:rPr lang="en-US" baseline="0" dirty="0" smtClean="0"/>
              <a:t>S/W-based NIDS uses commodity hardware. It has an easy programming/configuration interface. Unfortunately</a:t>
            </a:r>
          </a:p>
          <a:p>
            <a:r>
              <a:rPr lang="en-US" baseline="0" dirty="0" smtClean="0"/>
              <a:t>they are low-performing (suitable for 1 </a:t>
            </a:r>
            <a:r>
              <a:rPr lang="en-US" baseline="0" dirty="0" err="1" smtClean="0"/>
              <a:t>Gbps</a:t>
            </a:r>
            <a:r>
              <a:rPr lang="en-US" baseline="0" dirty="0" smtClean="0"/>
              <a:t>) and are often short on resources. As a result they can become</a:t>
            </a:r>
          </a:p>
          <a:p>
            <a:r>
              <a:rPr lang="en-US" baseline="0" dirty="0" smtClean="0"/>
              <a:t>vulnerable to </a:t>
            </a:r>
            <a:r>
              <a:rPr lang="en-US" baseline="0" dirty="0" err="1" smtClean="0"/>
              <a:t>DDoS</a:t>
            </a:r>
            <a:r>
              <a:rPr lang="en-US" baseline="0" dirty="0" smtClean="0"/>
              <a:t> attacks.  </a:t>
            </a:r>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3</a:t>
            </a:fld>
            <a:endParaRPr lang="en-US"/>
          </a:p>
        </p:txBody>
      </p:sp>
    </p:spTree>
    <p:extLst>
      <p:ext uri="{BB962C8B-B14F-4D97-AF65-F5344CB8AC3E}">
        <p14:creationId xmlns:p14="http://schemas.microsoft.com/office/powerpoint/2010/main" val="3914453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31</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MIDeA</a:t>
            </a:r>
            <a:r>
              <a:rPr lang="en-US" dirty="0" smtClean="0"/>
              <a:t> (as was discussed earlier)</a:t>
            </a:r>
            <a:r>
              <a:rPr lang="en-US" baseline="0" dirty="0" smtClean="0"/>
              <a:t> was presented last year.</a:t>
            </a:r>
          </a:p>
          <a:p>
            <a:r>
              <a:rPr lang="en-US" baseline="0" dirty="0" smtClean="0"/>
              <a:t>We decided to show you how that </a:t>
            </a:r>
            <a:r>
              <a:rPr lang="en-US" baseline="0" dirty="0" err="1" smtClean="0"/>
              <a:t>Kargus</a:t>
            </a:r>
            <a:r>
              <a:rPr lang="en-US" baseline="0" dirty="0" smtClean="0"/>
              <a:t> is noticeably different from all </a:t>
            </a:r>
            <a:r>
              <a:rPr lang="en-US" baseline="0" dirty="0" err="1" smtClean="0"/>
              <a:t>predecssors</a:t>
            </a:r>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32</a:t>
            </a:fld>
            <a:endParaRPr lang="en-US"/>
          </a:p>
        </p:txBody>
      </p:sp>
    </p:spTree>
    <p:extLst>
      <p:ext uri="{BB962C8B-B14F-4D97-AF65-F5344CB8AC3E}">
        <p14:creationId xmlns:p14="http://schemas.microsoft.com/office/powerpoint/2010/main" val="186722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PacketShader</a:t>
            </a:r>
            <a:r>
              <a:rPr lang="en-US" baseline="0" dirty="0" smtClean="0"/>
              <a:t> I/O (PSIO) for reading packets. This is the current state-of-the-art I/O library that uses RSS to establish load-balanced distribution of packets across all NIC queues. It uses a hash function over IP </a:t>
            </a:r>
            <a:r>
              <a:rPr lang="en-US" baseline="0" dirty="0" err="1" smtClean="0"/>
              <a:t>addrs</a:t>
            </a:r>
            <a:r>
              <a:rPr lang="en-US" baseline="0" dirty="0" smtClean="0"/>
              <a:t>, protocol # and port numbers as part of the seed to uniformly divide packets amongst queues. We use a symmetric version (acknowledge </a:t>
            </a:r>
            <a:r>
              <a:rPr lang="en-US" baseline="0" dirty="0" err="1" smtClean="0"/>
              <a:t>Shinae</a:t>
            </a:r>
            <a:r>
              <a:rPr lang="en-US" baseline="0" dirty="0" smtClean="0"/>
              <a:t>) of RSS to ensure that packets of a single bidirectional flow end up in the same queue.</a:t>
            </a:r>
          </a:p>
          <a:p>
            <a:r>
              <a:rPr lang="en-US" baseline="0" dirty="0" smtClean="0"/>
              <a:t>Since each queue is bound to a specific core… a specific engine will be able to analyze all packets of the same flow.</a:t>
            </a:r>
            <a:endParaRPr lang="en-US" dirty="0" smtClean="0"/>
          </a:p>
          <a:p>
            <a:r>
              <a:rPr lang="en-US" dirty="0" smtClean="0"/>
              <a:t>Additional</a:t>
            </a:r>
            <a:r>
              <a:rPr lang="en-US" baseline="0" dirty="0" smtClean="0"/>
              <a:t> Info for novices….</a:t>
            </a:r>
            <a:endParaRPr lang="en-US" dirty="0" smtClean="0"/>
          </a:p>
          <a:p>
            <a:r>
              <a:rPr lang="en-US" dirty="0" smtClean="0"/>
              <a:t>RSS </a:t>
            </a:r>
            <a:r>
              <a:rPr lang="en-US" dirty="0" err="1" smtClean="0"/>
              <a:t>algo</a:t>
            </a:r>
            <a:r>
              <a:rPr lang="en-US" dirty="0" smtClean="0"/>
              <a:t> is done inside NIC</a:t>
            </a:r>
          </a:p>
          <a:p>
            <a:r>
              <a:rPr lang="en-US" dirty="0" smtClean="0"/>
              <a:t>Hardware</a:t>
            </a:r>
            <a:r>
              <a:rPr lang="en-US" baseline="0" dirty="0" smtClean="0"/>
              <a:t> queues are inside NIC</a:t>
            </a:r>
          </a:p>
          <a:p>
            <a:endParaRPr lang="en-US" baseline="0" dirty="0" smtClean="0"/>
          </a:p>
          <a:p>
            <a:r>
              <a:rPr lang="en-US" baseline="0" dirty="0" smtClean="0"/>
              <a:t>PSIO provides batching </a:t>
            </a:r>
            <a:r>
              <a:rPr lang="en-US" baseline="0" dirty="0" err="1" smtClean="0"/>
              <a:t>i.e</a:t>
            </a:r>
            <a:r>
              <a:rPr lang="en-US" baseline="0" dirty="0" smtClean="0"/>
              <a:t>…. And it saves context switches.</a:t>
            </a:r>
          </a:p>
          <a:p>
            <a:endParaRPr lang="en-US" baseline="0" dirty="0" smtClean="0"/>
          </a:p>
          <a:p>
            <a:r>
              <a:rPr lang="en-US" baseline="0" dirty="0" smtClean="0"/>
              <a:t>PSIO directly reads packets from the link layer… thus it prevents the packets from traversing the heavy TCP/IP kernel stack.</a:t>
            </a:r>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40</a:t>
            </a:fld>
            <a:endParaRPr lang="en-US"/>
          </a:p>
        </p:txBody>
      </p:sp>
    </p:spTree>
    <p:extLst>
      <p:ext uri="{BB962C8B-B14F-4D97-AF65-F5344CB8AC3E}">
        <p14:creationId xmlns:p14="http://schemas.microsoft.com/office/powerpoint/2010/main" val="3848614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PacketShader</a:t>
            </a:r>
            <a:r>
              <a:rPr lang="en-US" baseline="0" dirty="0" smtClean="0"/>
              <a:t> I/O (PSIO) for reading packets. This is the current state-of-the-art I/O library that uses RSS to establish load-balanced distribution of packets across all NIC queues. It uses a hash function over IP </a:t>
            </a:r>
            <a:r>
              <a:rPr lang="en-US" baseline="0" dirty="0" err="1" smtClean="0"/>
              <a:t>addrs</a:t>
            </a:r>
            <a:r>
              <a:rPr lang="en-US" baseline="0" dirty="0" smtClean="0"/>
              <a:t>, protocol # and port numbers as part of the seed to uniformly divide packets amongst queues. We use a symmetric version (acknowledge </a:t>
            </a:r>
            <a:r>
              <a:rPr lang="en-US" baseline="0" dirty="0" err="1" smtClean="0"/>
              <a:t>Shinae</a:t>
            </a:r>
            <a:r>
              <a:rPr lang="en-US" baseline="0" dirty="0" smtClean="0"/>
              <a:t>) of RSS to ensure that packets of a single bidirectional flow end up in the same queue.</a:t>
            </a:r>
          </a:p>
          <a:p>
            <a:r>
              <a:rPr lang="en-US" baseline="0" dirty="0" smtClean="0"/>
              <a:t>Since each queue is bound to a specific core… a specific engine will be able to analyze all packets of the same flow.</a:t>
            </a:r>
            <a:endParaRPr lang="en-US" dirty="0" smtClean="0"/>
          </a:p>
          <a:p>
            <a:r>
              <a:rPr lang="en-US" dirty="0" smtClean="0"/>
              <a:t>Additional</a:t>
            </a:r>
            <a:r>
              <a:rPr lang="en-US" baseline="0" dirty="0" smtClean="0"/>
              <a:t> Info for novices….</a:t>
            </a:r>
            <a:endParaRPr lang="en-US" dirty="0" smtClean="0"/>
          </a:p>
          <a:p>
            <a:r>
              <a:rPr lang="en-US" dirty="0" smtClean="0"/>
              <a:t>RSS </a:t>
            </a:r>
            <a:r>
              <a:rPr lang="en-US" dirty="0" err="1" smtClean="0"/>
              <a:t>algo</a:t>
            </a:r>
            <a:r>
              <a:rPr lang="en-US" dirty="0" smtClean="0"/>
              <a:t> is done inside NIC</a:t>
            </a:r>
          </a:p>
          <a:p>
            <a:r>
              <a:rPr lang="en-US" dirty="0" smtClean="0"/>
              <a:t>Hardware</a:t>
            </a:r>
            <a:r>
              <a:rPr lang="en-US" baseline="0" dirty="0" smtClean="0"/>
              <a:t> queues are inside NIC</a:t>
            </a:r>
          </a:p>
          <a:p>
            <a:endParaRPr lang="en-US" baseline="0" dirty="0" smtClean="0"/>
          </a:p>
          <a:p>
            <a:r>
              <a:rPr lang="en-US" baseline="0" dirty="0" smtClean="0"/>
              <a:t>PSIO provides batching </a:t>
            </a:r>
            <a:r>
              <a:rPr lang="en-US" baseline="0" dirty="0" err="1" smtClean="0"/>
              <a:t>i.e</a:t>
            </a:r>
            <a:r>
              <a:rPr lang="en-US" baseline="0" dirty="0" smtClean="0"/>
              <a:t>…. And it saves context switches.</a:t>
            </a:r>
          </a:p>
          <a:p>
            <a:endParaRPr lang="en-US" baseline="0" dirty="0" smtClean="0"/>
          </a:p>
          <a:p>
            <a:r>
              <a:rPr lang="en-US" baseline="0" dirty="0" smtClean="0"/>
              <a:t>PSIO directly reads packets from the link layer… thus it prevents the packets from traversing the heavy TCP/IP kernel stack.</a:t>
            </a:r>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41</a:t>
            </a:fld>
            <a:endParaRPr lang="en-US"/>
          </a:p>
        </p:txBody>
      </p:sp>
    </p:spTree>
    <p:extLst>
      <p:ext uri="{BB962C8B-B14F-4D97-AF65-F5344CB8AC3E}">
        <p14:creationId xmlns:p14="http://schemas.microsoft.com/office/powerpoint/2010/main" val="384861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goal in this talk is to improve the performance of the software-based IDS to such as extent that it performs as well as a hardware-based ids.</a:t>
            </a:r>
            <a:endParaRPr lang="en-US" dirty="0" smtClean="0"/>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4</a:t>
            </a:fld>
            <a:endParaRPr lang="en-US"/>
          </a:p>
        </p:txBody>
      </p:sp>
    </p:spTree>
    <p:extLst>
      <p:ext uri="{BB962C8B-B14F-4D97-AF65-F5344CB8AC3E}">
        <p14:creationId xmlns:p14="http://schemas.microsoft.com/office/powerpoint/2010/main" val="391445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understand where the S/W-based IDS faces bottlenecks, </a:t>
            </a:r>
            <a:r>
              <a:rPr lang="en-US" dirty="0" smtClean="0"/>
              <a:t>let’s review</a:t>
            </a:r>
            <a:r>
              <a:rPr lang="en-US" baseline="0" dirty="0" smtClean="0"/>
              <a:t> how a typical signature-based IDS works.</a:t>
            </a:r>
          </a:p>
          <a:p>
            <a:r>
              <a:rPr lang="en-US" baseline="0" dirty="0" smtClean="0"/>
              <a:t>Once initialized, a packet passes through the IDS across the following modules.</a:t>
            </a:r>
          </a:p>
          <a:p>
            <a:r>
              <a:rPr lang="en-US" baseline="0" dirty="0" smtClean="0"/>
              <a:t>Packet Acquisition module is responsible for fetching incoming packets. It then passes to the next module: preprocessing</a:t>
            </a:r>
          </a:p>
          <a:p>
            <a:endParaRPr lang="en-US" baseline="0" dirty="0" smtClean="0"/>
          </a:p>
          <a:p>
            <a:r>
              <a:rPr lang="en-US" dirty="0" smtClean="0"/>
              <a:t>The Preprocessing</a:t>
            </a:r>
            <a:r>
              <a:rPr lang="en-US" baseline="0" dirty="0" smtClean="0"/>
              <a:t> layer identifies the protocol of the packet.</a:t>
            </a:r>
          </a:p>
          <a:p>
            <a:r>
              <a:rPr lang="en-US" baseline="0" dirty="0" smtClean="0"/>
              <a:t>It is also responsible for flow management (i.e. identifying the flow the packet belongs to) and packet</a:t>
            </a:r>
          </a:p>
          <a:p>
            <a:r>
              <a:rPr lang="en-US" baseline="0" dirty="0" smtClean="0"/>
              <a:t>reassembly for elaborate signature analysis.</a:t>
            </a:r>
          </a:p>
          <a:p>
            <a:endParaRPr lang="en-US" dirty="0" smtClean="0"/>
          </a:p>
          <a:p>
            <a:r>
              <a:rPr lang="en-US" dirty="0" smtClean="0"/>
              <a:t>The next module</a:t>
            </a:r>
            <a:r>
              <a:rPr lang="en-US" baseline="0" dirty="0" smtClean="0"/>
              <a:t> is the start of the actual detection engine of the IDS.</a:t>
            </a:r>
          </a:p>
          <a:p>
            <a:r>
              <a:rPr lang="en-US" baseline="0" dirty="0" smtClean="0"/>
              <a:t>Before I discuss this module… let’s have a look at an example attack signature rule. An IDS such as Snort has 1000s of such rules in its IDS.</a:t>
            </a:r>
          </a:p>
          <a:p>
            <a:r>
              <a:rPr lang="en-US" baseline="0" dirty="0" smtClean="0"/>
              <a:t>The attack pattern starts with the “content” option. Only if the packet bears the attack string… the remaining options are evaluated.</a:t>
            </a:r>
          </a:p>
          <a:p>
            <a:r>
              <a:rPr lang="en-US" baseline="0" dirty="0" smtClean="0"/>
              <a:t>This means the detection process works as a two-phase engine. The engine is designed as such due to 2 reasons:</a:t>
            </a:r>
          </a:p>
          <a:p>
            <a:pPr marL="228600" indent="-228600">
              <a:buAutoNum type="arabicParenR"/>
            </a:pPr>
            <a:r>
              <a:rPr lang="en-US" baseline="0" dirty="0" smtClean="0"/>
              <a:t>An IDS such as Snort fetches all “content” rule options from the 1000s of rules and creates a large DFA based on the </a:t>
            </a:r>
            <a:r>
              <a:rPr lang="en-US" baseline="0" dirty="0" err="1" smtClean="0"/>
              <a:t>Aho-Corasick</a:t>
            </a:r>
            <a:r>
              <a:rPr lang="en-US" baseline="0" dirty="0" smtClean="0"/>
              <a:t> algorithm. This </a:t>
            </a:r>
            <a:r>
              <a:rPr lang="en-US" baseline="0" dirty="0" err="1" smtClean="0"/>
              <a:t>algo</a:t>
            </a:r>
            <a:r>
              <a:rPr lang="en-US" baseline="0" dirty="0" smtClean="0"/>
              <a:t> ensures the O(n) running time to match all multi-string attack patterns across the packet’s payload.</a:t>
            </a:r>
          </a:p>
          <a:p>
            <a:pPr marL="228600" indent="-228600">
              <a:buAutoNum type="arabicParenR"/>
            </a:pPr>
            <a:r>
              <a:rPr lang="en-US" baseline="0" dirty="0" smtClean="0"/>
              <a:t>Secondly, most of the packets are normally innocuous, so they are bypassed after the first stage.</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2</a:t>
            </a:r>
            <a:r>
              <a:rPr lang="en-US" baseline="30000" dirty="0" smtClean="0"/>
              <a:t>nd</a:t>
            </a:r>
            <a:r>
              <a:rPr lang="en-US" baseline="0" dirty="0" smtClean="0"/>
              <a:t> phase, the remaining rule options are evaluated. This may include a heavy regular expression evaluation process e.g. PCRE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all options</a:t>
            </a:r>
            <a:r>
              <a:rPr lang="en-US" baseline="0" dirty="0" smtClean="0"/>
              <a:t> of the signature are positive hits, the result of the attack is logged via the Output module.</a:t>
            </a:r>
            <a:endParaRPr lang="en-US" dirty="0" smtClean="0"/>
          </a:p>
          <a:p>
            <a:r>
              <a:rPr lang="en-US" dirty="0" smtClean="0"/>
              <a:t>As can</a:t>
            </a:r>
            <a:r>
              <a:rPr lang="en-US" baseline="0" dirty="0" smtClean="0"/>
              <a:t> be expected the modules that take major performance hits are PA, Multi-String… and ROE.</a:t>
            </a:r>
          </a:p>
          <a:p>
            <a:endParaRPr lang="en-US" baseline="0" dirty="0" smtClean="0"/>
          </a:p>
          <a:p>
            <a:r>
              <a:rPr lang="en-US" baseline="0" dirty="0" smtClean="0"/>
              <a:t>Please note that the entire NIDS engine in IDS such as Snort is single-threaded and it also processes packet one at a time.</a:t>
            </a:r>
            <a:endParaRPr lang="en-US" dirty="0" smtClean="0"/>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5</a:t>
            </a:fld>
            <a:endParaRPr lang="en-US"/>
          </a:p>
        </p:txBody>
      </p:sp>
    </p:spTree>
    <p:extLst>
      <p:ext uri="{BB962C8B-B14F-4D97-AF65-F5344CB8AC3E}">
        <p14:creationId xmlns:p14="http://schemas.microsoft.com/office/powerpoint/2010/main" val="7294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major</a:t>
            </a:r>
            <a:r>
              <a:rPr lang="en-US" baseline="0" dirty="0" smtClean="0"/>
              <a:t> contributions have been the improving the performance of the packet acquisition and the pattern matching modules.</a:t>
            </a:r>
          </a:p>
          <a:p>
            <a:r>
              <a:rPr lang="en-US" baseline="0" dirty="0" smtClean="0"/>
              <a:t>We will discuss in the coming slides how we improve the performance.</a:t>
            </a:r>
          </a:p>
          <a:p>
            <a:r>
              <a:rPr lang="en-US" baseline="0" dirty="0" smtClean="0"/>
              <a:t>We introduce multi-core packet acquisition to improve reception.</a:t>
            </a:r>
          </a:p>
          <a:p>
            <a:r>
              <a:rPr lang="en-US" baseline="0" dirty="0" smtClean="0"/>
              <a:t>We introduce GPU usage to facilitate parallel processing for pattern matching.</a:t>
            </a:r>
          </a:p>
          <a:p>
            <a:r>
              <a:rPr lang="en-US" baseline="0" dirty="0" smtClean="0"/>
              <a:t>We also make a host of optimizations that makes </a:t>
            </a:r>
            <a:r>
              <a:rPr lang="en-US" baseline="0" dirty="0" err="1" smtClean="0"/>
              <a:t>Kargus</a:t>
            </a:r>
            <a:r>
              <a:rPr lang="en-US" baseline="0" dirty="0" smtClean="0"/>
              <a:t> the fastest S/W signature-based IDS we know.</a:t>
            </a:r>
          </a:p>
          <a:p>
            <a:r>
              <a:rPr lang="en-US" baseline="0" dirty="0" smtClean="0"/>
              <a:t>Normal: 33 </a:t>
            </a:r>
            <a:r>
              <a:rPr lang="en-US" baseline="0" dirty="0" err="1" smtClean="0"/>
              <a:t>Gbps</a:t>
            </a:r>
            <a:endParaRPr lang="en-US" baseline="0" dirty="0" smtClean="0"/>
          </a:p>
          <a:p>
            <a:r>
              <a:rPr lang="en-US" baseline="0" dirty="0" smtClean="0"/>
              <a:t>100% malicious: 10 </a:t>
            </a:r>
            <a:r>
              <a:rPr lang="en-US" baseline="0" dirty="0" err="1" smtClean="0"/>
              <a:t>Gbps</a:t>
            </a:r>
            <a:endParaRPr lang="en-US" baseline="0" dirty="0" smtClean="0"/>
          </a:p>
          <a:p>
            <a:r>
              <a:rPr lang="en-US" baseline="0" dirty="0" smtClean="0"/>
              <a:t>Real network traffic: ~24 </a:t>
            </a:r>
            <a:r>
              <a:rPr lang="en-US" baseline="0" dirty="0" err="1" smtClean="0"/>
              <a:t>Gbps</a:t>
            </a:r>
            <a:endParaRPr lang="en-US" baseline="0" dirty="0" smtClean="0"/>
          </a:p>
        </p:txBody>
      </p:sp>
      <p:sp>
        <p:nvSpPr>
          <p:cNvPr id="4" name="Slide Number Placeholder 3"/>
          <p:cNvSpPr>
            <a:spLocks noGrp="1"/>
          </p:cNvSpPr>
          <p:nvPr>
            <p:ph type="sldNum" sz="quarter" idx="10"/>
          </p:nvPr>
        </p:nvSpPr>
        <p:spPr/>
        <p:txBody>
          <a:bodyPr/>
          <a:lstStyle/>
          <a:p>
            <a:fld id="{3387CCC0-EAE1-4C86-AF59-FA53124F80C8}" type="slidenum">
              <a:rPr lang="en-US" smtClean="0"/>
              <a:t>6</a:t>
            </a:fld>
            <a:endParaRPr lang="en-US"/>
          </a:p>
        </p:txBody>
      </p:sp>
    </p:spTree>
    <p:extLst>
      <p:ext uri="{BB962C8B-B14F-4D97-AF65-F5344CB8AC3E}">
        <p14:creationId xmlns:p14="http://schemas.microsoft.com/office/powerpoint/2010/main" val="336746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discuss the first bottleneck that we face: Packet Acquisition</a:t>
            </a:r>
          </a:p>
          <a:p>
            <a:r>
              <a:rPr lang="en-US" baseline="0" dirty="0" smtClean="0"/>
              <a:t>The most widely used library used to implement this module is PCAP.</a:t>
            </a:r>
          </a:p>
          <a:p>
            <a:r>
              <a:rPr lang="en-US" baseline="0" dirty="0" smtClean="0"/>
              <a:t>It is known to have low performance because the packet has to go through a “heavy kernel TCP/IP stack”</a:t>
            </a:r>
          </a:p>
          <a:p>
            <a:r>
              <a:rPr lang="en-US" baseline="0" dirty="0" smtClean="0"/>
              <a:t>that involves an intensive memory allocation and multiple packet copy operations.</a:t>
            </a:r>
          </a:p>
          <a:p>
            <a:r>
              <a:rPr lang="en-US" baseline="0" dirty="0" smtClean="0"/>
              <a:t>Secondly, a PCAP handle created to read packets from a specific interface demands exclusive</a:t>
            </a:r>
          </a:p>
          <a:p>
            <a:r>
              <a:rPr lang="en-US" baseline="0" dirty="0" smtClean="0"/>
              <a:t>access to the device i.e. two or more threads can’t read packets from a NIC at the same time.</a:t>
            </a:r>
          </a:p>
          <a:p>
            <a:r>
              <a:rPr lang="en-US" baseline="0" dirty="0" smtClean="0"/>
              <a:t>Due to these reasons, the maximum packet reception performance we get per NIC is ~6.7 </a:t>
            </a:r>
            <a:r>
              <a:rPr lang="en-US" baseline="0" dirty="0" err="1" smtClean="0"/>
              <a:t>Gbps</a:t>
            </a:r>
            <a:r>
              <a:rPr lang="en-US" baseline="0" dirty="0" smtClean="0"/>
              <a:t>.</a:t>
            </a:r>
          </a:p>
          <a:p>
            <a:r>
              <a:rPr lang="en-US" baseline="0" dirty="0" smtClean="0"/>
              <a:t>Since the reception is polling based, the CPU is also always 100% utilized.</a:t>
            </a:r>
          </a:p>
          <a:p>
            <a:r>
              <a:rPr lang="en-US" baseline="0" dirty="0" smtClean="0"/>
              <a:t>What we need is a multi-core packet capture library</a:t>
            </a:r>
          </a:p>
        </p:txBody>
      </p:sp>
      <p:sp>
        <p:nvSpPr>
          <p:cNvPr id="4" name="Slide Number Placeholder 3"/>
          <p:cNvSpPr>
            <a:spLocks noGrp="1"/>
          </p:cNvSpPr>
          <p:nvPr>
            <p:ph type="sldNum" sz="quarter" idx="10"/>
          </p:nvPr>
        </p:nvSpPr>
        <p:spPr/>
        <p:txBody>
          <a:bodyPr/>
          <a:lstStyle/>
          <a:p>
            <a:fld id="{3387CCC0-EAE1-4C86-AF59-FA53124F80C8}" type="slidenum">
              <a:rPr lang="en-US" smtClean="0"/>
              <a:t>7</a:t>
            </a:fld>
            <a:endParaRPr lang="en-US"/>
          </a:p>
        </p:txBody>
      </p:sp>
    </p:spTree>
    <p:extLst>
      <p:ext uri="{BB962C8B-B14F-4D97-AF65-F5344CB8AC3E}">
        <p14:creationId xmlns:p14="http://schemas.microsoft.com/office/powerpoint/2010/main" val="384861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PacketShader</a:t>
            </a:r>
            <a:r>
              <a:rPr lang="en-US" baseline="0" dirty="0" smtClean="0"/>
              <a:t> I/O (PSIO) for packet reception. This was first presented in SIGCOMM 2010.  It exploits RSS and hardware queues that are present in all modern NICs today. The threads running on each core read packets from these queues. On packet reception, the NIC processor reads the flow information of the packet (i.e. SIP/DIP/SPORT/DPORT/PROT-ID) and computes a hash over these fields. Based on the result, the packets are dispatched to the respective hardware queue.</a:t>
            </a:r>
          </a:p>
          <a:p>
            <a:endParaRPr lang="en-US" baseline="0" dirty="0" smtClean="0"/>
          </a:p>
          <a:p>
            <a:r>
              <a:rPr lang="en-US" baseline="0" dirty="0" smtClean="0"/>
              <a:t>PSIO provides batching </a:t>
            </a:r>
            <a:r>
              <a:rPr lang="en-US" baseline="0" dirty="0" err="1" smtClean="0"/>
              <a:t>i.e</a:t>
            </a:r>
            <a:r>
              <a:rPr lang="en-US" baseline="0" dirty="0" smtClean="0"/>
              <a:t>…. And it saves context switches.</a:t>
            </a:r>
          </a:p>
          <a:p>
            <a:endParaRPr lang="en-US" baseline="0" dirty="0" smtClean="0"/>
          </a:p>
          <a:p>
            <a:r>
              <a:rPr lang="en-US" baseline="0" dirty="0" smtClean="0"/>
              <a:t>PSIO directly reads packets from the link layer… thus it prevents the packets from traversing the heavy TCP/IP kernel stack.</a:t>
            </a:r>
          </a:p>
          <a:p>
            <a:endParaRPr lang="en-US" dirty="0"/>
          </a:p>
        </p:txBody>
      </p:sp>
      <p:sp>
        <p:nvSpPr>
          <p:cNvPr id="4" name="Slide Number Placeholder 3"/>
          <p:cNvSpPr>
            <a:spLocks noGrp="1"/>
          </p:cNvSpPr>
          <p:nvPr>
            <p:ph type="sldNum" sz="quarter" idx="10"/>
          </p:nvPr>
        </p:nvSpPr>
        <p:spPr/>
        <p:txBody>
          <a:bodyPr/>
          <a:lstStyle/>
          <a:p>
            <a:fld id="{3387CCC0-EAE1-4C86-AF59-FA53124F80C8}" type="slidenum">
              <a:rPr lang="en-US" smtClean="0"/>
              <a:t>8</a:t>
            </a:fld>
            <a:endParaRPr lang="en-US"/>
          </a:p>
        </p:txBody>
      </p:sp>
    </p:spTree>
    <p:extLst>
      <p:ext uri="{BB962C8B-B14F-4D97-AF65-F5344CB8AC3E}">
        <p14:creationId xmlns:p14="http://schemas.microsoft.com/office/powerpoint/2010/main" val="384861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major bottleneck</a:t>
            </a:r>
            <a:r>
              <a:rPr lang="en-US" baseline="0" dirty="0" smtClean="0"/>
              <a:t> the IDS faces is the pattern matching because they are high CPU intensive tasks.</a:t>
            </a:r>
          </a:p>
          <a:p>
            <a:endParaRPr lang="en-US" baseline="0" dirty="0" smtClean="0"/>
          </a:p>
          <a:p>
            <a:r>
              <a:rPr lang="en-US" baseline="0" dirty="0" smtClean="0"/>
              <a:t>We ran </a:t>
            </a:r>
            <a:r>
              <a:rPr lang="en-US" baseline="0" dirty="0" err="1" smtClean="0"/>
              <a:t>microbenchmarks</a:t>
            </a:r>
            <a:r>
              <a:rPr lang="en-US" baseline="0" dirty="0" smtClean="0"/>
              <a:t> on our system that was an Intel Xeon X5680, 3.33 GHz and we found that </a:t>
            </a:r>
            <a:r>
              <a:rPr lang="en-US" baseline="0" dirty="0" err="1" smtClean="0"/>
              <a:t>Aho-Corasick</a:t>
            </a:r>
            <a:r>
              <a:rPr lang="en-US" baseline="0" dirty="0" smtClean="0"/>
              <a:t> performance per core is only 2.15 </a:t>
            </a:r>
            <a:r>
              <a:rPr lang="en-US" baseline="0" dirty="0" err="1" smtClean="0"/>
              <a:t>Gbps</a:t>
            </a:r>
            <a:r>
              <a:rPr lang="en-US" baseline="0" dirty="0" smtClean="0"/>
              <a:t> while PCRE bandwidth is 0.52 </a:t>
            </a:r>
            <a:r>
              <a:rPr lang="en-US" baseline="0" dirty="0" err="1" smtClean="0"/>
              <a:t>Gbps</a:t>
            </a:r>
            <a:r>
              <a:rPr lang="en-US" baseline="0" dirty="0" smtClean="0"/>
              <a:t>.</a:t>
            </a:r>
          </a:p>
        </p:txBody>
      </p:sp>
      <p:sp>
        <p:nvSpPr>
          <p:cNvPr id="4" name="Slide Number Placeholder 3"/>
          <p:cNvSpPr>
            <a:spLocks noGrp="1"/>
          </p:cNvSpPr>
          <p:nvPr>
            <p:ph type="sldNum" sz="quarter" idx="10"/>
          </p:nvPr>
        </p:nvSpPr>
        <p:spPr/>
        <p:txBody>
          <a:bodyPr/>
          <a:lstStyle/>
          <a:p>
            <a:fld id="{3387CCC0-EAE1-4C86-AF59-FA53124F80C8}" type="slidenum">
              <a:rPr lang="en-US" smtClean="0"/>
              <a:t>9</a:t>
            </a:fld>
            <a:endParaRPr lang="en-US"/>
          </a:p>
        </p:txBody>
      </p:sp>
    </p:spTree>
    <p:extLst>
      <p:ext uri="{BB962C8B-B14F-4D97-AF65-F5344CB8AC3E}">
        <p14:creationId xmlns:p14="http://schemas.microsoft.com/office/powerpoint/2010/main" val="176701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oundRect">
            <a:avLst/>
          </a:prstGeom>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normAutofit/>
          </a:bodyPr>
          <a:lstStyle>
            <a:lvl1pPr marL="0" indent="0" algn="ctr">
              <a:buNone/>
              <a:defRPr sz="2000">
                <a:solidFill>
                  <a:schemeClr val="accent1">
                    <a:lumMod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Tree>
    <p:extLst>
      <p:ext uri="{BB962C8B-B14F-4D97-AF65-F5344CB8AC3E}">
        <p14:creationId xmlns:p14="http://schemas.microsoft.com/office/powerpoint/2010/main" val="1033795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슬라이드 번호 개체 틀 5"/>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396919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슬라이드 번호 개체 틀 5"/>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169209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prstGeom prst="roundRect">
            <a:avLst/>
          </a:prstGeom>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defRPr>
                <a:solidFill>
                  <a:schemeClr val="tx1"/>
                </a:solidFill>
                <a:latin typeface="Times New Roman" pitchFamily="18" charset="0"/>
                <a:cs typeface="Times New Roman" pitchFamily="18" charset="0"/>
              </a:defRPr>
            </a:lvl3pPr>
            <a:lvl4pPr>
              <a:defRPr>
                <a:solidFill>
                  <a:schemeClr val="tx1"/>
                </a:solidFill>
                <a:latin typeface="Times New Roman" pitchFamily="18" charset="0"/>
                <a:cs typeface="Times New Roman" pitchFamily="18" charset="0"/>
              </a:defRPr>
            </a:lvl4pPr>
            <a:lvl5pPr>
              <a:defRPr>
                <a:solidFill>
                  <a:schemeClr val="tx1"/>
                </a:solidFill>
                <a:latin typeface="Times New Roman" pitchFamily="18" charset="0"/>
                <a:cs typeface="Times New Roman" pitchFamily="18"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6" name="슬라이드 번호 개체 틀 5"/>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1930022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normAutofit/>
          </a:bodyPr>
          <a:lstStyle>
            <a:lvl1pPr algn="l">
              <a:defRPr sz="3200" b="1" cap="all">
                <a:latin typeface="Times New Roman" pitchFamily="18" charset="0"/>
                <a:cs typeface="Times New Roman" pitchFamily="18" charset="0"/>
              </a:defRPr>
            </a:lvl1pPr>
          </a:lstStyle>
          <a:p>
            <a:r>
              <a:rPr lang="ko-KR" altLang="en-US"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6" name="슬라이드 번호 개체 틀 5"/>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2755937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709120"/>
          </a:xfrm>
        </p:spPr>
        <p:txBody>
          <a:bodyPr>
            <a:normAutofit/>
          </a:bodyPr>
          <a:lstStyle>
            <a:lvl1pPr>
              <a:defRPr sz="2000">
                <a:solidFill>
                  <a:schemeClr val="tx1"/>
                </a:solidFill>
                <a:latin typeface="Times New Roman" pitchFamily="18" charset="0"/>
                <a:cs typeface="Times New Roman" pitchFamily="18" charset="0"/>
              </a:defRPr>
            </a:lvl1pPr>
            <a:lvl2pPr>
              <a:defRPr sz="1800">
                <a:solidFill>
                  <a:schemeClr val="tx1"/>
                </a:solidFill>
                <a:latin typeface="Times New Roman" pitchFamily="18" charset="0"/>
                <a:cs typeface="Times New Roman" pitchFamily="18" charset="0"/>
              </a:defRPr>
            </a:lvl2pPr>
            <a:lvl3pPr>
              <a:defRPr sz="1600">
                <a:solidFill>
                  <a:schemeClr val="tx1"/>
                </a:solidFill>
                <a:latin typeface="Times New Roman" pitchFamily="18" charset="0"/>
                <a:cs typeface="Times New Roman" pitchFamily="18" charset="0"/>
              </a:defRPr>
            </a:lvl3pPr>
            <a:lvl4pPr>
              <a:defRPr sz="1400">
                <a:solidFill>
                  <a:schemeClr val="tx1"/>
                </a:solidFill>
                <a:latin typeface="Times New Roman" pitchFamily="18" charset="0"/>
                <a:cs typeface="Times New Roman" pitchFamily="18" charset="0"/>
              </a:defRPr>
            </a:lvl4pPr>
            <a:lvl5pPr>
              <a:defRPr sz="1400">
                <a:solidFill>
                  <a:schemeClr val="tx1"/>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내용 개체 틀 3"/>
          <p:cNvSpPr>
            <a:spLocks noGrp="1"/>
          </p:cNvSpPr>
          <p:nvPr>
            <p:ph sz="half" idx="2"/>
          </p:nvPr>
        </p:nvSpPr>
        <p:spPr>
          <a:xfrm>
            <a:off x="4648200" y="1600200"/>
            <a:ext cx="4038600" cy="4709120"/>
          </a:xfrm>
        </p:spPr>
        <p:txBody>
          <a:bodyPr>
            <a:normAutofit/>
          </a:bodyPr>
          <a:lstStyle>
            <a:lvl1pPr>
              <a:defRPr sz="2000">
                <a:solidFill>
                  <a:schemeClr val="tx1"/>
                </a:solidFill>
                <a:latin typeface="Times New Roman" pitchFamily="18" charset="0"/>
                <a:cs typeface="Times New Roman" pitchFamily="18" charset="0"/>
              </a:defRPr>
            </a:lvl1pPr>
            <a:lvl2pPr>
              <a:defRPr sz="1800">
                <a:solidFill>
                  <a:schemeClr val="tx1"/>
                </a:solidFill>
                <a:latin typeface="Times New Roman" pitchFamily="18" charset="0"/>
                <a:cs typeface="Times New Roman" pitchFamily="18" charset="0"/>
              </a:defRPr>
            </a:lvl2pPr>
            <a:lvl3pPr>
              <a:defRPr sz="1600">
                <a:solidFill>
                  <a:schemeClr val="tx1"/>
                </a:solidFill>
                <a:latin typeface="Times New Roman" pitchFamily="18" charset="0"/>
                <a:cs typeface="Times New Roman" pitchFamily="18" charset="0"/>
              </a:defRPr>
            </a:lvl3pPr>
            <a:lvl4pPr>
              <a:defRPr sz="1400">
                <a:solidFill>
                  <a:schemeClr val="tx1"/>
                </a:solidFill>
                <a:latin typeface="Times New Roman" pitchFamily="18" charset="0"/>
                <a:cs typeface="Times New Roman" pitchFamily="18" charset="0"/>
              </a:defRPr>
            </a:lvl4pPr>
            <a:lvl5pPr>
              <a:defRPr sz="1400">
                <a:solidFill>
                  <a:schemeClr val="tx1"/>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7" name="슬라이드 번호 개체 틀 6"/>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146954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51874"/>
            <a:ext cx="4040188" cy="436966"/>
          </a:xfrm>
        </p:spPr>
        <p:style>
          <a:lnRef idx="1">
            <a:schemeClr val="accent1"/>
          </a:lnRef>
          <a:fillRef idx="3">
            <a:schemeClr val="accent1"/>
          </a:fillRef>
          <a:effectRef idx="2">
            <a:schemeClr val="accent1"/>
          </a:effectRef>
          <a:fontRef idx="none"/>
        </p:style>
        <p:txBody>
          <a:bodyPr anchor="ctr">
            <a:noAutofit/>
          </a:bodyPr>
          <a:lstStyle>
            <a:lvl1pPr marL="0" indent="0">
              <a:buNone/>
              <a:defRPr sz="2000" b="1">
                <a:solidFill>
                  <a:schemeClr val="bg1"/>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060848"/>
            <a:ext cx="4040188" cy="4248473"/>
          </a:xfrm>
        </p:spPr>
        <p:txBody>
          <a:bodyPr>
            <a:normAutofit/>
          </a:bodyPr>
          <a:lstStyle>
            <a:lvl1pPr>
              <a:defRPr sz="2000">
                <a:latin typeface="Times New Roman" pitchFamily="18" charset="0"/>
                <a:cs typeface="Times New Roman" pitchFamily="18" charset="0"/>
              </a:defRPr>
            </a:lvl1pPr>
            <a:lvl2pPr>
              <a:defRPr sz="1800">
                <a:latin typeface="Times New Roman" pitchFamily="18" charset="0"/>
                <a:cs typeface="Times New Roman" pitchFamily="18" charset="0"/>
              </a:defRPr>
            </a:lvl2pPr>
            <a:lvl3pPr>
              <a:defRPr sz="1600">
                <a:latin typeface="Times New Roman" pitchFamily="18" charset="0"/>
                <a:cs typeface="Times New Roman" pitchFamily="18" charset="0"/>
              </a:defRPr>
            </a:lvl3pPr>
            <a:lvl4pPr>
              <a:defRPr sz="1400">
                <a:latin typeface="Times New Roman" pitchFamily="18" charset="0"/>
                <a:cs typeface="Times New Roman" pitchFamily="18" charset="0"/>
              </a:defRPr>
            </a:lvl4pPr>
            <a:lvl5pPr>
              <a:defRPr sz="14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5" name="텍스트 개체 틀 4"/>
          <p:cNvSpPr>
            <a:spLocks noGrp="1"/>
          </p:cNvSpPr>
          <p:nvPr>
            <p:ph type="body" sz="quarter" idx="3"/>
          </p:nvPr>
        </p:nvSpPr>
        <p:spPr>
          <a:xfrm>
            <a:off x="4645025" y="1551874"/>
            <a:ext cx="4041775" cy="436966"/>
          </a:xfrm>
        </p:spPr>
        <p:style>
          <a:lnRef idx="1">
            <a:schemeClr val="accent1"/>
          </a:lnRef>
          <a:fillRef idx="3">
            <a:schemeClr val="accent1"/>
          </a:fillRef>
          <a:effectRef idx="2">
            <a:schemeClr val="accent1"/>
          </a:effectRef>
          <a:fontRef idx="none"/>
        </p:style>
        <p:txBody>
          <a:bodyPr anchor="ctr">
            <a:noAutofit/>
          </a:bodyPr>
          <a:lstStyle>
            <a:lvl1pPr marL="0" indent="0">
              <a:buNone/>
              <a:defRPr sz="2000" b="1">
                <a:solidFill>
                  <a:schemeClr val="bg1"/>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060848"/>
            <a:ext cx="4041775" cy="4248473"/>
          </a:xfrm>
        </p:spPr>
        <p:txBody>
          <a:bodyPr>
            <a:normAutofit/>
          </a:bodyPr>
          <a:lstStyle>
            <a:lvl1pPr>
              <a:defRPr sz="2000">
                <a:latin typeface="Times New Roman" pitchFamily="18" charset="0"/>
                <a:cs typeface="Times New Roman" pitchFamily="18" charset="0"/>
              </a:defRPr>
            </a:lvl1pPr>
            <a:lvl2pPr>
              <a:defRPr sz="1800">
                <a:latin typeface="Times New Roman" pitchFamily="18" charset="0"/>
                <a:cs typeface="Times New Roman" pitchFamily="18" charset="0"/>
              </a:defRPr>
            </a:lvl2pPr>
            <a:lvl3pPr>
              <a:defRPr sz="1600">
                <a:latin typeface="Times New Roman" pitchFamily="18" charset="0"/>
                <a:cs typeface="Times New Roman" pitchFamily="18" charset="0"/>
              </a:defRPr>
            </a:lvl3pPr>
            <a:lvl4pPr>
              <a:defRPr sz="1400">
                <a:latin typeface="Times New Roman" pitchFamily="18" charset="0"/>
                <a:cs typeface="Times New Roman" pitchFamily="18" charset="0"/>
              </a:defRPr>
            </a:lvl4pPr>
            <a:lvl5pPr>
              <a:defRPr sz="14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9" name="슬라이드 번호 개체 틀 8"/>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1331227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5" name="슬라이드 번호 개체 틀 4"/>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2604059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2074785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normAutofit/>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슬라이드 번호 개체 틀 6"/>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2541953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atin typeface="Times New Roman" pitchFamily="18" charset="0"/>
                <a:cs typeface="Times New Roman" pitchFamily="18" charset="0"/>
              </a:defRPr>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Times New Roman" pitchFamily="18" charset="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슬라이드 번호 개체 틀 6"/>
          <p:cNvSpPr>
            <a:spLocks noGrp="1"/>
          </p:cNvSpPr>
          <p:nvPr>
            <p:ph type="sldNum" sz="quarter" idx="12"/>
          </p:nvPr>
        </p:nvSpPr>
        <p:spPr/>
        <p:txBody>
          <a:bodyPr/>
          <a:lstStyle>
            <a:lvl1pPr>
              <a:defRPr>
                <a:latin typeface="Times New Roman" pitchFamily="18" charset="0"/>
                <a:cs typeface="Times New Roman" pitchFamily="18" charset="0"/>
              </a:defRPr>
            </a:lvl1pPr>
          </a:lstStyle>
          <a:p>
            <a:fld id="{80285C34-FFE1-40E1-9BED-5D4F546A496F}" type="slidenum">
              <a:rPr lang="en-US" smtClean="0"/>
              <a:t>‹#›</a:t>
            </a:fld>
            <a:endParaRPr lang="en-US"/>
          </a:p>
        </p:txBody>
      </p:sp>
    </p:spTree>
    <p:extLst>
      <p:ext uri="{BB962C8B-B14F-4D97-AF65-F5344CB8AC3E}">
        <p14:creationId xmlns:p14="http://schemas.microsoft.com/office/powerpoint/2010/main" val="1530957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1" name="모서리가 둥근 직사각형 10"/>
          <p:cNvSpPr/>
          <p:nvPr/>
        </p:nvSpPr>
        <p:spPr>
          <a:xfrm>
            <a:off x="107504" y="116631"/>
            <a:ext cx="8928992" cy="6336705"/>
          </a:xfrm>
          <a:prstGeom prst="roundRect">
            <a:avLst>
              <a:gd name="adj" fmla="val 273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itchFamily="18" charset="0"/>
              <a:cs typeface="Times New Roman" pitchFamily="18" charset="0"/>
            </a:endParaRPr>
          </a:p>
        </p:txBody>
      </p:sp>
      <p:sp>
        <p:nvSpPr>
          <p:cNvPr id="2" name="제목 개체 틀 1"/>
          <p:cNvSpPr>
            <a:spLocks noGrp="1"/>
          </p:cNvSpPr>
          <p:nvPr>
            <p:ph type="title"/>
          </p:nvPr>
        </p:nvSpPr>
        <p:spPr>
          <a:xfrm>
            <a:off x="457200" y="274638"/>
            <a:ext cx="8229600" cy="1143000"/>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4"/>
          </p:nvPr>
        </p:nvSpPr>
        <p:spPr>
          <a:xfrm>
            <a:off x="6902896" y="6457216"/>
            <a:ext cx="2133600" cy="365125"/>
          </a:xfrm>
          <a:prstGeom prst="rect">
            <a:avLst/>
          </a:prstGeom>
        </p:spPr>
        <p:txBody>
          <a:bodyPr vert="horz" lIns="91440" tIns="45720" rIns="91440" bIns="45720" rtlCol="0" anchor="ctr"/>
          <a:lstStyle>
            <a:lvl1pPr algn="r">
              <a:defRPr sz="1200" b="1">
                <a:solidFill>
                  <a:schemeClr val="accent5">
                    <a:lumMod val="20000"/>
                    <a:lumOff val="80000"/>
                  </a:schemeClr>
                </a:solidFill>
                <a:latin typeface="Times New Roman" pitchFamily="18" charset="0"/>
                <a:cs typeface="Times New Roman" pitchFamily="18" charset="0"/>
              </a:defRPr>
            </a:lvl1pPr>
          </a:lstStyle>
          <a:p>
            <a:fld id="{80285C34-FFE1-40E1-9BED-5D4F546A496F}" type="slidenum">
              <a:rPr lang="en-US" smtClean="0"/>
              <a:t>‹#›</a:t>
            </a:fld>
            <a:endParaRPr lang="en-US"/>
          </a:p>
        </p:txBody>
      </p:sp>
      <p:pic>
        <p:nvPicPr>
          <p:cNvPr id="4" name="그림 3"/>
          <p:cNvPicPr>
            <a:picLocks noChangeAspect="1"/>
          </p:cNvPicPr>
          <p:nvPr/>
        </p:nvPicPr>
        <p:blipFill rotWithShape="1">
          <a:blip r:embed="rId13" cstate="print">
            <a:extLst>
              <a:ext uri="{28A0092B-C50C-407E-A947-70E740481C1C}">
                <a14:useLocalDpi xmlns:a14="http://schemas.microsoft.com/office/drawing/2010/main" val="0"/>
              </a:ext>
            </a:extLst>
          </a:blip>
          <a:srcRect b="26093"/>
          <a:stretch/>
        </p:blipFill>
        <p:spPr>
          <a:xfrm>
            <a:off x="36620" y="6540306"/>
            <a:ext cx="1102400" cy="239689"/>
          </a:xfrm>
          <a:prstGeom prst="rect">
            <a:avLst/>
          </a:prstGeom>
          <a:effectLst>
            <a:outerShdw blurRad="50800" dist="38100" dir="2700000" algn="tl" rotWithShape="0">
              <a:prstClr val="black">
                <a:alpha val="40000"/>
              </a:prstClr>
            </a:outerShdw>
          </a:effectLst>
        </p:spPr>
      </p:pic>
      <p:pic>
        <p:nvPicPr>
          <p:cNvPr id="7" name="그림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15497" y="6540306"/>
            <a:ext cx="1324826" cy="239689"/>
          </a:xfrm>
          <a:prstGeom prst="rect">
            <a:avLst/>
          </a:prstGeom>
          <a:effectLst>
            <a:outerShdw blurRad="50800" dist="38100" dir="2700000" algn="tl" rotWithShape="0">
              <a:prstClr val="black">
                <a:alpha val="40000"/>
              </a:prstClr>
            </a:outerShdw>
          </a:effectLst>
        </p:spPr>
      </p:pic>
      <p:pic>
        <p:nvPicPr>
          <p:cNvPr id="9" name="그림 8"/>
          <p:cNvPicPr>
            <a:picLocks noChangeAspect="1"/>
          </p:cNvPicPr>
          <p:nvPr userDrawn="1"/>
        </p:nvPicPr>
        <p:blipFill>
          <a:blip r:embed="rId15" cstate="print">
            <a:biLevel thresh="25000"/>
            <a:extLst>
              <a:ext uri="{28A0092B-C50C-407E-A947-70E740481C1C}">
                <a14:useLocalDpi xmlns:a14="http://schemas.microsoft.com/office/drawing/2010/main" val="0"/>
              </a:ext>
            </a:extLst>
          </a:blip>
          <a:stretch>
            <a:fillRect/>
          </a:stretch>
        </p:blipFill>
        <p:spPr>
          <a:xfrm>
            <a:off x="4286981" y="6514735"/>
            <a:ext cx="570038" cy="322923"/>
          </a:xfrm>
          <a:prstGeom prst="rect">
            <a:avLst/>
          </a:prstGeom>
        </p:spPr>
      </p:pic>
    </p:spTree>
    <p:extLst>
      <p:ext uri="{BB962C8B-B14F-4D97-AF65-F5344CB8AC3E}">
        <p14:creationId xmlns:p14="http://schemas.microsoft.com/office/powerpoint/2010/main" val="5151511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ctr" defTabSz="914400" rtl="0" eaLnBrk="1" latinLnBrk="1" hangingPunct="1">
        <a:spcBef>
          <a:spcPct val="0"/>
        </a:spcBef>
        <a:buNone/>
        <a:defRPr sz="3200" b="1" kern="1200">
          <a:solidFill>
            <a:schemeClr val="bg1"/>
          </a:solidFill>
          <a:latin typeface="Times New Roman" pitchFamily="18" charset="0"/>
          <a:ea typeface="+mj-ea"/>
          <a:cs typeface="Times New Roman" pitchFamily="18" charset="0"/>
        </a:defRPr>
      </a:lvl1pPr>
    </p:titleStyle>
    <p:bodyStyle>
      <a:lvl1pPr marL="342900" indent="-342900" algn="l" defTabSz="914400" rtl="0" eaLnBrk="1" latinLnBrk="1"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oundRect">
            <a:avLst/>
          </a:prstGeom>
        </p:spPr>
        <p:style>
          <a:lnRef idx="1">
            <a:schemeClr val="accent1"/>
          </a:lnRef>
          <a:fillRef idx="3">
            <a:schemeClr val="accent1"/>
          </a:fillRef>
          <a:effectRef idx="2">
            <a:schemeClr val="accent1"/>
          </a:effectRef>
          <a:fontRef idx="minor">
            <a:schemeClr val="lt1"/>
          </a:fontRef>
        </p:style>
        <p:txBody>
          <a:bodyPr>
            <a:normAutofit/>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A Highly-scalable Software-based </a:t>
            </a:r>
            <a:br>
              <a:rPr lang="en-US" dirty="0" smtClean="0">
                <a:effectLst>
                  <a:outerShdw blurRad="38100" dist="38100" dir="2700000" algn="tl">
                    <a:srgbClr val="000000">
                      <a:alpha val="43137"/>
                    </a:srgbClr>
                  </a:outerShdw>
                </a:effectLst>
                <a:latin typeface="Corbel" pitchFamily="34" charset="0"/>
              </a:rPr>
            </a:br>
            <a:r>
              <a:rPr lang="en-US" dirty="0" smtClean="0">
                <a:effectLst>
                  <a:outerShdw blurRad="38100" dist="38100" dir="2700000" algn="tl">
                    <a:srgbClr val="000000">
                      <a:alpha val="43137"/>
                    </a:srgbClr>
                  </a:outerShdw>
                </a:effectLst>
                <a:latin typeface="Corbel" pitchFamily="34" charset="0"/>
              </a:rPr>
              <a:t>Intrusion Detection </a:t>
            </a:r>
            <a:r>
              <a:rPr lang="en-US" dirty="0" smtClean="0">
                <a:effectLst>
                  <a:outerShdw blurRad="38100" dist="38100" dir="2700000" algn="tl">
                    <a:srgbClr val="000000">
                      <a:alpha val="43137"/>
                    </a:srgbClr>
                  </a:outerShdw>
                </a:effectLst>
                <a:latin typeface="Corbel" pitchFamily="34" charset="0"/>
                <a:cs typeface="Arial" pitchFamily="34" charset="0"/>
              </a:rPr>
              <a:t>System</a:t>
            </a:r>
            <a:endParaRPr lang="en-US" dirty="0">
              <a:effectLst>
                <a:outerShdw blurRad="38100" dist="38100" dir="2700000" algn="tl">
                  <a:srgbClr val="000000">
                    <a:alpha val="43137"/>
                  </a:srgbClr>
                </a:outerShdw>
              </a:effectLst>
              <a:latin typeface="Corbel" pitchFamily="34" charset="0"/>
              <a:cs typeface="Arial" pitchFamily="34" charset="0"/>
            </a:endParaRPr>
          </a:p>
        </p:txBody>
      </p:sp>
      <p:sp>
        <p:nvSpPr>
          <p:cNvPr id="3" name="Subtitle 2"/>
          <p:cNvSpPr>
            <a:spLocks noGrp="1"/>
          </p:cNvSpPr>
          <p:nvPr>
            <p:ph type="subTitle" idx="1"/>
          </p:nvPr>
        </p:nvSpPr>
        <p:spPr>
          <a:xfrm>
            <a:off x="685800" y="3886200"/>
            <a:ext cx="7772400" cy="2057400"/>
          </a:xfrm>
        </p:spPr>
        <p:txBody>
          <a:bodyPr>
            <a:normAutofit lnSpcReduction="10000"/>
          </a:bodyPr>
          <a:lstStyle/>
          <a:p>
            <a:r>
              <a:rPr lang="en-US" dirty="0" smtClean="0">
                <a:latin typeface="Corbel" pitchFamily="34" charset="0"/>
              </a:rPr>
              <a:t>M. </a:t>
            </a:r>
            <a:r>
              <a:rPr lang="en-US" dirty="0" err="1" smtClean="0">
                <a:latin typeface="Corbel" pitchFamily="34" charset="0"/>
              </a:rPr>
              <a:t>Asim</a:t>
            </a:r>
            <a:r>
              <a:rPr lang="en-US" dirty="0" smtClean="0">
                <a:latin typeface="Corbel" pitchFamily="34" charset="0"/>
              </a:rPr>
              <a:t> </a:t>
            </a:r>
            <a:r>
              <a:rPr lang="en-US" dirty="0" err="1" smtClean="0">
                <a:latin typeface="Corbel" pitchFamily="34" charset="0"/>
              </a:rPr>
              <a:t>Jamshed</a:t>
            </a:r>
            <a:r>
              <a:rPr lang="en-US" baseline="30000" dirty="0" smtClean="0">
                <a:latin typeface="Corbel" pitchFamily="34" charset="0"/>
              </a:rPr>
              <a:t>*</a:t>
            </a:r>
            <a:r>
              <a:rPr lang="en-US" dirty="0" smtClean="0">
                <a:latin typeface="Corbel" pitchFamily="34" charset="0"/>
              </a:rPr>
              <a:t>, </a:t>
            </a:r>
            <a:r>
              <a:rPr lang="en-US" dirty="0" err="1" smtClean="0">
                <a:latin typeface="Corbel" pitchFamily="34" charset="0"/>
              </a:rPr>
              <a:t>Jihyung</a:t>
            </a:r>
            <a:r>
              <a:rPr lang="en-US" dirty="0" smtClean="0">
                <a:latin typeface="Corbel" pitchFamily="34" charset="0"/>
              </a:rPr>
              <a:t> Lee</a:t>
            </a:r>
            <a:r>
              <a:rPr lang="en-US" baseline="30000" dirty="0">
                <a:latin typeface="Corbel" pitchFamily="34" charset="0"/>
              </a:rPr>
              <a:t>†</a:t>
            </a:r>
            <a:r>
              <a:rPr lang="en-US" dirty="0" smtClean="0">
                <a:latin typeface="Corbel" pitchFamily="34" charset="0"/>
              </a:rPr>
              <a:t>, </a:t>
            </a:r>
            <a:r>
              <a:rPr lang="en-US" dirty="0" err="1" smtClean="0">
                <a:latin typeface="Corbel" pitchFamily="34" charset="0"/>
              </a:rPr>
              <a:t>Sangwoo</a:t>
            </a:r>
            <a:r>
              <a:rPr lang="en-US" dirty="0" smtClean="0">
                <a:latin typeface="Corbel" pitchFamily="34" charset="0"/>
              </a:rPr>
              <a:t> Moon</a:t>
            </a:r>
            <a:r>
              <a:rPr lang="en-US" baseline="30000" dirty="0">
                <a:latin typeface="Corbel" pitchFamily="34" charset="0"/>
              </a:rPr>
              <a:t>†</a:t>
            </a:r>
            <a:r>
              <a:rPr lang="en-US" dirty="0" smtClean="0">
                <a:latin typeface="Corbel" pitchFamily="34" charset="0"/>
              </a:rPr>
              <a:t>, </a:t>
            </a:r>
            <a:r>
              <a:rPr lang="en-US" dirty="0" err="1" smtClean="0">
                <a:latin typeface="Corbel" pitchFamily="34" charset="0"/>
              </a:rPr>
              <a:t>Insu</a:t>
            </a:r>
            <a:r>
              <a:rPr lang="en-US" dirty="0" smtClean="0">
                <a:latin typeface="Corbel" pitchFamily="34" charset="0"/>
              </a:rPr>
              <a:t> Yun</a:t>
            </a:r>
            <a:r>
              <a:rPr lang="en-US" baseline="30000" dirty="0">
                <a:latin typeface="Corbel" pitchFamily="34" charset="0"/>
              </a:rPr>
              <a:t>*</a:t>
            </a:r>
            <a:r>
              <a:rPr lang="en-US" dirty="0" smtClean="0">
                <a:latin typeface="Corbel" pitchFamily="34" charset="0"/>
              </a:rPr>
              <a:t>, </a:t>
            </a:r>
          </a:p>
          <a:p>
            <a:r>
              <a:rPr lang="en-US" dirty="0" err="1" smtClean="0">
                <a:latin typeface="Corbel" pitchFamily="34" charset="0"/>
              </a:rPr>
              <a:t>Deokjin</a:t>
            </a:r>
            <a:r>
              <a:rPr lang="en-US" dirty="0" smtClean="0">
                <a:latin typeface="Corbel" pitchFamily="34" charset="0"/>
              </a:rPr>
              <a:t> Kim</a:t>
            </a:r>
            <a:r>
              <a:rPr lang="en-US" baseline="30000" dirty="0" smtClean="0">
                <a:latin typeface="Corbel" pitchFamily="34" charset="0"/>
              </a:rPr>
              <a:t>‡</a:t>
            </a:r>
            <a:r>
              <a:rPr lang="en-US" dirty="0" smtClean="0">
                <a:latin typeface="Corbel" pitchFamily="34" charset="0"/>
              </a:rPr>
              <a:t>, </a:t>
            </a:r>
            <a:r>
              <a:rPr lang="en-US" dirty="0" err="1" smtClean="0">
                <a:latin typeface="Corbel" pitchFamily="34" charset="0"/>
              </a:rPr>
              <a:t>Sungryoul</a:t>
            </a:r>
            <a:r>
              <a:rPr lang="en-US" dirty="0" smtClean="0">
                <a:latin typeface="Corbel" pitchFamily="34" charset="0"/>
              </a:rPr>
              <a:t> Lee</a:t>
            </a:r>
            <a:r>
              <a:rPr lang="en-US" baseline="30000" dirty="0">
                <a:latin typeface="Corbel" pitchFamily="34" charset="0"/>
              </a:rPr>
              <a:t>‡</a:t>
            </a:r>
            <a:r>
              <a:rPr lang="en-US" dirty="0" smtClean="0">
                <a:latin typeface="Corbel" pitchFamily="34" charset="0"/>
              </a:rPr>
              <a:t>, Yung Yi</a:t>
            </a:r>
            <a:r>
              <a:rPr lang="en-US" baseline="30000" dirty="0">
                <a:latin typeface="Corbel" pitchFamily="34" charset="0"/>
              </a:rPr>
              <a:t>†</a:t>
            </a:r>
            <a:r>
              <a:rPr lang="en-US" dirty="0" smtClean="0">
                <a:latin typeface="Corbel" pitchFamily="34" charset="0"/>
              </a:rPr>
              <a:t>, </a:t>
            </a:r>
            <a:r>
              <a:rPr lang="en-US" dirty="0" err="1" smtClean="0">
                <a:latin typeface="Corbel" pitchFamily="34" charset="0"/>
              </a:rPr>
              <a:t>KyoungSoo</a:t>
            </a:r>
            <a:r>
              <a:rPr lang="en-US" dirty="0" smtClean="0">
                <a:latin typeface="Corbel" pitchFamily="34" charset="0"/>
              </a:rPr>
              <a:t> Park</a:t>
            </a:r>
            <a:r>
              <a:rPr lang="en-US" baseline="30000" dirty="0">
                <a:latin typeface="Corbel" pitchFamily="34" charset="0"/>
              </a:rPr>
              <a:t>*</a:t>
            </a:r>
            <a:endParaRPr lang="en-US" dirty="0" smtClean="0">
              <a:latin typeface="Corbel" pitchFamily="34" charset="0"/>
            </a:endParaRPr>
          </a:p>
          <a:p>
            <a:endParaRPr lang="en-US" dirty="0" smtClean="0">
              <a:latin typeface="Corbel" pitchFamily="34" charset="0"/>
            </a:endParaRPr>
          </a:p>
          <a:p>
            <a:r>
              <a:rPr lang="en-US" smtClean="0">
                <a:latin typeface="Corbel" pitchFamily="34" charset="0"/>
              </a:rPr>
              <a:t>* Networked </a:t>
            </a:r>
            <a:r>
              <a:rPr lang="en-US" dirty="0" smtClean="0">
                <a:latin typeface="Corbel" pitchFamily="34" charset="0"/>
              </a:rPr>
              <a:t>&amp; Distributed Computing Systems Lab, KAIST</a:t>
            </a:r>
          </a:p>
          <a:p>
            <a:r>
              <a:rPr lang="en-US" dirty="0" smtClean="0">
                <a:latin typeface="Corbel" pitchFamily="34" charset="0"/>
              </a:rPr>
              <a:t>† Laboratory of Network Architecture Design &amp; Analysis, KAIST</a:t>
            </a:r>
          </a:p>
          <a:p>
            <a:r>
              <a:rPr lang="en-US" dirty="0" smtClean="0">
                <a:latin typeface="Corbel" pitchFamily="34" charset="0"/>
              </a:rPr>
              <a:t>‡ Cyber R&amp;D Division, NSRI</a:t>
            </a:r>
          </a:p>
        </p:txBody>
      </p:sp>
    </p:spTree>
    <p:extLst>
      <p:ext uri="{BB962C8B-B14F-4D97-AF65-F5344CB8AC3E}">
        <p14:creationId xmlns:p14="http://schemas.microsoft.com/office/powerpoint/2010/main" val="2162936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Solution: GPU for Pattern Matching</a:t>
            </a:r>
            <a:endParaRPr 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a:xfrm>
            <a:off x="457200" y="1600200"/>
            <a:ext cx="6366310" cy="4709120"/>
          </a:xfrm>
        </p:spPr>
        <p:txBody>
          <a:bodyPr>
            <a:normAutofit/>
          </a:bodyPr>
          <a:lstStyle/>
          <a:p>
            <a:r>
              <a:rPr lang="en-US" sz="2000" dirty="0" smtClean="0">
                <a:latin typeface="Corbel" pitchFamily="34" charset="0"/>
              </a:rPr>
              <a:t>GPUs</a:t>
            </a:r>
          </a:p>
          <a:p>
            <a:pPr lvl="1"/>
            <a:r>
              <a:rPr lang="en-US" sz="1800" dirty="0" smtClean="0">
                <a:latin typeface="Corbel" pitchFamily="34" charset="0"/>
              </a:rPr>
              <a:t>Containing 100s of  SIMD processors</a:t>
            </a:r>
          </a:p>
          <a:p>
            <a:pPr lvl="2"/>
            <a:r>
              <a:rPr lang="en-US" dirty="0" smtClean="0">
                <a:latin typeface="Corbel" pitchFamily="34" charset="0"/>
              </a:rPr>
              <a:t>512 cores for NVIDIA GTX 580</a:t>
            </a:r>
          </a:p>
          <a:p>
            <a:pPr lvl="1"/>
            <a:r>
              <a:rPr lang="en-US" sz="1800" dirty="0" smtClean="0">
                <a:latin typeface="Corbel" pitchFamily="34" charset="0"/>
              </a:rPr>
              <a:t>Ideal for parallel data processing without branches</a:t>
            </a:r>
          </a:p>
          <a:p>
            <a:r>
              <a:rPr lang="en-US" sz="2000" dirty="0" smtClean="0">
                <a:latin typeface="Corbel" pitchFamily="34" charset="0"/>
              </a:rPr>
              <a:t>DFA-based pattern matching on GPUs</a:t>
            </a:r>
          </a:p>
          <a:p>
            <a:pPr lvl="1"/>
            <a:r>
              <a:rPr lang="en-US" sz="1800" dirty="0" smtClean="0">
                <a:latin typeface="Corbel" pitchFamily="34" charset="0"/>
              </a:rPr>
              <a:t>Multi-string matching using </a:t>
            </a:r>
            <a:r>
              <a:rPr lang="en-US" sz="1800" dirty="0" err="1" smtClean="0">
                <a:latin typeface="Corbel" pitchFamily="34" charset="0"/>
              </a:rPr>
              <a:t>Aho-Corasick</a:t>
            </a:r>
            <a:r>
              <a:rPr lang="en-US" sz="1800" dirty="0" smtClean="0">
                <a:latin typeface="Corbel" pitchFamily="34" charset="0"/>
              </a:rPr>
              <a:t> algorithm</a:t>
            </a:r>
          </a:p>
          <a:p>
            <a:pPr lvl="1"/>
            <a:r>
              <a:rPr lang="en-US" sz="1800" dirty="0" smtClean="0">
                <a:latin typeface="Corbel" pitchFamily="34" charset="0"/>
              </a:rPr>
              <a:t>PCRE matching</a:t>
            </a:r>
          </a:p>
          <a:p>
            <a:r>
              <a:rPr lang="en-US" sz="2000" dirty="0" smtClean="0">
                <a:latin typeface="Corbel" pitchFamily="34" charset="0"/>
              </a:rPr>
              <a:t>Pipelined execution in CPU/GPU</a:t>
            </a:r>
          </a:p>
          <a:p>
            <a:pPr lvl="1"/>
            <a:r>
              <a:rPr lang="en-US" sz="1800" dirty="0" smtClean="0">
                <a:latin typeface="Corbel" pitchFamily="34" charset="0"/>
              </a:rPr>
              <a:t>Concurrent copy and execution</a:t>
            </a:r>
          </a:p>
          <a:p>
            <a:endParaRPr lang="en-US" sz="2000" dirty="0">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10</a:t>
            </a:fld>
            <a:endParaRPr lang="en-US">
              <a:latin typeface="Corbel" pitchFamily="34" charset="0"/>
            </a:endParaRPr>
          </a:p>
        </p:txBody>
      </p:sp>
      <p:grpSp>
        <p:nvGrpSpPr>
          <p:cNvPr id="38" name="그룹 37"/>
          <p:cNvGrpSpPr/>
          <p:nvPr/>
        </p:nvGrpSpPr>
        <p:grpSpPr>
          <a:xfrm>
            <a:off x="1219200" y="4691280"/>
            <a:ext cx="6581775" cy="1709520"/>
            <a:chOff x="1281113" y="4426842"/>
            <a:chExt cx="6581775" cy="1709520"/>
          </a:xfrm>
          <a:effectLst>
            <a:outerShdw blurRad="50800" dist="38100" dir="2700000" algn="tl" rotWithShape="0">
              <a:prstClr val="black">
                <a:alpha val="40000"/>
              </a:prstClr>
            </a:outerShdw>
          </a:effectLst>
        </p:grpSpPr>
        <p:grpSp>
          <p:nvGrpSpPr>
            <p:cNvPr id="34" name="그룹 33"/>
            <p:cNvGrpSpPr/>
            <p:nvPr/>
          </p:nvGrpSpPr>
          <p:grpSpPr>
            <a:xfrm>
              <a:off x="1281113" y="4426842"/>
              <a:ext cx="6581775" cy="1440558"/>
              <a:chOff x="1752600" y="4426842"/>
              <a:chExt cx="6581775" cy="1440558"/>
            </a:xfrm>
          </p:grpSpPr>
          <p:grpSp>
            <p:nvGrpSpPr>
              <p:cNvPr id="29" name="그룹 28"/>
              <p:cNvGrpSpPr/>
              <p:nvPr/>
            </p:nvGrpSpPr>
            <p:grpSpPr>
              <a:xfrm>
                <a:off x="1752600" y="4426843"/>
                <a:ext cx="5063297" cy="1440557"/>
                <a:chOff x="953323" y="4426843"/>
                <a:chExt cx="5063297" cy="1440557"/>
              </a:xfrm>
            </p:grpSpPr>
            <p:sp>
              <p:nvSpPr>
                <p:cNvPr id="5" name="직사각형 1164"/>
                <p:cNvSpPr/>
                <p:nvPr/>
              </p:nvSpPr>
              <p:spPr>
                <a:xfrm>
                  <a:off x="953323" y="4426843"/>
                  <a:ext cx="5058837" cy="804368"/>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100" b="1" dirty="0" smtClean="0">
                      <a:solidFill>
                        <a:schemeClr val="tx1"/>
                      </a:solidFill>
                      <a:latin typeface="Corbel" pitchFamily="34" charset="0"/>
                      <a:cs typeface="Times New Roman" pitchFamily="18" charset="0"/>
                    </a:rPr>
                    <a:t>Engine Thread</a:t>
                  </a:r>
                </a:p>
              </p:txBody>
            </p:sp>
            <p:grpSp>
              <p:nvGrpSpPr>
                <p:cNvPr id="6" name="그룹 5"/>
                <p:cNvGrpSpPr/>
                <p:nvPr/>
              </p:nvGrpSpPr>
              <p:grpSpPr>
                <a:xfrm>
                  <a:off x="1101300" y="4669117"/>
                  <a:ext cx="4762882" cy="476726"/>
                  <a:chOff x="1047322" y="3358303"/>
                  <a:chExt cx="4762882" cy="476726"/>
                </a:xfrm>
              </p:grpSpPr>
              <p:sp>
                <p:nvSpPr>
                  <p:cNvPr id="7" name="TextBox 6"/>
                  <p:cNvSpPr txBox="1"/>
                  <p:nvPr/>
                </p:nvSpPr>
                <p:spPr>
                  <a:xfrm>
                    <a:off x="1047322" y="3358303"/>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8" name="TextBox 7"/>
                  <p:cNvSpPr txBox="1"/>
                  <p:nvPr/>
                </p:nvSpPr>
                <p:spPr>
                  <a:xfrm>
                    <a:off x="2294223" y="3358303"/>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no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9" name="TextBox 8"/>
                  <p:cNvSpPr txBox="1"/>
                  <p:nvPr/>
                </p:nvSpPr>
                <p:spPr>
                  <a:xfrm>
                    <a:off x="3541124" y="3358303"/>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10" name="TextBox 9"/>
                  <p:cNvSpPr txBox="1"/>
                  <p:nvPr/>
                </p:nvSpPr>
                <p:spPr>
                  <a:xfrm>
                    <a:off x="4788024" y="3358303"/>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11" name="직선 화살표 연결선 10"/>
                  <p:cNvCxnSpPr>
                    <a:stCxn id="7" idx="3"/>
                    <a:endCxn id="8" idx="1"/>
                  </p:cNvCxnSpPr>
                  <p:nvPr/>
                </p:nvCxnSpPr>
                <p:spPr>
                  <a:xfrm>
                    <a:off x="2069502" y="3596666"/>
                    <a:ext cx="22472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8" idx="3"/>
                    <a:endCxn id="9" idx="1"/>
                  </p:cNvCxnSpPr>
                  <p:nvPr/>
                </p:nvCxnSpPr>
                <p:spPr>
                  <a:xfrm>
                    <a:off x="3316403" y="3596666"/>
                    <a:ext cx="22472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9" idx="3"/>
                    <a:endCxn id="10" idx="1"/>
                  </p:cNvCxnSpPr>
                  <p:nvPr/>
                </p:nvCxnSpPr>
                <p:spPr>
                  <a:xfrm>
                    <a:off x="4563304" y="3596666"/>
                    <a:ext cx="22472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직사각형 1164"/>
                <p:cNvSpPr/>
                <p:nvPr/>
              </p:nvSpPr>
              <p:spPr>
                <a:xfrm>
                  <a:off x="957783" y="5488217"/>
                  <a:ext cx="5058837" cy="379183"/>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dirty="0" smtClean="0">
                      <a:solidFill>
                        <a:schemeClr val="tx1"/>
                      </a:solidFill>
                      <a:latin typeface="Corbel" pitchFamily="34" charset="0"/>
                      <a:cs typeface="Times New Roman" pitchFamily="18" charset="0"/>
                    </a:rPr>
                    <a:t>          GPU Dispatcher Thread</a:t>
                  </a:r>
                </a:p>
              </p:txBody>
            </p:sp>
            <p:sp>
              <p:nvSpPr>
                <p:cNvPr id="15" name="직사각형 14"/>
                <p:cNvSpPr/>
                <p:nvPr/>
              </p:nvSpPr>
              <p:spPr>
                <a:xfrm>
                  <a:off x="3491880" y="5548724"/>
                  <a:ext cx="1152128" cy="258168"/>
                </a:xfrm>
                <a:prstGeom prst="rect">
                  <a:avLst/>
                </a:prstGeom>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Corbel" pitchFamily="34" charset="0"/>
                  </a:endParaRPr>
                </a:p>
              </p:txBody>
            </p:sp>
            <p:sp>
              <p:nvSpPr>
                <p:cNvPr id="16" name="직사각형 15"/>
                <p:cNvSpPr/>
                <p:nvPr/>
              </p:nvSpPr>
              <p:spPr>
                <a:xfrm>
                  <a:off x="4459198"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17" name="직사각형 16"/>
                <p:cNvSpPr/>
                <p:nvPr/>
              </p:nvSpPr>
              <p:spPr>
                <a:xfrm>
                  <a:off x="4279178"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18" name="직사각형 17"/>
                <p:cNvSpPr/>
                <p:nvPr/>
              </p:nvSpPr>
              <p:spPr>
                <a:xfrm>
                  <a:off x="4099158"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19" name="직사각형 18"/>
                <p:cNvSpPr/>
                <p:nvPr/>
              </p:nvSpPr>
              <p:spPr>
                <a:xfrm>
                  <a:off x="3919138"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0" name="직사각형 19"/>
                <p:cNvSpPr/>
                <p:nvPr/>
              </p:nvSpPr>
              <p:spPr>
                <a:xfrm>
                  <a:off x="3739118"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1" name="직사각형 20"/>
                <p:cNvSpPr/>
                <p:nvPr/>
              </p:nvSpPr>
              <p:spPr>
                <a:xfrm>
                  <a:off x="4777028" y="5548724"/>
                  <a:ext cx="1152128" cy="258168"/>
                </a:xfrm>
                <a:prstGeom prst="rect">
                  <a:avLst/>
                </a:prstGeom>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Corbel" pitchFamily="34" charset="0"/>
                  </a:endParaRPr>
                </a:p>
              </p:txBody>
            </p:sp>
            <p:sp>
              <p:nvSpPr>
                <p:cNvPr id="22" name="직사각형 21"/>
                <p:cNvSpPr/>
                <p:nvPr/>
              </p:nvSpPr>
              <p:spPr>
                <a:xfrm>
                  <a:off x="5744346"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3" name="직사각형 22"/>
                <p:cNvSpPr/>
                <p:nvPr/>
              </p:nvSpPr>
              <p:spPr>
                <a:xfrm>
                  <a:off x="5564326"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4" name="직사각형 23"/>
                <p:cNvSpPr/>
                <p:nvPr/>
              </p:nvSpPr>
              <p:spPr>
                <a:xfrm>
                  <a:off x="5384306"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5" name="직사각형 24"/>
                <p:cNvSpPr/>
                <p:nvPr/>
              </p:nvSpPr>
              <p:spPr>
                <a:xfrm>
                  <a:off x="5204286"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6" name="직사각형 25"/>
                <p:cNvSpPr/>
                <p:nvPr/>
              </p:nvSpPr>
              <p:spPr>
                <a:xfrm>
                  <a:off x="5024266" y="5588542"/>
                  <a:ext cx="112802" cy="1785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endParaRPr>
                </a:p>
              </p:txBody>
            </p:sp>
            <p:sp>
              <p:nvSpPr>
                <p:cNvPr id="27" name="아래쪽 화살표 26"/>
                <p:cNvSpPr/>
                <p:nvPr/>
              </p:nvSpPr>
              <p:spPr>
                <a:xfrm>
                  <a:off x="3525024" y="5164094"/>
                  <a:ext cx="1162335" cy="365018"/>
                </a:xfrm>
                <a:prstGeom prst="downArrow">
                  <a:avLst>
                    <a:gd name="adj1" fmla="val 69369"/>
                    <a:gd name="adj2" fmla="val 50000"/>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latin typeface="Corbel" pitchFamily="34" charset="0"/>
                      <a:cs typeface="Times New Roman" pitchFamily="18" charset="0"/>
                    </a:rPr>
                    <a:t>Offloading</a:t>
                  </a:r>
                </a:p>
              </p:txBody>
            </p:sp>
            <p:sp>
              <p:nvSpPr>
                <p:cNvPr id="28" name="아래쪽 화살표 27"/>
                <p:cNvSpPr/>
                <p:nvPr/>
              </p:nvSpPr>
              <p:spPr>
                <a:xfrm>
                  <a:off x="4767570" y="5164094"/>
                  <a:ext cx="1162335" cy="365018"/>
                </a:xfrm>
                <a:prstGeom prst="downArrow">
                  <a:avLst>
                    <a:gd name="adj1" fmla="val 69369"/>
                    <a:gd name="adj2" fmla="val 50000"/>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latin typeface="Corbel" pitchFamily="34" charset="0"/>
                      <a:cs typeface="Times New Roman" pitchFamily="18" charset="0"/>
                    </a:rPr>
                    <a:t>Offloading</a:t>
                  </a:r>
                  <a:endParaRPr lang="en-US" sz="1100" dirty="0">
                    <a:latin typeface="Corbel" pitchFamily="34" charset="0"/>
                    <a:cs typeface="Times New Roman" pitchFamily="18" charset="0"/>
                  </a:endParaRPr>
                </a:p>
              </p:txBody>
            </p:sp>
          </p:grpSp>
          <p:sp>
            <p:nvSpPr>
              <p:cNvPr id="30" name="직사각형 1164"/>
              <p:cNvSpPr/>
              <p:nvPr/>
            </p:nvSpPr>
            <p:spPr>
              <a:xfrm>
                <a:off x="7115175" y="4426842"/>
                <a:ext cx="1219200" cy="1440557"/>
              </a:xfrm>
              <a:prstGeom prst="rect">
                <a:avLst/>
              </a:prstGeom>
              <a:solidFill>
                <a:schemeClr val="accent6">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100" b="1" dirty="0" smtClean="0">
                    <a:solidFill>
                      <a:schemeClr val="tx1"/>
                    </a:solidFill>
                    <a:latin typeface="Corbel" pitchFamily="34" charset="0"/>
                    <a:cs typeface="Times New Roman" pitchFamily="18" charset="0"/>
                  </a:rPr>
                  <a:t>GPU</a:t>
                </a:r>
              </a:p>
              <a:p>
                <a:pPr algn="ctr"/>
                <a:endParaRPr lang="en-US" altLang="ko-KR" sz="1100" b="1" dirty="0" smtClean="0">
                  <a:solidFill>
                    <a:schemeClr val="tx1"/>
                  </a:solidFill>
                  <a:latin typeface="Corbel" pitchFamily="34" charset="0"/>
                  <a:cs typeface="Times New Roman" pitchFamily="18" charset="0"/>
                </a:endParaRPr>
              </a:p>
            </p:txBody>
          </p:sp>
          <p:sp>
            <p:nvSpPr>
              <p:cNvPr id="31" name="TextBox 30"/>
              <p:cNvSpPr txBox="1"/>
              <p:nvPr/>
            </p:nvSpPr>
            <p:spPr>
              <a:xfrm>
                <a:off x="7213685" y="4710629"/>
                <a:ext cx="1022180" cy="476726"/>
              </a:xfrm>
              <a:prstGeom prst="roundRect">
                <a:avLst/>
              </a:prstGeom>
              <a:solidFill>
                <a:schemeClr val="accent6">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32" name="TextBox 31"/>
              <p:cNvSpPr txBox="1"/>
              <p:nvPr/>
            </p:nvSpPr>
            <p:spPr>
              <a:xfrm>
                <a:off x="7213685" y="5290749"/>
                <a:ext cx="1022180" cy="476726"/>
              </a:xfrm>
              <a:prstGeom prst="roundRect">
                <a:avLst/>
              </a:prstGeom>
              <a:solidFill>
                <a:schemeClr val="accent6">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PCRE</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33" name="오른쪽 화살표 32"/>
              <p:cNvSpPr/>
              <p:nvPr/>
            </p:nvSpPr>
            <p:spPr>
              <a:xfrm>
                <a:off x="6781800" y="5499945"/>
                <a:ext cx="379558" cy="336114"/>
              </a:xfrm>
              <a:prstGeom prst="rightArrow">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Corbel" pitchFamily="34" charset="0"/>
                </a:endParaRPr>
              </a:p>
            </p:txBody>
          </p:sp>
        </p:grpSp>
        <p:sp>
          <p:nvSpPr>
            <p:cNvPr id="36" name="TextBox 35"/>
            <p:cNvSpPr txBox="1"/>
            <p:nvPr/>
          </p:nvSpPr>
          <p:spPr>
            <a:xfrm>
              <a:off x="3119724" y="5874752"/>
              <a:ext cx="1971389" cy="261610"/>
            </a:xfrm>
            <a:prstGeom prst="rect">
              <a:avLst/>
            </a:prstGeom>
            <a:noFill/>
            <a:ln w="12700">
              <a:noFill/>
            </a:ln>
            <a:effectLst/>
          </p:spPr>
          <p:txBody>
            <a:bodyPr wrap="square" rtlCol="0" anchor="ctr">
              <a:spAutoFit/>
            </a:bodyPr>
            <a:lstStyle/>
            <a:p>
              <a:pPr algn="r"/>
              <a:r>
                <a:rPr lang="en-US" altLang="ko-KR" sz="1100" dirty="0" smtClean="0">
                  <a:latin typeface="Corbel" pitchFamily="34" charset="0"/>
                  <a:cs typeface="Times New Roman" pitchFamily="18" charset="0"/>
                </a:rPr>
                <a:t>Multi-string Matching Queue</a:t>
              </a:r>
              <a:endParaRPr lang="ko-KR" altLang="en-US" sz="1100" dirty="0">
                <a:latin typeface="Corbel" pitchFamily="34" charset="0"/>
                <a:cs typeface="Times New Roman" pitchFamily="18" charset="0"/>
              </a:endParaRPr>
            </a:p>
          </p:txBody>
        </p:sp>
        <p:sp>
          <p:nvSpPr>
            <p:cNvPr id="37" name="TextBox 36"/>
            <p:cNvSpPr txBox="1"/>
            <p:nvPr/>
          </p:nvSpPr>
          <p:spPr>
            <a:xfrm>
              <a:off x="5014913" y="5874752"/>
              <a:ext cx="1610161" cy="261610"/>
            </a:xfrm>
            <a:prstGeom prst="rect">
              <a:avLst/>
            </a:prstGeom>
            <a:noFill/>
            <a:ln w="12700">
              <a:noFill/>
            </a:ln>
            <a:effectLst/>
          </p:spPr>
          <p:txBody>
            <a:bodyPr wrap="square" rtlCol="0" anchor="ctr">
              <a:spAutoFit/>
            </a:bodyPr>
            <a:lstStyle/>
            <a:p>
              <a:r>
                <a:rPr lang="en-US" altLang="ko-KR" sz="1100" dirty="0" smtClean="0">
                  <a:latin typeface="Corbel" pitchFamily="34" charset="0"/>
                  <a:cs typeface="Times New Roman" pitchFamily="18" charset="0"/>
                </a:rPr>
                <a:t>PCRE Matching Queue</a:t>
              </a:r>
              <a:endParaRPr lang="ko-KR" altLang="en-US" sz="1100" dirty="0">
                <a:latin typeface="Corbel" pitchFamily="34" charset="0"/>
                <a:cs typeface="Times New Roman" pitchFamily="18" charset="0"/>
              </a:endParaRPr>
            </a:p>
          </p:txBody>
        </p:sp>
      </p:grpSp>
      <p:grpSp>
        <p:nvGrpSpPr>
          <p:cNvPr id="35" name="Group 34"/>
          <p:cNvGrpSpPr/>
          <p:nvPr/>
        </p:nvGrpSpPr>
        <p:grpSpPr>
          <a:xfrm>
            <a:off x="6391618" y="1600200"/>
            <a:ext cx="2440306" cy="1259919"/>
            <a:chOff x="6440665" y="2286000"/>
            <a:chExt cx="2684337" cy="1259919"/>
          </a:xfrm>
        </p:grpSpPr>
        <p:sp>
          <p:nvSpPr>
            <p:cNvPr id="40" name="TextBox 39"/>
            <p:cNvSpPr txBox="1"/>
            <p:nvPr/>
          </p:nvSpPr>
          <p:spPr>
            <a:xfrm>
              <a:off x="6440665" y="2286000"/>
              <a:ext cx="2684337" cy="1259919"/>
            </a:xfrm>
            <a:prstGeom prst="roundRect">
              <a:avLst/>
            </a:prstGeom>
            <a:noFill/>
            <a:ln w="12700">
              <a:solidFill>
                <a:schemeClr val="accent1">
                  <a:lumMod val="75000"/>
                </a:schemeClr>
              </a:solidFill>
            </a:ln>
          </p:spPr>
          <p:txBody>
            <a:bodyPr wrap="none" rtlCol="0">
              <a:spAutoFit/>
            </a:bodyPr>
            <a:lstStyle/>
            <a:p>
              <a:pPr algn="ctr"/>
              <a:r>
                <a:rPr lang="en-US" dirty="0" err="1" smtClean="0">
                  <a:latin typeface="Corbel" pitchFamily="34" charset="0"/>
                  <a:cs typeface="Times New Roman" pitchFamily="18" charset="0"/>
                </a:rPr>
                <a:t>Aho-Corasick</a:t>
              </a:r>
              <a:r>
                <a:rPr lang="en-US" dirty="0" smtClean="0">
                  <a:latin typeface="Corbel" pitchFamily="34" charset="0"/>
                  <a:cs typeface="Times New Roman" pitchFamily="18" charset="0"/>
                </a:rPr>
                <a:t> bandwidth </a:t>
              </a:r>
            </a:p>
            <a:p>
              <a:pPr algn="ctr"/>
              <a:r>
                <a:rPr lang="en-US" dirty="0" smtClean="0">
                  <a:latin typeface="Corbel" pitchFamily="34" charset="0"/>
                  <a:cs typeface="Times New Roman" pitchFamily="18" charset="0"/>
                </a:rPr>
                <a:t>2.15 </a:t>
              </a:r>
              <a:r>
                <a:rPr lang="en-US" dirty="0" err="1" smtClean="0">
                  <a:latin typeface="Corbel" pitchFamily="34" charset="0"/>
                  <a:cs typeface="Times New Roman" pitchFamily="18" charset="0"/>
                </a:rPr>
                <a:t>Gbps</a:t>
              </a:r>
              <a:r>
                <a:rPr lang="en-US" dirty="0" smtClean="0">
                  <a:latin typeface="Corbel" pitchFamily="34" charset="0"/>
                  <a:cs typeface="Times New Roman" pitchFamily="18" charset="0"/>
                </a:rPr>
                <a:t> </a:t>
              </a:r>
            </a:p>
            <a:p>
              <a:pPr algn="ctr"/>
              <a:r>
                <a:rPr lang="en-US" sz="3200" b="1" dirty="0">
                  <a:solidFill>
                    <a:srgbClr val="FF0000"/>
                  </a:solidFill>
                  <a:latin typeface="Corbel" pitchFamily="34" charset="0"/>
                  <a:cs typeface="Times New Roman" pitchFamily="18" charset="0"/>
                </a:rPr>
                <a:t>39 </a:t>
              </a:r>
              <a:r>
                <a:rPr lang="en-US" sz="3200" b="1" dirty="0" err="1">
                  <a:solidFill>
                    <a:srgbClr val="FF0000"/>
                  </a:solidFill>
                  <a:latin typeface="Corbel" pitchFamily="34" charset="0"/>
                  <a:cs typeface="Times New Roman" pitchFamily="18" charset="0"/>
                </a:rPr>
                <a:t>Gbps</a:t>
              </a:r>
              <a:r>
                <a:rPr lang="en-US" sz="3200" b="1" dirty="0">
                  <a:solidFill>
                    <a:srgbClr val="FF0000"/>
                  </a:solidFill>
                  <a:latin typeface="Corbel" pitchFamily="34" charset="0"/>
                  <a:cs typeface="Times New Roman" pitchFamily="18" charset="0"/>
                </a:rPr>
                <a:t> </a:t>
              </a:r>
            </a:p>
          </p:txBody>
        </p:sp>
        <p:cxnSp>
          <p:nvCxnSpPr>
            <p:cNvPr id="47" name="직선 연결선 11"/>
            <p:cNvCxnSpPr/>
            <p:nvPr/>
          </p:nvCxnSpPr>
          <p:spPr>
            <a:xfrm>
              <a:off x="7239944" y="2819400"/>
              <a:ext cx="1087754" cy="0"/>
            </a:xfrm>
            <a:prstGeom prst="line">
              <a:avLst/>
            </a:prstGeom>
            <a:ln w="19050">
              <a:solidFill>
                <a:srgbClr val="FF505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381855" y="3048000"/>
            <a:ext cx="2449605" cy="1293971"/>
            <a:chOff x="6633448" y="4240649"/>
            <a:chExt cx="2694565" cy="1293971"/>
          </a:xfrm>
        </p:grpSpPr>
        <p:sp>
          <p:nvSpPr>
            <p:cNvPr id="44" name="TextBox 43"/>
            <p:cNvSpPr txBox="1"/>
            <p:nvPr/>
          </p:nvSpPr>
          <p:spPr>
            <a:xfrm>
              <a:off x="6633448" y="4240649"/>
              <a:ext cx="2694565" cy="1293971"/>
            </a:xfrm>
            <a:prstGeom prst="roundRect">
              <a:avLst/>
            </a:prstGeom>
            <a:noFill/>
            <a:ln w="12700">
              <a:solidFill>
                <a:schemeClr val="accent1">
                  <a:lumMod val="75000"/>
                </a:schemeClr>
              </a:solidFill>
            </a:ln>
          </p:spPr>
          <p:txBody>
            <a:bodyPr wrap="square" rtlCol="0">
              <a:spAutoFit/>
            </a:bodyPr>
            <a:lstStyle/>
            <a:p>
              <a:pPr algn="ctr"/>
              <a:r>
                <a:rPr lang="en-US" dirty="0" smtClean="0">
                  <a:latin typeface="Corbel" pitchFamily="34" charset="0"/>
                  <a:cs typeface="Times New Roman" pitchFamily="18" charset="0"/>
                </a:rPr>
                <a:t>PCRE bandwidth</a:t>
              </a:r>
            </a:p>
            <a:p>
              <a:pPr algn="ctr"/>
              <a:r>
                <a:rPr lang="en-US" sz="2000" dirty="0" smtClean="0">
                  <a:latin typeface="Corbel" pitchFamily="34" charset="0"/>
                  <a:cs typeface="Times New Roman" pitchFamily="18" charset="0"/>
                </a:rPr>
                <a:t>0.52 </a:t>
              </a:r>
              <a:r>
                <a:rPr lang="en-US" sz="2000" dirty="0" err="1" smtClean="0">
                  <a:latin typeface="Corbel" pitchFamily="34" charset="0"/>
                  <a:cs typeface="Times New Roman" pitchFamily="18" charset="0"/>
                </a:rPr>
                <a:t>Gbps</a:t>
              </a:r>
              <a:endParaRPr lang="en-US" sz="2000" dirty="0" smtClean="0">
                <a:latin typeface="Corbel" pitchFamily="34" charset="0"/>
                <a:cs typeface="Times New Roman" pitchFamily="18" charset="0"/>
              </a:endParaRPr>
            </a:p>
            <a:p>
              <a:pPr algn="ctr"/>
              <a:r>
                <a:rPr lang="en-US" sz="3200" b="1" dirty="0">
                  <a:solidFill>
                    <a:srgbClr val="FF0000"/>
                  </a:solidFill>
                  <a:latin typeface="Corbel" pitchFamily="34" charset="0"/>
                  <a:cs typeface="Times New Roman" pitchFamily="18" charset="0"/>
                </a:rPr>
                <a:t>8.9 </a:t>
              </a:r>
              <a:r>
                <a:rPr lang="en-US" sz="3200" b="1" dirty="0" err="1">
                  <a:solidFill>
                    <a:srgbClr val="FF0000"/>
                  </a:solidFill>
                  <a:latin typeface="Corbel" pitchFamily="34" charset="0"/>
                  <a:cs typeface="Times New Roman" pitchFamily="18" charset="0"/>
                </a:rPr>
                <a:t>Gbps</a:t>
              </a:r>
              <a:endParaRPr lang="en-US" sz="3200" b="1" dirty="0">
                <a:solidFill>
                  <a:srgbClr val="FF0000"/>
                </a:solidFill>
                <a:latin typeface="Corbel" pitchFamily="34" charset="0"/>
                <a:cs typeface="Times New Roman" pitchFamily="18" charset="0"/>
              </a:endParaRPr>
            </a:p>
          </p:txBody>
        </p:sp>
        <p:cxnSp>
          <p:nvCxnSpPr>
            <p:cNvPr id="48" name="직선 연결선 11"/>
            <p:cNvCxnSpPr/>
            <p:nvPr/>
          </p:nvCxnSpPr>
          <p:spPr>
            <a:xfrm>
              <a:off x="7389470" y="4800600"/>
              <a:ext cx="1196529" cy="0"/>
            </a:xfrm>
            <a:prstGeom prst="line">
              <a:avLst/>
            </a:prstGeom>
            <a:ln w="19050">
              <a:solidFill>
                <a:srgbClr val="FF5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4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Optimization 1: IDS Architecture</a:t>
            </a:r>
            <a:endParaRPr 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r>
              <a:rPr lang="en-US" sz="2000" dirty="0" smtClean="0">
                <a:latin typeface="Corbel" pitchFamily="34" charset="0"/>
              </a:rPr>
              <a:t>How to best utilize the multi-core architecture?</a:t>
            </a:r>
          </a:p>
          <a:p>
            <a:r>
              <a:rPr lang="en-US" sz="2000" dirty="0" smtClean="0">
                <a:latin typeface="Corbel" pitchFamily="34" charset="0"/>
              </a:rPr>
              <a:t>Pattern matching is the eventual bottleneck</a:t>
            </a:r>
          </a:p>
          <a:p>
            <a:endParaRPr lang="en-US" sz="2000" dirty="0">
              <a:latin typeface="Corbel" pitchFamily="34" charset="0"/>
            </a:endParaRPr>
          </a:p>
          <a:p>
            <a:endParaRPr lang="en-US" sz="2000" dirty="0" smtClean="0">
              <a:latin typeface="Corbel" pitchFamily="34" charset="0"/>
            </a:endParaRPr>
          </a:p>
          <a:p>
            <a:endParaRPr lang="en-US" sz="2000" dirty="0">
              <a:latin typeface="Corbel" pitchFamily="34" charset="0"/>
            </a:endParaRPr>
          </a:p>
          <a:p>
            <a:endParaRPr lang="en-US" sz="2000" dirty="0" smtClean="0">
              <a:latin typeface="Corbel" pitchFamily="34" charset="0"/>
            </a:endParaRPr>
          </a:p>
          <a:p>
            <a:endParaRPr lang="en-US" sz="2000" dirty="0">
              <a:latin typeface="Corbel" pitchFamily="34" charset="0"/>
            </a:endParaRPr>
          </a:p>
          <a:p>
            <a:endParaRPr lang="en-US" sz="2000" dirty="0" smtClean="0">
              <a:latin typeface="Corbel" pitchFamily="34" charset="0"/>
            </a:endParaRPr>
          </a:p>
          <a:p>
            <a:endParaRPr lang="en-US" sz="2000" dirty="0">
              <a:latin typeface="Corbel" pitchFamily="34" charset="0"/>
            </a:endParaRPr>
          </a:p>
          <a:p>
            <a:endParaRPr lang="en-US" sz="2000" dirty="0" smtClean="0">
              <a:latin typeface="Corbel" pitchFamily="34" charset="0"/>
            </a:endParaRPr>
          </a:p>
          <a:p>
            <a:r>
              <a:rPr lang="en-US" sz="2000" dirty="0" smtClean="0">
                <a:latin typeface="Corbel" pitchFamily="34" charset="0"/>
              </a:rPr>
              <a:t>Run entire engine on each core</a:t>
            </a:r>
            <a:endParaRPr lang="en-US" sz="1800" dirty="0" smtClean="0">
              <a:latin typeface="Corbel" pitchFamily="34" charset="0"/>
            </a:endParaRPr>
          </a:p>
          <a:p>
            <a:endParaRPr lang="en-US" sz="2000" dirty="0" smtClean="0">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11</a:t>
            </a:fld>
            <a:endParaRPr lang="en-US">
              <a:latin typeface="Corbe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33627275"/>
              </p:ext>
            </p:extLst>
          </p:nvPr>
        </p:nvGraphicFramePr>
        <p:xfrm>
          <a:off x="914400" y="2590800"/>
          <a:ext cx="7391400" cy="1879600"/>
        </p:xfrm>
        <a:graphic>
          <a:graphicData uri="http://schemas.openxmlformats.org/drawingml/2006/table">
            <a:tbl>
              <a:tblPr firstRow="1" bandRow="1">
                <a:tableStyleId>{5C22544A-7EE6-4342-B048-85BDC9FD1C3A}</a:tableStyleId>
              </a:tblPr>
              <a:tblGrid>
                <a:gridCol w="3505200"/>
                <a:gridCol w="1295400"/>
                <a:gridCol w="2590800"/>
              </a:tblGrid>
              <a:tr h="381000">
                <a:tc>
                  <a:txBody>
                    <a:bodyPr/>
                    <a:lstStyle/>
                    <a:p>
                      <a:pPr algn="ctr"/>
                      <a:r>
                        <a:rPr lang="en-US" sz="2000" b="0" dirty="0" smtClean="0">
                          <a:latin typeface="Corbel" pitchFamily="34" charset="0"/>
                          <a:cs typeface="Times New Roman" pitchFamily="18" charset="0"/>
                        </a:rPr>
                        <a:t>Function</a:t>
                      </a:r>
                      <a:endParaRPr lang="en-US" sz="2000" b="0" dirty="0">
                        <a:latin typeface="Corbel" pitchFamily="34" charset="0"/>
                        <a:cs typeface="Times New Roman" pitchFamily="18" charset="0"/>
                      </a:endParaRPr>
                    </a:p>
                  </a:txBody>
                  <a:tcPr/>
                </a:tc>
                <a:tc>
                  <a:txBody>
                    <a:bodyPr/>
                    <a:lstStyle/>
                    <a:p>
                      <a:pPr algn="ctr"/>
                      <a:r>
                        <a:rPr lang="en-US" sz="2000" b="0" dirty="0" smtClean="0">
                          <a:latin typeface="Corbel" pitchFamily="34" charset="0"/>
                          <a:cs typeface="Times New Roman" pitchFamily="18" charset="0"/>
                        </a:rPr>
                        <a:t>Time %</a:t>
                      </a:r>
                      <a:endParaRPr lang="en-US" sz="2000" b="0" dirty="0">
                        <a:latin typeface="Corbel" pitchFamily="34" charset="0"/>
                        <a:cs typeface="Times New Roman" pitchFamily="18" charset="0"/>
                      </a:endParaRPr>
                    </a:p>
                  </a:txBody>
                  <a:tcPr/>
                </a:tc>
                <a:tc>
                  <a:txBody>
                    <a:bodyPr/>
                    <a:lstStyle/>
                    <a:p>
                      <a:pPr algn="ctr"/>
                      <a:r>
                        <a:rPr lang="en-US" sz="2000" b="0" dirty="0" smtClean="0">
                          <a:latin typeface="Corbel" pitchFamily="34" charset="0"/>
                          <a:cs typeface="Times New Roman" pitchFamily="18" charset="0"/>
                        </a:rPr>
                        <a:t>Module</a:t>
                      </a:r>
                      <a:endParaRPr lang="en-US" sz="2000" b="0" dirty="0">
                        <a:latin typeface="Corbel" pitchFamily="34" charset="0"/>
                        <a:cs typeface="Times New Roman" pitchFamily="18" charset="0"/>
                      </a:endParaRPr>
                    </a:p>
                  </a:txBody>
                  <a:tcPr/>
                </a:tc>
              </a:tr>
              <a:tr h="370840">
                <a:tc>
                  <a:txBody>
                    <a:bodyPr/>
                    <a:lstStyle/>
                    <a:p>
                      <a:pPr algn="ctr"/>
                      <a:r>
                        <a:rPr lang="en-US" b="0" dirty="0" err="1" smtClean="0">
                          <a:latin typeface="Corbel" pitchFamily="34" charset="0"/>
                          <a:cs typeface="Courier New" pitchFamily="49" charset="0"/>
                        </a:rPr>
                        <a:t>acsmSearchSparseDFA_Full</a:t>
                      </a:r>
                      <a:endParaRPr lang="en-US" b="0" dirty="0">
                        <a:latin typeface="Corbel" pitchFamily="34" charset="0"/>
                        <a:cs typeface="Courier New" pitchFamily="49" charset="0"/>
                      </a:endParaRPr>
                    </a:p>
                  </a:txBody>
                  <a:tcPr/>
                </a:tc>
                <a:tc>
                  <a:txBody>
                    <a:bodyPr/>
                    <a:lstStyle/>
                    <a:p>
                      <a:pPr algn="r"/>
                      <a:r>
                        <a:rPr lang="en-US" sz="1800" b="0" dirty="0" smtClean="0">
                          <a:latin typeface="Corbel" pitchFamily="34" charset="0"/>
                          <a:cs typeface="Times New Roman" pitchFamily="18" charset="0"/>
                        </a:rPr>
                        <a:t>51.56</a:t>
                      </a:r>
                      <a:endParaRPr lang="en-US" sz="1800" b="0" dirty="0">
                        <a:latin typeface="Corbel" pitchFamily="34" charset="0"/>
                        <a:cs typeface="Times New Roman" pitchFamily="18" charset="0"/>
                      </a:endParaRPr>
                    </a:p>
                  </a:txBody>
                  <a:tcPr/>
                </a:tc>
                <a:tc>
                  <a:txBody>
                    <a:bodyPr/>
                    <a:lstStyle/>
                    <a:p>
                      <a:pPr algn="ctr"/>
                      <a:r>
                        <a:rPr lang="en-US" sz="1800" b="0" dirty="0" smtClean="0">
                          <a:latin typeface="Corbel" pitchFamily="34" charset="0"/>
                          <a:cs typeface="Times New Roman" pitchFamily="18" charset="0"/>
                        </a:rPr>
                        <a:t>multi-string matching</a:t>
                      </a:r>
                      <a:endParaRPr lang="en-US" sz="1800" b="0" dirty="0">
                        <a:latin typeface="Corbel" pitchFamily="34" charset="0"/>
                        <a:cs typeface="Times New Roman" pitchFamily="18" charset="0"/>
                      </a:endParaRPr>
                    </a:p>
                  </a:txBody>
                  <a:tcPr/>
                </a:tc>
              </a:tr>
              <a:tr h="370840">
                <a:tc>
                  <a:txBody>
                    <a:bodyPr/>
                    <a:lstStyle/>
                    <a:p>
                      <a:pPr algn="ctr"/>
                      <a:r>
                        <a:rPr lang="en-US" b="0" dirty="0" err="1" smtClean="0">
                          <a:latin typeface="Corbel" pitchFamily="34" charset="0"/>
                          <a:cs typeface="Courier New" pitchFamily="49" charset="0"/>
                        </a:rPr>
                        <a:t>List_GetNextState</a:t>
                      </a:r>
                      <a:endParaRPr lang="en-US" b="0" dirty="0">
                        <a:latin typeface="Corbel" pitchFamily="34" charset="0"/>
                        <a:cs typeface="Courier New" pitchFamily="49" charset="0"/>
                      </a:endParaRPr>
                    </a:p>
                  </a:txBody>
                  <a:tcPr/>
                </a:tc>
                <a:tc>
                  <a:txBody>
                    <a:bodyPr/>
                    <a:lstStyle/>
                    <a:p>
                      <a:pPr algn="r"/>
                      <a:r>
                        <a:rPr lang="en-US" sz="1800" b="0" dirty="0" smtClean="0">
                          <a:latin typeface="Corbel" pitchFamily="34" charset="0"/>
                          <a:cs typeface="Times New Roman" pitchFamily="18" charset="0"/>
                        </a:rPr>
                        <a:t>13.91</a:t>
                      </a:r>
                      <a:endParaRPr lang="en-US" sz="1800" b="0" dirty="0">
                        <a:latin typeface="Corbel" pitchFamily="34" charset="0"/>
                        <a:cs typeface="Times New Roman" pitchFamily="18" charset="0"/>
                      </a:endParaRPr>
                    </a:p>
                  </a:txBody>
                  <a:tcPr/>
                </a:tc>
                <a:tc>
                  <a:txBody>
                    <a:bodyPr/>
                    <a:lstStyle/>
                    <a:p>
                      <a:pPr algn="ctr"/>
                      <a:r>
                        <a:rPr lang="en-US" sz="1800" b="0" dirty="0" smtClean="0">
                          <a:latin typeface="Corbel" pitchFamily="34" charset="0"/>
                          <a:cs typeface="Times New Roman" pitchFamily="18" charset="0"/>
                        </a:rPr>
                        <a:t>multi-string matching</a:t>
                      </a:r>
                      <a:endParaRPr lang="en-US" sz="1800" b="0" dirty="0">
                        <a:latin typeface="Corbel" pitchFamily="34" charset="0"/>
                        <a:cs typeface="Times New Roman" pitchFamily="18" charset="0"/>
                      </a:endParaRPr>
                    </a:p>
                  </a:txBody>
                  <a:tcPr/>
                </a:tc>
              </a:tr>
              <a:tr h="370840">
                <a:tc>
                  <a:txBody>
                    <a:bodyPr/>
                    <a:lstStyle/>
                    <a:p>
                      <a:pPr algn="ctr"/>
                      <a:r>
                        <a:rPr lang="en-US" b="0" dirty="0" err="1" smtClean="0">
                          <a:latin typeface="Corbel" pitchFamily="34" charset="0"/>
                          <a:cs typeface="Courier New" pitchFamily="49" charset="0"/>
                        </a:rPr>
                        <a:t>mSearch</a:t>
                      </a:r>
                      <a:endParaRPr lang="en-US" b="0" dirty="0">
                        <a:latin typeface="Corbel" pitchFamily="34" charset="0"/>
                        <a:cs typeface="Courier New" pitchFamily="49" charset="0"/>
                      </a:endParaRPr>
                    </a:p>
                  </a:txBody>
                  <a:tcPr/>
                </a:tc>
                <a:tc>
                  <a:txBody>
                    <a:bodyPr/>
                    <a:lstStyle/>
                    <a:p>
                      <a:pPr algn="r"/>
                      <a:r>
                        <a:rPr lang="en-US" sz="1800" b="0" dirty="0" smtClean="0">
                          <a:latin typeface="Corbel" pitchFamily="34" charset="0"/>
                          <a:cs typeface="Times New Roman" pitchFamily="18" charset="0"/>
                        </a:rPr>
                        <a:t>9.18</a:t>
                      </a:r>
                      <a:endParaRPr lang="en-US" sz="1800" b="0" dirty="0">
                        <a:latin typeface="Corbel" pitchFamily="34" charset="0"/>
                        <a:cs typeface="Times New Roman" pitchFamily="18" charset="0"/>
                      </a:endParaRPr>
                    </a:p>
                  </a:txBody>
                  <a:tcPr/>
                </a:tc>
                <a:tc>
                  <a:txBody>
                    <a:bodyPr/>
                    <a:lstStyle/>
                    <a:p>
                      <a:pPr algn="ctr"/>
                      <a:r>
                        <a:rPr lang="en-US" sz="1800" b="0" dirty="0" smtClean="0">
                          <a:latin typeface="Corbel" pitchFamily="34" charset="0"/>
                          <a:cs typeface="Times New Roman" pitchFamily="18" charset="0"/>
                        </a:rPr>
                        <a:t>multi-string matching</a:t>
                      </a:r>
                      <a:endParaRPr lang="en-US" sz="1800" b="0" dirty="0">
                        <a:latin typeface="Corbel" pitchFamily="34" charset="0"/>
                        <a:cs typeface="Times New Roman" pitchFamily="18" charset="0"/>
                      </a:endParaRPr>
                    </a:p>
                  </a:txBody>
                  <a:tcPr/>
                </a:tc>
              </a:tr>
              <a:tr h="370840">
                <a:tc>
                  <a:txBody>
                    <a:bodyPr/>
                    <a:lstStyle/>
                    <a:p>
                      <a:pPr algn="ctr"/>
                      <a:r>
                        <a:rPr lang="en-US" b="0" dirty="0" err="1" smtClean="0">
                          <a:latin typeface="Corbel" pitchFamily="34" charset="0"/>
                          <a:cs typeface="Courier New" pitchFamily="49" charset="0"/>
                        </a:rPr>
                        <a:t>in_chksum_tcp</a:t>
                      </a:r>
                      <a:endParaRPr lang="en-US" b="0" dirty="0">
                        <a:latin typeface="Corbel" pitchFamily="34" charset="0"/>
                        <a:cs typeface="Courier New" pitchFamily="49" charset="0"/>
                      </a:endParaRPr>
                    </a:p>
                  </a:txBody>
                  <a:tcPr/>
                </a:tc>
                <a:tc>
                  <a:txBody>
                    <a:bodyPr/>
                    <a:lstStyle/>
                    <a:p>
                      <a:pPr algn="r"/>
                      <a:r>
                        <a:rPr lang="en-US" sz="1800" b="0" dirty="0" smtClean="0">
                          <a:latin typeface="Corbel" pitchFamily="34" charset="0"/>
                          <a:cs typeface="Times New Roman" pitchFamily="18" charset="0"/>
                        </a:rPr>
                        <a:t>2.63</a:t>
                      </a:r>
                      <a:endParaRPr lang="en-US" sz="1800" b="0" dirty="0">
                        <a:latin typeface="Corbel" pitchFamily="34" charset="0"/>
                        <a:cs typeface="Times New Roman" pitchFamily="18" charset="0"/>
                      </a:endParaRPr>
                    </a:p>
                  </a:txBody>
                  <a:tcPr/>
                </a:tc>
                <a:tc>
                  <a:txBody>
                    <a:bodyPr/>
                    <a:lstStyle/>
                    <a:p>
                      <a:pPr algn="ctr"/>
                      <a:r>
                        <a:rPr lang="en-US" sz="1800" b="0" dirty="0" smtClean="0">
                          <a:latin typeface="Corbel" pitchFamily="34" charset="0"/>
                          <a:cs typeface="Times New Roman" pitchFamily="18" charset="0"/>
                        </a:rPr>
                        <a:t>preprocessing</a:t>
                      </a:r>
                      <a:endParaRPr lang="en-US" sz="1800" b="0" dirty="0">
                        <a:latin typeface="Corbel" pitchFamily="34" charset="0"/>
                        <a:cs typeface="Times New Roman" pitchFamily="18" charset="0"/>
                      </a:endParaRPr>
                    </a:p>
                  </a:txBody>
                  <a:tcPr/>
                </a:tc>
              </a:tr>
            </a:tbl>
          </a:graphicData>
        </a:graphic>
      </p:graphicFrame>
      <p:sp>
        <p:nvSpPr>
          <p:cNvPr id="6" name="TextBox 5"/>
          <p:cNvSpPr txBox="1"/>
          <p:nvPr/>
        </p:nvSpPr>
        <p:spPr>
          <a:xfrm>
            <a:off x="914400" y="4572000"/>
            <a:ext cx="7391400" cy="369332"/>
          </a:xfrm>
          <a:prstGeom prst="rect">
            <a:avLst/>
          </a:prstGeom>
          <a:noFill/>
          <a:ln>
            <a:solidFill>
              <a:schemeClr val="accent1"/>
            </a:solidFill>
          </a:ln>
        </p:spPr>
        <p:txBody>
          <a:bodyPr wrap="square" rtlCol="0">
            <a:spAutoFit/>
          </a:bodyPr>
          <a:lstStyle/>
          <a:p>
            <a:r>
              <a:rPr lang="en-US" altLang="ko-KR" dirty="0" smtClean="0">
                <a:latin typeface="Corbel" pitchFamily="34" charset="0"/>
                <a:cs typeface="Times New Roman" pitchFamily="18" charset="0"/>
              </a:rPr>
              <a:t>* GNU </a:t>
            </a:r>
            <a:r>
              <a:rPr lang="en-US" altLang="ko-KR" dirty="0" err="1" smtClean="0">
                <a:latin typeface="Corbel" pitchFamily="34" charset="0"/>
                <a:cs typeface="Times New Roman" pitchFamily="18" charset="0"/>
              </a:rPr>
              <a:t>gprof</a:t>
            </a:r>
            <a:r>
              <a:rPr lang="en-US" altLang="ko-KR" dirty="0" smtClean="0">
                <a:latin typeface="Corbel" pitchFamily="34" charset="0"/>
                <a:cs typeface="Times New Roman" pitchFamily="18" charset="0"/>
              </a:rPr>
              <a:t> profiling results </a:t>
            </a:r>
            <a:endParaRPr lang="ko-KR" altLang="en-US" dirty="0">
              <a:latin typeface="Corbel" pitchFamily="34" charset="0"/>
              <a:cs typeface="Times New Roman" pitchFamily="18" charset="0"/>
            </a:endParaRPr>
          </a:p>
        </p:txBody>
      </p:sp>
    </p:spTree>
    <p:extLst>
      <p:ext uri="{BB962C8B-B14F-4D97-AF65-F5344CB8AC3E}">
        <p14:creationId xmlns:p14="http://schemas.microsoft.com/office/powerpoint/2010/main" val="17763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Solution: Single-process Multi-thread</a:t>
            </a:r>
            <a:endParaRPr 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r>
              <a:rPr lang="en-US" sz="2000" dirty="0">
                <a:latin typeface="Corbel" pitchFamily="34" charset="0"/>
              </a:rPr>
              <a:t>Runs multiple IDS engine threads &amp; GPU dispatcher threads </a:t>
            </a:r>
            <a:r>
              <a:rPr lang="en-US" sz="2000" dirty="0" smtClean="0">
                <a:latin typeface="Corbel" pitchFamily="34" charset="0"/>
              </a:rPr>
              <a:t>concurrently</a:t>
            </a:r>
          </a:p>
          <a:p>
            <a:pPr lvl="1"/>
            <a:r>
              <a:rPr lang="en-US" sz="1800" dirty="0" smtClean="0">
                <a:latin typeface="Corbel" pitchFamily="34" charset="0"/>
              </a:rPr>
              <a:t>Shared address space</a:t>
            </a:r>
            <a:endParaRPr lang="en-US" sz="1800" dirty="0">
              <a:latin typeface="Corbel" pitchFamily="34" charset="0"/>
            </a:endParaRPr>
          </a:p>
          <a:p>
            <a:pPr lvl="1"/>
            <a:r>
              <a:rPr lang="en-US" sz="1800" dirty="0">
                <a:latin typeface="Corbel" pitchFamily="34" charset="0"/>
              </a:rPr>
              <a:t>Less GPU memory consumption</a:t>
            </a:r>
          </a:p>
          <a:p>
            <a:pPr lvl="1"/>
            <a:r>
              <a:rPr lang="en-US" sz="1800" dirty="0">
                <a:latin typeface="Corbel" pitchFamily="34" charset="0"/>
              </a:rPr>
              <a:t>Higher GPU utilization &amp;</a:t>
            </a:r>
            <a:r>
              <a:rPr lang="en-US" sz="1800" dirty="0" smtClean="0">
                <a:latin typeface="Corbel" pitchFamily="34" charset="0"/>
              </a:rPr>
              <a:t> </a:t>
            </a:r>
            <a:r>
              <a:rPr lang="en-US" sz="1800" dirty="0">
                <a:latin typeface="Corbel" pitchFamily="34" charset="0"/>
              </a:rPr>
              <a:t>shorter service </a:t>
            </a:r>
            <a:r>
              <a:rPr lang="en-US" sz="1800" dirty="0" smtClean="0">
                <a:latin typeface="Corbel" pitchFamily="34" charset="0"/>
              </a:rPr>
              <a:t>latency</a:t>
            </a: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12</a:t>
            </a:fld>
            <a:endParaRPr lang="en-US">
              <a:latin typeface="Corbel" pitchFamily="34" charset="0"/>
            </a:endParaRPr>
          </a:p>
        </p:txBody>
      </p:sp>
      <p:sp>
        <p:nvSpPr>
          <p:cNvPr id="10" name="TextBox 9"/>
          <p:cNvSpPr txBox="1"/>
          <p:nvPr/>
        </p:nvSpPr>
        <p:spPr>
          <a:xfrm>
            <a:off x="5951333" y="2209800"/>
            <a:ext cx="2659385" cy="953453"/>
          </a:xfrm>
          <a:prstGeom prst="roundRect">
            <a:avLst/>
          </a:prstGeom>
          <a:noFill/>
          <a:ln>
            <a:solidFill>
              <a:schemeClr val="accent6"/>
            </a:solidFill>
          </a:ln>
        </p:spPr>
        <p:txBody>
          <a:bodyPr wrap="square" rtlCol="0">
            <a:spAutoFit/>
          </a:bodyPr>
          <a:lstStyle/>
          <a:p>
            <a:pPr algn="ctr"/>
            <a:r>
              <a:rPr lang="en-US" dirty="0" smtClean="0">
                <a:latin typeface="Corbel" pitchFamily="34" charset="0"/>
                <a:cs typeface="Times New Roman" pitchFamily="18" charset="0"/>
              </a:rPr>
              <a:t>GPU memory usage</a:t>
            </a:r>
          </a:p>
          <a:p>
            <a:pPr algn="ctr"/>
            <a:r>
              <a:rPr lang="en-US" sz="3200" b="1" dirty="0" smtClean="0">
                <a:solidFill>
                  <a:srgbClr val="FF0000"/>
                </a:solidFill>
                <a:latin typeface="Corbel" pitchFamily="34" charset="0"/>
                <a:cs typeface="Times New Roman" pitchFamily="18" charset="0"/>
              </a:rPr>
              <a:t>1/6</a:t>
            </a:r>
            <a:endParaRPr lang="en-US" sz="3200" dirty="0">
              <a:latin typeface="Corbel" pitchFamily="34" charset="0"/>
              <a:cs typeface="Times New Roman" pitchFamily="18" charset="0"/>
            </a:endParaRPr>
          </a:p>
        </p:txBody>
      </p:sp>
      <p:grpSp>
        <p:nvGrpSpPr>
          <p:cNvPr id="9" name="그룹 8"/>
          <p:cNvGrpSpPr/>
          <p:nvPr/>
        </p:nvGrpSpPr>
        <p:grpSpPr>
          <a:xfrm>
            <a:off x="609600" y="3239454"/>
            <a:ext cx="7925435" cy="3163179"/>
            <a:chOff x="609600" y="1018772"/>
            <a:chExt cx="7925435" cy="3163179"/>
          </a:xfrm>
          <a:effectLst>
            <a:outerShdw blurRad="50800" dist="38100" dir="2700000" algn="tl" rotWithShape="0">
              <a:prstClr val="black">
                <a:alpha val="40000"/>
              </a:prstClr>
            </a:outerShdw>
          </a:effectLst>
        </p:grpSpPr>
        <p:sp>
          <p:nvSpPr>
            <p:cNvPr id="13" name="직사각형 1164"/>
            <p:cNvSpPr/>
            <p:nvPr/>
          </p:nvSpPr>
          <p:spPr>
            <a:xfrm>
              <a:off x="1000323" y="1735193"/>
              <a:ext cx="1116179" cy="238854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100" b="1" dirty="0" smtClean="0">
                <a:solidFill>
                  <a:schemeClr val="tx1"/>
                </a:solidFill>
                <a:latin typeface="Corbel" pitchFamily="34" charset="0"/>
                <a:cs typeface="Times New Roman" pitchFamily="18" charset="0"/>
              </a:endParaRPr>
            </a:p>
          </p:txBody>
        </p:sp>
        <p:sp>
          <p:nvSpPr>
            <p:cNvPr id="14" name="TextBox 13"/>
            <p:cNvSpPr txBox="1"/>
            <p:nvPr/>
          </p:nvSpPr>
          <p:spPr>
            <a:xfrm>
              <a:off x="1047322" y="3381715"/>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15" name="TextBox 14"/>
            <p:cNvSpPr txBox="1"/>
            <p:nvPr/>
          </p:nvSpPr>
          <p:spPr>
            <a:xfrm>
              <a:off x="1152529" y="3848567"/>
              <a:ext cx="811767" cy="276998"/>
            </a:xfrm>
            <a:prstGeom prst="rect">
              <a:avLst/>
            </a:prstGeom>
            <a:noFill/>
          </p:spPr>
          <p:txBody>
            <a:bodyPr wrap="square" rtlCol="0" anchor="b">
              <a:spAutoFit/>
            </a:bodyPr>
            <a:lstStyle/>
            <a:p>
              <a:pPr algn="ctr"/>
              <a:r>
                <a:rPr lang="en-US" altLang="ko-KR" sz="1200" b="1" dirty="0" smtClean="0">
                  <a:latin typeface="Corbel" pitchFamily="34" charset="0"/>
                  <a:cs typeface="Times New Roman" pitchFamily="18" charset="0"/>
                </a:rPr>
                <a:t>Core 1</a:t>
              </a:r>
              <a:endParaRPr lang="ko-KR" altLang="en-US" sz="1200" b="1" dirty="0">
                <a:latin typeface="Corbel" pitchFamily="34" charset="0"/>
                <a:cs typeface="Times New Roman" pitchFamily="18" charset="0"/>
              </a:endParaRPr>
            </a:p>
          </p:txBody>
        </p:sp>
        <p:sp>
          <p:nvSpPr>
            <p:cNvPr id="16" name="TextBox 15"/>
            <p:cNvSpPr txBox="1"/>
            <p:nvPr/>
          </p:nvSpPr>
          <p:spPr>
            <a:xfrm>
              <a:off x="1047322" y="3048954"/>
              <a:ext cx="1022180" cy="289441"/>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17" name="TextBox 16"/>
            <p:cNvSpPr txBox="1"/>
            <p:nvPr/>
          </p:nvSpPr>
          <p:spPr>
            <a:xfrm>
              <a:off x="1047322" y="2528908"/>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18" name="TextBox 17"/>
            <p:cNvSpPr txBox="1"/>
            <p:nvPr/>
          </p:nvSpPr>
          <p:spPr>
            <a:xfrm>
              <a:off x="1047322" y="1810405"/>
              <a:ext cx="1022180" cy="664012"/>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a:t>
              </a:r>
            </a:p>
            <a:p>
              <a:pPr algn="ctr"/>
              <a:r>
                <a:rPr lang="en-US" altLang="ko-KR" sz="1100" dirty="0" smtClean="0">
                  <a:latin typeface="Corbel" pitchFamily="34" charset="0"/>
                  <a:cs typeface="Times New Roman" pitchFamily="18" charset="0"/>
                </a:rPr>
                <a:t>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19" name="직선 화살표 연결선 1170"/>
            <p:cNvCxnSpPr>
              <a:stCxn id="17" idx="0"/>
              <a:endCxn id="18" idx="2"/>
            </p:cNvCxnSpPr>
            <p:nvPr/>
          </p:nvCxnSpPr>
          <p:spPr>
            <a:xfrm flipV="1">
              <a:off x="1558412" y="2474417"/>
              <a:ext cx="0" cy="54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직선 화살표 연결선 1171"/>
            <p:cNvCxnSpPr>
              <a:stCxn id="16" idx="0"/>
              <a:endCxn id="17" idx="2"/>
            </p:cNvCxnSpPr>
            <p:nvPr/>
          </p:nvCxnSpPr>
          <p:spPr>
            <a:xfrm flipV="1">
              <a:off x="1558412" y="300563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직선 화살표 연결선 1172"/>
            <p:cNvCxnSpPr>
              <a:stCxn id="14" idx="0"/>
              <a:endCxn id="16" idx="2"/>
            </p:cNvCxnSpPr>
            <p:nvPr/>
          </p:nvCxnSpPr>
          <p:spPr>
            <a:xfrm flipV="1">
              <a:off x="1558412" y="333839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직사각형 1177"/>
            <p:cNvSpPr/>
            <p:nvPr/>
          </p:nvSpPr>
          <p:spPr>
            <a:xfrm>
              <a:off x="2532446" y="1735193"/>
              <a:ext cx="1116179" cy="238854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100" b="1" dirty="0" smtClean="0">
                <a:solidFill>
                  <a:schemeClr val="tx1"/>
                </a:solidFill>
                <a:latin typeface="Corbel" pitchFamily="34" charset="0"/>
                <a:cs typeface="Times New Roman" pitchFamily="18" charset="0"/>
              </a:endParaRPr>
            </a:p>
          </p:txBody>
        </p:sp>
        <p:sp>
          <p:nvSpPr>
            <p:cNvPr id="23" name="TextBox 22"/>
            <p:cNvSpPr txBox="1"/>
            <p:nvPr/>
          </p:nvSpPr>
          <p:spPr>
            <a:xfrm>
              <a:off x="2579446" y="3381715"/>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24" name="TextBox 23"/>
            <p:cNvSpPr txBox="1"/>
            <p:nvPr/>
          </p:nvSpPr>
          <p:spPr>
            <a:xfrm>
              <a:off x="2684653" y="3848567"/>
              <a:ext cx="811767" cy="276998"/>
            </a:xfrm>
            <a:prstGeom prst="rect">
              <a:avLst/>
            </a:prstGeom>
            <a:noFill/>
          </p:spPr>
          <p:txBody>
            <a:bodyPr wrap="square" rtlCol="0" anchor="b">
              <a:spAutoFit/>
            </a:bodyPr>
            <a:lstStyle/>
            <a:p>
              <a:pPr algn="ctr"/>
              <a:r>
                <a:rPr lang="en-US" altLang="ko-KR" sz="1200" b="1" dirty="0" smtClean="0">
                  <a:latin typeface="Corbel" pitchFamily="34" charset="0"/>
                  <a:cs typeface="Times New Roman" pitchFamily="18" charset="0"/>
                </a:rPr>
                <a:t>Core 2</a:t>
              </a:r>
              <a:endParaRPr lang="ko-KR" altLang="en-US" sz="1200" b="1" dirty="0">
                <a:latin typeface="Corbel" pitchFamily="34" charset="0"/>
                <a:cs typeface="Times New Roman" pitchFamily="18" charset="0"/>
              </a:endParaRPr>
            </a:p>
          </p:txBody>
        </p:sp>
        <p:sp>
          <p:nvSpPr>
            <p:cNvPr id="25" name="TextBox 24"/>
            <p:cNvSpPr txBox="1"/>
            <p:nvPr/>
          </p:nvSpPr>
          <p:spPr>
            <a:xfrm>
              <a:off x="2579446" y="3048954"/>
              <a:ext cx="1022180" cy="289441"/>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26" name="TextBox 25"/>
            <p:cNvSpPr txBox="1"/>
            <p:nvPr/>
          </p:nvSpPr>
          <p:spPr>
            <a:xfrm>
              <a:off x="2579446" y="2528908"/>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27" name="TextBox 26"/>
            <p:cNvSpPr txBox="1"/>
            <p:nvPr/>
          </p:nvSpPr>
          <p:spPr>
            <a:xfrm>
              <a:off x="2579446" y="1810405"/>
              <a:ext cx="1022180" cy="664012"/>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a:t>
              </a:r>
            </a:p>
            <a:p>
              <a:pPr algn="ctr"/>
              <a:r>
                <a:rPr lang="en-US" altLang="ko-KR" sz="1100" dirty="0" smtClean="0">
                  <a:latin typeface="Corbel" pitchFamily="34" charset="0"/>
                  <a:cs typeface="Times New Roman" pitchFamily="18" charset="0"/>
                </a:rPr>
                <a:t>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28" name="직선 화살표 연결선 1183"/>
            <p:cNvCxnSpPr>
              <a:stCxn id="26" idx="0"/>
              <a:endCxn id="27" idx="2"/>
            </p:cNvCxnSpPr>
            <p:nvPr/>
          </p:nvCxnSpPr>
          <p:spPr>
            <a:xfrm flipV="1">
              <a:off x="3090537" y="2474417"/>
              <a:ext cx="0" cy="54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직선 화살표 연결선 1184"/>
            <p:cNvCxnSpPr>
              <a:stCxn id="25" idx="0"/>
              <a:endCxn id="26" idx="2"/>
            </p:cNvCxnSpPr>
            <p:nvPr/>
          </p:nvCxnSpPr>
          <p:spPr>
            <a:xfrm flipV="1">
              <a:off x="3090537" y="300563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1185"/>
            <p:cNvCxnSpPr>
              <a:stCxn id="23" idx="0"/>
              <a:endCxn id="25" idx="2"/>
            </p:cNvCxnSpPr>
            <p:nvPr/>
          </p:nvCxnSpPr>
          <p:spPr>
            <a:xfrm flipV="1">
              <a:off x="3090537" y="333839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직사각형 1190"/>
            <p:cNvSpPr/>
            <p:nvPr/>
          </p:nvSpPr>
          <p:spPr>
            <a:xfrm>
              <a:off x="4064570" y="1735193"/>
              <a:ext cx="1116179" cy="238854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100" b="1" dirty="0" smtClean="0">
                <a:solidFill>
                  <a:schemeClr val="tx1"/>
                </a:solidFill>
                <a:latin typeface="Corbel" pitchFamily="34" charset="0"/>
                <a:cs typeface="Times New Roman" pitchFamily="18" charset="0"/>
              </a:endParaRPr>
            </a:p>
          </p:txBody>
        </p:sp>
        <p:sp>
          <p:nvSpPr>
            <p:cNvPr id="32" name="TextBox 31"/>
            <p:cNvSpPr txBox="1"/>
            <p:nvPr/>
          </p:nvSpPr>
          <p:spPr>
            <a:xfrm>
              <a:off x="4111569" y="3381715"/>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33" name="TextBox 32"/>
            <p:cNvSpPr txBox="1"/>
            <p:nvPr/>
          </p:nvSpPr>
          <p:spPr>
            <a:xfrm>
              <a:off x="4216776" y="3848567"/>
              <a:ext cx="811767" cy="276998"/>
            </a:xfrm>
            <a:prstGeom prst="rect">
              <a:avLst/>
            </a:prstGeom>
            <a:noFill/>
          </p:spPr>
          <p:txBody>
            <a:bodyPr wrap="square" rtlCol="0" anchor="b">
              <a:spAutoFit/>
            </a:bodyPr>
            <a:lstStyle/>
            <a:p>
              <a:pPr algn="ctr"/>
              <a:r>
                <a:rPr lang="en-US" altLang="ko-KR" sz="1200" b="1" dirty="0" smtClean="0">
                  <a:latin typeface="Corbel" pitchFamily="34" charset="0"/>
                  <a:cs typeface="Times New Roman" pitchFamily="18" charset="0"/>
                </a:rPr>
                <a:t>Core </a:t>
              </a:r>
              <a:r>
                <a:rPr lang="en-US" altLang="ko-KR" sz="1200" b="1" dirty="0">
                  <a:latin typeface="Corbel" pitchFamily="34" charset="0"/>
                  <a:cs typeface="Times New Roman" pitchFamily="18" charset="0"/>
                </a:rPr>
                <a:t>3</a:t>
              </a:r>
              <a:endParaRPr lang="ko-KR" altLang="en-US" sz="1200" b="1" dirty="0">
                <a:latin typeface="Corbel" pitchFamily="34" charset="0"/>
                <a:cs typeface="Times New Roman" pitchFamily="18" charset="0"/>
              </a:endParaRPr>
            </a:p>
          </p:txBody>
        </p:sp>
        <p:sp>
          <p:nvSpPr>
            <p:cNvPr id="34" name="TextBox 33"/>
            <p:cNvSpPr txBox="1"/>
            <p:nvPr/>
          </p:nvSpPr>
          <p:spPr>
            <a:xfrm>
              <a:off x="4111569" y="3048954"/>
              <a:ext cx="1022180" cy="289441"/>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35" name="TextBox 34"/>
            <p:cNvSpPr txBox="1"/>
            <p:nvPr/>
          </p:nvSpPr>
          <p:spPr>
            <a:xfrm>
              <a:off x="4111569" y="2528908"/>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36" name="TextBox 35"/>
            <p:cNvSpPr txBox="1"/>
            <p:nvPr/>
          </p:nvSpPr>
          <p:spPr>
            <a:xfrm>
              <a:off x="4111569" y="1810405"/>
              <a:ext cx="1022180" cy="664012"/>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a:t>
              </a:r>
            </a:p>
            <a:p>
              <a:pPr algn="ctr"/>
              <a:r>
                <a:rPr lang="en-US" altLang="ko-KR" sz="1100" dirty="0" smtClean="0">
                  <a:latin typeface="Corbel" pitchFamily="34" charset="0"/>
                  <a:cs typeface="Times New Roman" pitchFamily="18" charset="0"/>
                </a:rPr>
                <a:t>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37" name="직선 화살표 연결선 1196"/>
            <p:cNvCxnSpPr>
              <a:stCxn id="35" idx="0"/>
              <a:endCxn id="36" idx="2"/>
            </p:cNvCxnSpPr>
            <p:nvPr/>
          </p:nvCxnSpPr>
          <p:spPr>
            <a:xfrm flipV="1">
              <a:off x="4622659" y="2474417"/>
              <a:ext cx="0" cy="54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직선 화살표 연결선 1197"/>
            <p:cNvCxnSpPr>
              <a:stCxn id="34" idx="0"/>
              <a:endCxn id="35" idx="2"/>
            </p:cNvCxnSpPr>
            <p:nvPr/>
          </p:nvCxnSpPr>
          <p:spPr>
            <a:xfrm flipV="1">
              <a:off x="4622659" y="300563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1198"/>
            <p:cNvCxnSpPr>
              <a:stCxn id="32" idx="0"/>
              <a:endCxn id="34" idx="2"/>
            </p:cNvCxnSpPr>
            <p:nvPr/>
          </p:nvCxnSpPr>
          <p:spPr>
            <a:xfrm flipV="1">
              <a:off x="4622659" y="333839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직사각형 1203"/>
            <p:cNvSpPr/>
            <p:nvPr/>
          </p:nvSpPr>
          <p:spPr>
            <a:xfrm>
              <a:off x="5596695" y="1735193"/>
              <a:ext cx="1116179" cy="238854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100" b="1" dirty="0" smtClean="0">
                <a:solidFill>
                  <a:schemeClr val="tx1"/>
                </a:solidFill>
                <a:latin typeface="Corbel" pitchFamily="34" charset="0"/>
                <a:cs typeface="Times New Roman" pitchFamily="18" charset="0"/>
              </a:endParaRPr>
            </a:p>
          </p:txBody>
        </p:sp>
        <p:sp>
          <p:nvSpPr>
            <p:cNvPr id="41" name="TextBox 40"/>
            <p:cNvSpPr txBox="1"/>
            <p:nvPr/>
          </p:nvSpPr>
          <p:spPr>
            <a:xfrm>
              <a:off x="5643694" y="3381715"/>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42" name="TextBox 41"/>
            <p:cNvSpPr txBox="1"/>
            <p:nvPr/>
          </p:nvSpPr>
          <p:spPr>
            <a:xfrm>
              <a:off x="5748901" y="3848567"/>
              <a:ext cx="811767" cy="276998"/>
            </a:xfrm>
            <a:prstGeom prst="rect">
              <a:avLst/>
            </a:prstGeom>
            <a:noFill/>
          </p:spPr>
          <p:txBody>
            <a:bodyPr wrap="square" rtlCol="0" anchor="b">
              <a:spAutoFit/>
            </a:bodyPr>
            <a:lstStyle/>
            <a:p>
              <a:pPr algn="ctr"/>
              <a:r>
                <a:rPr lang="en-US" altLang="ko-KR" sz="1200" b="1" dirty="0" smtClean="0">
                  <a:latin typeface="Corbel" pitchFamily="34" charset="0"/>
                  <a:cs typeface="Times New Roman" pitchFamily="18" charset="0"/>
                </a:rPr>
                <a:t>Core 4</a:t>
              </a:r>
              <a:endParaRPr lang="ko-KR" altLang="en-US" sz="1200" b="1" dirty="0">
                <a:latin typeface="Corbel" pitchFamily="34" charset="0"/>
                <a:cs typeface="Times New Roman" pitchFamily="18" charset="0"/>
              </a:endParaRPr>
            </a:p>
          </p:txBody>
        </p:sp>
        <p:sp>
          <p:nvSpPr>
            <p:cNvPr id="43" name="TextBox 42"/>
            <p:cNvSpPr txBox="1"/>
            <p:nvPr/>
          </p:nvSpPr>
          <p:spPr>
            <a:xfrm>
              <a:off x="5643694" y="3048954"/>
              <a:ext cx="1022180" cy="289441"/>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44" name="TextBox 43"/>
            <p:cNvSpPr txBox="1"/>
            <p:nvPr/>
          </p:nvSpPr>
          <p:spPr>
            <a:xfrm>
              <a:off x="5643694" y="2528908"/>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45" name="TextBox 44"/>
            <p:cNvSpPr txBox="1"/>
            <p:nvPr/>
          </p:nvSpPr>
          <p:spPr>
            <a:xfrm>
              <a:off x="5643694" y="1810405"/>
              <a:ext cx="1022180" cy="664012"/>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a:t>
              </a:r>
            </a:p>
            <a:p>
              <a:pPr algn="ctr"/>
              <a:r>
                <a:rPr lang="en-US" altLang="ko-KR" sz="1100" dirty="0" smtClean="0">
                  <a:latin typeface="Corbel" pitchFamily="34" charset="0"/>
                  <a:cs typeface="Times New Roman" pitchFamily="18" charset="0"/>
                </a:rPr>
                <a:t>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46" name="직선 화살표 연결선 1209"/>
            <p:cNvCxnSpPr>
              <a:stCxn id="44" idx="0"/>
              <a:endCxn id="45" idx="2"/>
            </p:cNvCxnSpPr>
            <p:nvPr/>
          </p:nvCxnSpPr>
          <p:spPr>
            <a:xfrm flipV="1">
              <a:off x="6154784" y="2474417"/>
              <a:ext cx="0" cy="54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1210"/>
            <p:cNvCxnSpPr>
              <a:stCxn id="43" idx="0"/>
              <a:endCxn id="44" idx="2"/>
            </p:cNvCxnSpPr>
            <p:nvPr/>
          </p:nvCxnSpPr>
          <p:spPr>
            <a:xfrm flipV="1">
              <a:off x="6154784" y="300563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1211"/>
            <p:cNvCxnSpPr>
              <a:stCxn id="41" idx="0"/>
              <a:endCxn id="43" idx="2"/>
            </p:cNvCxnSpPr>
            <p:nvPr/>
          </p:nvCxnSpPr>
          <p:spPr>
            <a:xfrm flipV="1">
              <a:off x="6154784" y="333839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직사각형 1216"/>
            <p:cNvSpPr/>
            <p:nvPr/>
          </p:nvSpPr>
          <p:spPr>
            <a:xfrm>
              <a:off x="7128820" y="1735193"/>
              <a:ext cx="1116179" cy="238854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100" b="1" dirty="0" smtClean="0">
                <a:solidFill>
                  <a:schemeClr val="tx1"/>
                </a:solidFill>
                <a:latin typeface="Corbel" pitchFamily="34" charset="0"/>
                <a:cs typeface="Times New Roman" pitchFamily="18" charset="0"/>
              </a:endParaRPr>
            </a:p>
          </p:txBody>
        </p:sp>
        <p:sp>
          <p:nvSpPr>
            <p:cNvPr id="50" name="TextBox 49"/>
            <p:cNvSpPr txBox="1"/>
            <p:nvPr/>
          </p:nvSpPr>
          <p:spPr>
            <a:xfrm>
              <a:off x="7175819" y="3381715"/>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Packet Acquisition</a:t>
              </a:r>
              <a:endParaRPr lang="ko-KR" altLang="en-US" sz="1100" dirty="0">
                <a:latin typeface="Corbel" pitchFamily="34" charset="0"/>
                <a:cs typeface="Times New Roman" pitchFamily="18" charset="0"/>
              </a:endParaRPr>
            </a:p>
          </p:txBody>
        </p:sp>
        <p:sp>
          <p:nvSpPr>
            <p:cNvPr id="51" name="TextBox 50"/>
            <p:cNvSpPr txBox="1"/>
            <p:nvPr/>
          </p:nvSpPr>
          <p:spPr>
            <a:xfrm>
              <a:off x="7281026" y="3848567"/>
              <a:ext cx="811767" cy="276998"/>
            </a:xfrm>
            <a:prstGeom prst="rect">
              <a:avLst/>
            </a:prstGeom>
            <a:noFill/>
          </p:spPr>
          <p:txBody>
            <a:bodyPr wrap="square" rtlCol="0" anchor="b">
              <a:spAutoFit/>
            </a:bodyPr>
            <a:lstStyle/>
            <a:p>
              <a:pPr algn="ctr"/>
              <a:r>
                <a:rPr lang="en-US" altLang="ko-KR" sz="1200" b="1" dirty="0" smtClean="0">
                  <a:latin typeface="Corbel" pitchFamily="34" charset="0"/>
                  <a:cs typeface="Times New Roman" pitchFamily="18" charset="0"/>
                </a:rPr>
                <a:t>Core 5</a:t>
              </a:r>
              <a:endParaRPr lang="ko-KR" altLang="en-US" sz="1200" b="1" dirty="0">
                <a:latin typeface="Corbel" pitchFamily="34" charset="0"/>
                <a:cs typeface="Times New Roman" pitchFamily="18" charset="0"/>
              </a:endParaRPr>
            </a:p>
          </p:txBody>
        </p:sp>
        <p:sp>
          <p:nvSpPr>
            <p:cNvPr id="52" name="TextBox 51"/>
            <p:cNvSpPr txBox="1"/>
            <p:nvPr/>
          </p:nvSpPr>
          <p:spPr>
            <a:xfrm>
              <a:off x="7175819" y="3048954"/>
              <a:ext cx="1022180" cy="289441"/>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Preprocess</a:t>
              </a:r>
              <a:endParaRPr lang="ko-KR" altLang="en-US" sz="1100" dirty="0">
                <a:latin typeface="Corbel" pitchFamily="34" charset="0"/>
                <a:cs typeface="Times New Roman" pitchFamily="18" charset="0"/>
              </a:endParaRPr>
            </a:p>
          </p:txBody>
        </p:sp>
        <p:sp>
          <p:nvSpPr>
            <p:cNvPr id="53" name="TextBox 52"/>
            <p:cNvSpPr txBox="1"/>
            <p:nvPr/>
          </p:nvSpPr>
          <p:spPr>
            <a:xfrm>
              <a:off x="7175819" y="2528908"/>
              <a:ext cx="1022180" cy="476726"/>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Multi-string</a:t>
              </a:r>
            </a:p>
            <a:p>
              <a:pPr algn="ctr"/>
              <a:r>
                <a:rPr lang="en-US" altLang="ko-KR" sz="1100" dirty="0" smtClean="0">
                  <a:latin typeface="Corbel" pitchFamily="34" charset="0"/>
                  <a:cs typeface="Times New Roman" pitchFamily="18" charset="0"/>
                </a:rPr>
                <a:t>Matching</a:t>
              </a:r>
              <a:endParaRPr lang="ko-KR" altLang="en-US" sz="1100" dirty="0">
                <a:latin typeface="Corbel" pitchFamily="34" charset="0"/>
                <a:cs typeface="Times New Roman" pitchFamily="18" charset="0"/>
              </a:endParaRPr>
            </a:p>
          </p:txBody>
        </p:sp>
        <p:sp>
          <p:nvSpPr>
            <p:cNvPr id="54" name="TextBox 53"/>
            <p:cNvSpPr txBox="1"/>
            <p:nvPr/>
          </p:nvSpPr>
          <p:spPr>
            <a:xfrm>
              <a:off x="7175819" y="1810405"/>
              <a:ext cx="1022180" cy="664012"/>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txBody>
            <a:bodyPr wrap="square" rtlCol="0" anchor="ctr">
              <a:spAutoFit/>
            </a:bodyPr>
            <a:lstStyle/>
            <a:p>
              <a:pPr algn="ctr"/>
              <a:r>
                <a:rPr lang="en-US" altLang="ko-KR" sz="1100" dirty="0" smtClean="0">
                  <a:latin typeface="Corbel" pitchFamily="34" charset="0"/>
                  <a:cs typeface="Times New Roman" pitchFamily="18" charset="0"/>
                </a:rPr>
                <a:t>Rule </a:t>
              </a:r>
            </a:p>
            <a:p>
              <a:pPr algn="ctr"/>
              <a:r>
                <a:rPr lang="en-US" altLang="ko-KR" sz="1100" dirty="0" smtClean="0">
                  <a:latin typeface="Corbel" pitchFamily="34" charset="0"/>
                  <a:cs typeface="Times New Roman" pitchFamily="18" charset="0"/>
                </a:rPr>
                <a:t>Option</a:t>
              </a:r>
            </a:p>
            <a:p>
              <a:pPr algn="ctr"/>
              <a:r>
                <a:rPr lang="en-US" altLang="ko-KR" sz="1100" dirty="0" smtClean="0">
                  <a:latin typeface="Corbel" pitchFamily="34" charset="0"/>
                  <a:cs typeface="Times New Roman" pitchFamily="18" charset="0"/>
                </a:rPr>
                <a:t>Evaluation</a:t>
              </a:r>
              <a:endParaRPr lang="ko-KR" altLang="en-US" sz="1100" dirty="0">
                <a:latin typeface="Corbel" pitchFamily="34" charset="0"/>
                <a:cs typeface="Times New Roman" pitchFamily="18" charset="0"/>
              </a:endParaRPr>
            </a:p>
          </p:txBody>
        </p:sp>
        <p:cxnSp>
          <p:nvCxnSpPr>
            <p:cNvPr id="55" name="직선 화살표 연결선 1222"/>
            <p:cNvCxnSpPr>
              <a:stCxn id="53" idx="0"/>
              <a:endCxn id="54" idx="2"/>
            </p:cNvCxnSpPr>
            <p:nvPr/>
          </p:nvCxnSpPr>
          <p:spPr>
            <a:xfrm flipV="1">
              <a:off x="7686909" y="2474417"/>
              <a:ext cx="0" cy="54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직선 화살표 연결선 1223"/>
            <p:cNvCxnSpPr>
              <a:stCxn id="52" idx="0"/>
              <a:endCxn id="53" idx="2"/>
            </p:cNvCxnSpPr>
            <p:nvPr/>
          </p:nvCxnSpPr>
          <p:spPr>
            <a:xfrm flipV="1">
              <a:off x="7686909" y="300563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직선 화살표 연결선 1224"/>
            <p:cNvCxnSpPr>
              <a:stCxn id="50" idx="0"/>
              <a:endCxn id="52" idx="2"/>
            </p:cNvCxnSpPr>
            <p:nvPr/>
          </p:nvCxnSpPr>
          <p:spPr>
            <a:xfrm flipV="1">
              <a:off x="7686909" y="3338395"/>
              <a:ext cx="0" cy="433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꺾인 연결선 1237"/>
            <p:cNvCxnSpPr>
              <a:stCxn id="16" idx="1"/>
            </p:cNvCxnSpPr>
            <p:nvPr/>
          </p:nvCxnSpPr>
          <p:spPr>
            <a:xfrm rot="10800000">
              <a:off x="910126" y="1596127"/>
              <a:ext cx="137196" cy="1597549"/>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꺾인 연결선 1238"/>
            <p:cNvCxnSpPr>
              <a:stCxn id="18" idx="3"/>
            </p:cNvCxnSpPr>
            <p:nvPr/>
          </p:nvCxnSpPr>
          <p:spPr>
            <a:xfrm flipV="1">
              <a:off x="2069502" y="1596125"/>
              <a:ext cx="106972" cy="546286"/>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꺾인 연결선 1239"/>
            <p:cNvCxnSpPr>
              <a:stCxn id="25" idx="1"/>
            </p:cNvCxnSpPr>
            <p:nvPr/>
          </p:nvCxnSpPr>
          <p:spPr>
            <a:xfrm rot="10800000">
              <a:off x="2427804" y="1596127"/>
              <a:ext cx="151642" cy="1597549"/>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꺾인 연결선 1240"/>
            <p:cNvCxnSpPr>
              <a:stCxn id="34" idx="1"/>
            </p:cNvCxnSpPr>
            <p:nvPr/>
          </p:nvCxnSpPr>
          <p:spPr>
            <a:xfrm rot="10800000">
              <a:off x="3964973" y="1596127"/>
              <a:ext cx="146597" cy="1597549"/>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꺾인 연결선 1241"/>
            <p:cNvCxnSpPr>
              <a:stCxn id="43" idx="1"/>
            </p:cNvCxnSpPr>
            <p:nvPr/>
          </p:nvCxnSpPr>
          <p:spPr>
            <a:xfrm rot="10800000">
              <a:off x="5496587" y="1596127"/>
              <a:ext cx="147105" cy="1597549"/>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꺾인 연결선 1242"/>
            <p:cNvCxnSpPr>
              <a:stCxn id="52" idx="1"/>
            </p:cNvCxnSpPr>
            <p:nvPr/>
          </p:nvCxnSpPr>
          <p:spPr>
            <a:xfrm rot="10800000">
              <a:off x="7039477" y="1596127"/>
              <a:ext cx="136341" cy="1597548"/>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꺾인 연결선 1243"/>
            <p:cNvCxnSpPr>
              <a:stCxn id="27" idx="3"/>
            </p:cNvCxnSpPr>
            <p:nvPr/>
          </p:nvCxnSpPr>
          <p:spPr>
            <a:xfrm flipV="1">
              <a:off x="3601626" y="1596127"/>
              <a:ext cx="109028" cy="54628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꺾인 연결선 1244"/>
            <p:cNvCxnSpPr>
              <a:stCxn id="36" idx="3"/>
            </p:cNvCxnSpPr>
            <p:nvPr/>
          </p:nvCxnSpPr>
          <p:spPr>
            <a:xfrm flipV="1">
              <a:off x="5133749" y="1596127"/>
              <a:ext cx="98374" cy="54628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꺾인 연결선 1245"/>
            <p:cNvCxnSpPr>
              <a:stCxn id="45" idx="3"/>
            </p:cNvCxnSpPr>
            <p:nvPr/>
          </p:nvCxnSpPr>
          <p:spPr>
            <a:xfrm flipV="1">
              <a:off x="6665874" y="1596127"/>
              <a:ext cx="116400" cy="54628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꺾인 연결선 1246"/>
            <p:cNvCxnSpPr>
              <a:stCxn id="54" idx="3"/>
            </p:cNvCxnSpPr>
            <p:nvPr/>
          </p:nvCxnSpPr>
          <p:spPr>
            <a:xfrm flipV="1">
              <a:off x="8197999" y="1596127"/>
              <a:ext cx="109806" cy="54628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직선 화살표 연결선 1247"/>
            <p:cNvCxnSpPr>
              <a:endCxn id="18" idx="0"/>
            </p:cNvCxnSpPr>
            <p:nvPr/>
          </p:nvCxnSpPr>
          <p:spPr>
            <a:xfrm>
              <a:off x="1558412" y="1435711"/>
              <a:ext cx="0" cy="3746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직선 화살표 연결선 1248"/>
            <p:cNvCxnSpPr>
              <a:endCxn id="27" idx="0"/>
            </p:cNvCxnSpPr>
            <p:nvPr/>
          </p:nvCxnSpPr>
          <p:spPr>
            <a:xfrm>
              <a:off x="3090535" y="1435711"/>
              <a:ext cx="1" cy="3746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직선 화살표 연결선 1249"/>
            <p:cNvCxnSpPr>
              <a:stCxn id="73" idx="2"/>
              <a:endCxn id="36" idx="0"/>
            </p:cNvCxnSpPr>
            <p:nvPr/>
          </p:nvCxnSpPr>
          <p:spPr>
            <a:xfrm flipH="1">
              <a:off x="4622659" y="1596126"/>
              <a:ext cx="1123" cy="21427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직선 화살표 연결선 1250"/>
            <p:cNvCxnSpPr>
              <a:endCxn id="45" idx="0"/>
            </p:cNvCxnSpPr>
            <p:nvPr/>
          </p:nvCxnSpPr>
          <p:spPr>
            <a:xfrm>
              <a:off x="6154784" y="1435711"/>
              <a:ext cx="0" cy="3746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직선 화살표 연결선 1251"/>
            <p:cNvCxnSpPr>
              <a:endCxn id="54" idx="0"/>
            </p:cNvCxnSpPr>
            <p:nvPr/>
          </p:nvCxnSpPr>
          <p:spPr>
            <a:xfrm>
              <a:off x="7686909" y="1515918"/>
              <a:ext cx="0" cy="2944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직사각형 1252"/>
            <p:cNvSpPr/>
            <p:nvPr/>
          </p:nvSpPr>
          <p:spPr>
            <a:xfrm>
              <a:off x="712528" y="1018772"/>
              <a:ext cx="7822507" cy="577354"/>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200" b="1" dirty="0" smtClean="0">
                  <a:solidFill>
                    <a:schemeClr val="tx1"/>
                  </a:solidFill>
                  <a:latin typeface="Corbel" pitchFamily="34" charset="0"/>
                  <a:cs typeface="Times New Roman" pitchFamily="18" charset="0"/>
                </a:rPr>
                <a:t>Core 6</a:t>
              </a:r>
            </a:p>
            <a:p>
              <a:pPr algn="ctr"/>
              <a:endParaRPr lang="en-US" altLang="ko-KR" sz="1200" b="1" dirty="0" smtClean="0">
                <a:solidFill>
                  <a:schemeClr val="tx1"/>
                </a:solidFill>
                <a:latin typeface="Corbel" pitchFamily="34" charset="0"/>
                <a:cs typeface="Times New Roman" pitchFamily="18" charset="0"/>
              </a:endParaRPr>
            </a:p>
          </p:txBody>
        </p:sp>
        <p:sp>
          <p:nvSpPr>
            <p:cNvPr id="74" name="모서리가 둥근 직사각형 1260"/>
            <p:cNvSpPr/>
            <p:nvPr/>
          </p:nvSpPr>
          <p:spPr>
            <a:xfrm>
              <a:off x="835619" y="1355817"/>
              <a:ext cx="7576324" cy="200495"/>
            </a:xfrm>
            <a:prstGeom prst="roundRect">
              <a:avLst/>
            </a:prstGeom>
            <a:solidFill>
              <a:schemeClr val="accent5">
                <a:lumMod val="20000"/>
                <a:lumOff val="8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smtClean="0">
                  <a:solidFill>
                    <a:schemeClr val="tx1"/>
                  </a:solidFill>
                  <a:latin typeface="Corbel" pitchFamily="34" charset="0"/>
                  <a:cs typeface="Times New Roman" pitchFamily="18" charset="0"/>
                </a:rPr>
                <a:t>GPU Dispatcher Thread</a:t>
              </a:r>
              <a:endParaRPr lang="ko-KR" altLang="en-US" sz="1050" dirty="0">
                <a:solidFill>
                  <a:schemeClr val="tx1"/>
                </a:solidFill>
                <a:latin typeface="Corbel" pitchFamily="34" charset="0"/>
                <a:cs typeface="Times New Roman" pitchFamily="18" charset="0"/>
              </a:endParaRPr>
            </a:p>
          </p:txBody>
        </p:sp>
        <p:sp>
          <p:nvSpPr>
            <p:cNvPr id="75" name="모서리가 둥근 직사각형 1053"/>
            <p:cNvSpPr/>
            <p:nvPr/>
          </p:nvSpPr>
          <p:spPr>
            <a:xfrm>
              <a:off x="816569" y="1611885"/>
              <a:ext cx="1447825" cy="257006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orbel" pitchFamily="34" charset="0"/>
                <a:cs typeface="Times New Roman" pitchFamily="18" charset="0"/>
              </a:endParaRPr>
            </a:p>
          </p:txBody>
        </p:sp>
        <p:sp>
          <p:nvSpPr>
            <p:cNvPr id="76" name="TextBox 75"/>
            <p:cNvSpPr txBox="1"/>
            <p:nvPr/>
          </p:nvSpPr>
          <p:spPr>
            <a:xfrm>
              <a:off x="609600" y="1132219"/>
              <a:ext cx="2229558" cy="276999"/>
            </a:xfrm>
            <a:prstGeom prst="wedgeRectCallout">
              <a:avLst>
                <a:gd name="adj1" fmla="val -2095"/>
                <a:gd name="adj2" fmla="val 99964"/>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1200" b="1" dirty="0" smtClean="0">
                  <a:latin typeface="Corbel" pitchFamily="34" charset="0"/>
                  <a:cs typeface="Times New Roman" pitchFamily="18" charset="0"/>
                </a:rPr>
                <a:t>Single thread pinned at core 1</a:t>
              </a:r>
              <a:endParaRPr lang="ko-KR" altLang="en-US" sz="1200" b="1" dirty="0">
                <a:latin typeface="Corbel" pitchFamily="34" charset="0"/>
                <a:cs typeface="Times New Roman" pitchFamily="18" charset="0"/>
              </a:endParaRPr>
            </a:p>
          </p:txBody>
        </p:sp>
      </p:grpSp>
    </p:spTree>
    <p:extLst>
      <p:ext uri="{BB962C8B-B14F-4D97-AF65-F5344CB8AC3E}">
        <p14:creationId xmlns:p14="http://schemas.microsoft.com/office/powerpoint/2010/main" val="41776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Architecture</a:t>
            </a:r>
            <a:endParaRPr 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pPr marL="342900" lvl="2" indent="-342900"/>
            <a:r>
              <a:rPr lang="en-US" sz="2000" dirty="0">
                <a:latin typeface="Corbel" pitchFamily="34" charset="0"/>
              </a:rPr>
              <a:t>Non Uniform Memory  Access (NUMA)-</a:t>
            </a:r>
            <a:r>
              <a:rPr lang="en-US" sz="2000" dirty="0" smtClean="0">
                <a:latin typeface="Corbel" pitchFamily="34" charset="0"/>
              </a:rPr>
              <a:t>aware</a:t>
            </a:r>
          </a:p>
          <a:p>
            <a:r>
              <a:rPr lang="en-US" sz="2000" dirty="0" smtClean="0">
                <a:latin typeface="Corbel" pitchFamily="34" charset="0"/>
              </a:rPr>
              <a:t>Core framework as deployed in dual </a:t>
            </a:r>
            <a:r>
              <a:rPr lang="en-US" sz="2000" dirty="0" err="1" smtClean="0">
                <a:latin typeface="Corbel" pitchFamily="34" charset="0"/>
              </a:rPr>
              <a:t>hexa</a:t>
            </a:r>
            <a:r>
              <a:rPr lang="en-US" sz="2000" dirty="0" smtClean="0">
                <a:latin typeface="Corbel" pitchFamily="34" charset="0"/>
              </a:rPr>
              <a:t>-core system</a:t>
            </a:r>
          </a:p>
          <a:p>
            <a:r>
              <a:rPr lang="en-US" sz="2000" dirty="0" smtClean="0">
                <a:latin typeface="Corbel" pitchFamily="34" charset="0"/>
              </a:rPr>
              <a:t>Can be configured to various NUMA set-ups accordingly</a:t>
            </a:r>
            <a:endParaRPr lang="en-US" sz="2200" dirty="0">
              <a:latin typeface="Corbel" pitchFamily="34" charset="0"/>
            </a:endParaRPr>
          </a:p>
          <a:p>
            <a:pPr lvl="1"/>
            <a:endParaRPr lang="en-US" sz="1600" dirty="0">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13</a:t>
            </a:fld>
            <a:endParaRPr lang="en-US">
              <a:latin typeface="Corbel" pitchFamily="34" charset="0"/>
            </a:endParaRPr>
          </a:p>
        </p:txBody>
      </p:sp>
      <p:sp>
        <p:nvSpPr>
          <p:cNvPr id="6" name="TextBox 5"/>
          <p:cNvSpPr txBox="1"/>
          <p:nvPr/>
        </p:nvSpPr>
        <p:spPr>
          <a:xfrm>
            <a:off x="716280" y="5953055"/>
            <a:ext cx="7711440" cy="307777"/>
          </a:xfrm>
          <a:prstGeom prst="rect">
            <a:avLst/>
          </a:prstGeom>
          <a:noFill/>
        </p:spPr>
        <p:txBody>
          <a:bodyPr wrap="square" rtlCol="0">
            <a:spAutoFit/>
          </a:bodyPr>
          <a:lstStyle/>
          <a:p>
            <a:pPr algn="ctr"/>
            <a:r>
              <a:rPr lang="en-US" sz="1400" dirty="0" smtClean="0">
                <a:latin typeface="Corbel" pitchFamily="34" charset="0"/>
                <a:cs typeface="Times New Roman" pitchFamily="18" charset="0"/>
              </a:rPr>
              <a:t>▲ </a:t>
            </a:r>
            <a:r>
              <a:rPr lang="en-US" sz="1400" dirty="0" err="1" smtClean="0">
                <a:latin typeface="Corbel" pitchFamily="34" charset="0"/>
                <a:cs typeface="Times New Roman" pitchFamily="18" charset="0"/>
              </a:rPr>
              <a:t>Kargus</a:t>
            </a:r>
            <a:r>
              <a:rPr lang="en-US" sz="1400" dirty="0" smtClean="0">
                <a:latin typeface="Corbel" pitchFamily="34" charset="0"/>
                <a:cs typeface="Times New Roman" pitchFamily="18" charset="0"/>
              </a:rPr>
              <a:t> configuration on a dual NUMA </a:t>
            </a:r>
            <a:r>
              <a:rPr lang="en-US" sz="1400" dirty="0" err="1" smtClean="0">
                <a:latin typeface="Corbel" pitchFamily="34" charset="0"/>
                <a:cs typeface="Times New Roman" pitchFamily="18" charset="0"/>
              </a:rPr>
              <a:t>hexanode</a:t>
            </a:r>
            <a:r>
              <a:rPr lang="en-US" sz="1400" dirty="0" smtClean="0">
                <a:latin typeface="Corbel" pitchFamily="34" charset="0"/>
                <a:cs typeface="Times New Roman" pitchFamily="18" charset="0"/>
              </a:rPr>
              <a:t> machine having 4 NICs, and 2 GPUs</a:t>
            </a:r>
            <a:endParaRPr lang="en-US" sz="1400" dirty="0">
              <a:latin typeface="Corbel" pitchFamily="34" charset="0"/>
              <a:cs typeface="Times New Roman" pitchFamily="18" charset="0"/>
            </a:endParaRPr>
          </a:p>
        </p:txBody>
      </p:sp>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89" y="2806432"/>
            <a:ext cx="7263022" cy="3213368"/>
          </a:xfrm>
          <a:prstGeom prst="rect">
            <a:avLst/>
          </a:prstGeom>
        </p:spPr>
      </p:pic>
    </p:spTree>
    <p:extLst>
      <p:ext uri="{BB962C8B-B14F-4D97-AF65-F5344CB8AC3E}">
        <p14:creationId xmlns:p14="http://schemas.microsoft.com/office/powerpoint/2010/main" val="8385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en-US" sz="2000" smtClean="0">
                <a:latin typeface="Corbel" pitchFamily="34" charset="0"/>
              </a:rPr>
              <a:t>Caveats</a:t>
            </a:r>
            <a:endParaRPr lang="en-US" sz="2000" dirty="0" smtClean="0">
              <a:latin typeface="Corbel" pitchFamily="34" charset="0"/>
            </a:endParaRPr>
          </a:p>
          <a:p>
            <a:pPr lvl="1"/>
            <a:r>
              <a:rPr lang="en-US" sz="1800" dirty="0" smtClean="0">
                <a:latin typeface="Corbel" pitchFamily="34" charset="0"/>
              </a:rPr>
              <a:t>Long </a:t>
            </a:r>
            <a:r>
              <a:rPr lang="en-US" sz="1800" dirty="0">
                <a:latin typeface="Corbel" pitchFamily="34" charset="0"/>
              </a:rPr>
              <a:t>per-packet </a:t>
            </a:r>
            <a:r>
              <a:rPr lang="en-US" sz="1800" dirty="0" smtClean="0">
                <a:latin typeface="Corbel" pitchFamily="34" charset="0"/>
              </a:rPr>
              <a:t>processing latency</a:t>
            </a:r>
            <a:r>
              <a:rPr lang="en-US" sz="1800" dirty="0">
                <a:latin typeface="Corbel" pitchFamily="34" charset="0"/>
              </a:rPr>
              <a:t>:</a:t>
            </a:r>
          </a:p>
          <a:p>
            <a:pPr lvl="2"/>
            <a:r>
              <a:rPr lang="en-US" sz="1600" dirty="0" smtClean="0">
                <a:latin typeface="Corbel" pitchFamily="34" charset="0"/>
              </a:rPr>
              <a:t>Buffering in GPU dispatcher</a:t>
            </a:r>
          </a:p>
          <a:p>
            <a:pPr lvl="1"/>
            <a:r>
              <a:rPr lang="en-US" sz="1800" dirty="0" smtClean="0">
                <a:latin typeface="Corbel" pitchFamily="34" charset="0"/>
              </a:rPr>
              <a:t>More power consumption</a:t>
            </a:r>
          </a:p>
          <a:p>
            <a:pPr lvl="2"/>
            <a:r>
              <a:rPr lang="en-US" sz="1600" dirty="0" smtClean="0">
                <a:latin typeface="Corbel" pitchFamily="34" charset="0"/>
              </a:rPr>
              <a:t>NVIDIA GTX 580: 512 cores</a:t>
            </a:r>
          </a:p>
          <a:p>
            <a:r>
              <a:rPr lang="en-US" sz="2000" dirty="0" smtClean="0">
                <a:latin typeface="Corbel" pitchFamily="34" charset="0"/>
              </a:rPr>
              <a:t>Use:</a:t>
            </a:r>
          </a:p>
          <a:p>
            <a:pPr lvl="1"/>
            <a:r>
              <a:rPr lang="en-US" sz="1800" dirty="0" smtClean="0">
                <a:latin typeface="Corbel" pitchFamily="34" charset="0"/>
              </a:rPr>
              <a:t>CPU when ingress rate is low (idle GPU)</a:t>
            </a:r>
          </a:p>
          <a:p>
            <a:pPr lvl="1"/>
            <a:r>
              <a:rPr lang="en-US" sz="1800" dirty="0" smtClean="0">
                <a:latin typeface="Corbel" pitchFamily="34" charset="0"/>
              </a:rPr>
              <a:t>GPU when ingress rate is high</a:t>
            </a:r>
          </a:p>
        </p:txBody>
      </p:sp>
      <p:sp>
        <p:nvSpPr>
          <p:cNvPr id="2" name="제목 1"/>
          <p:cNvSpPr>
            <a:spLocks noGrp="1"/>
          </p:cNvSpPr>
          <p:nvPr>
            <p:ph type="title"/>
          </p:nvPr>
        </p:nvSpPr>
        <p:spPr/>
        <p:txBody>
          <a:bodyPr/>
          <a:lstStyle/>
          <a:p>
            <a:r>
              <a:rPr lang="en-US" dirty="0">
                <a:effectLst>
                  <a:outerShdw blurRad="38100" dist="38100" dir="2700000" algn="tl">
                    <a:srgbClr val="000000">
                      <a:alpha val="43137"/>
                    </a:srgbClr>
                  </a:outerShdw>
                </a:effectLst>
                <a:latin typeface="Corbel" pitchFamily="34" charset="0"/>
              </a:rPr>
              <a:t>Optimization </a:t>
            </a:r>
            <a:r>
              <a:rPr lang="en-US" dirty="0" smtClean="0">
                <a:effectLst>
                  <a:outerShdw blurRad="38100" dist="38100" dir="2700000" algn="tl">
                    <a:srgbClr val="000000">
                      <a:alpha val="43137"/>
                    </a:srgbClr>
                  </a:outerShdw>
                </a:effectLst>
                <a:latin typeface="Corbel" pitchFamily="34" charset="0"/>
              </a:rPr>
              <a:t>2: GPU Usage</a:t>
            </a:r>
            <a:endParaRPr lang="en-US" dirty="0">
              <a:effectLst>
                <a:outerShdw blurRad="38100" dist="38100" dir="2700000" algn="tl">
                  <a:srgbClr val="000000">
                    <a:alpha val="43137"/>
                  </a:srgbClr>
                </a:outerShdw>
              </a:effectLst>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14</a:t>
            </a:fld>
            <a:endParaRPr lang="en-US">
              <a:latin typeface="Corbel" pitchFamily="34" charset="0"/>
            </a:endParaRPr>
          </a:p>
        </p:txBody>
      </p:sp>
    </p:spTree>
    <p:extLst>
      <p:ext uri="{BB962C8B-B14F-4D97-AF65-F5344CB8AC3E}">
        <p14:creationId xmlns:p14="http://schemas.microsoft.com/office/powerpoint/2010/main" val="22895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p:cNvGrpSpPr/>
          <p:nvPr/>
        </p:nvGrpSpPr>
        <p:grpSpPr>
          <a:xfrm>
            <a:off x="1044252" y="5083099"/>
            <a:ext cx="4082677" cy="412632"/>
            <a:chOff x="1044252" y="5083099"/>
            <a:chExt cx="4082677" cy="412632"/>
          </a:xfrm>
        </p:grpSpPr>
        <p:sp>
          <p:nvSpPr>
            <p:cNvPr id="6" name="직사각형 5"/>
            <p:cNvSpPr/>
            <p:nvPr/>
          </p:nvSpPr>
          <p:spPr>
            <a:xfrm>
              <a:off x="1044252"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직사각형 39"/>
            <p:cNvSpPr/>
            <p:nvPr/>
          </p:nvSpPr>
          <p:spPr>
            <a:xfrm>
              <a:off x="1302279"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직사각형 41"/>
            <p:cNvSpPr/>
            <p:nvPr/>
          </p:nvSpPr>
          <p:spPr>
            <a:xfrm>
              <a:off x="1560306"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직사각형 47"/>
            <p:cNvSpPr/>
            <p:nvPr/>
          </p:nvSpPr>
          <p:spPr>
            <a:xfrm>
              <a:off x="1818333"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직사각형 51"/>
            <p:cNvSpPr/>
            <p:nvPr/>
          </p:nvSpPr>
          <p:spPr>
            <a:xfrm>
              <a:off x="2076360"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직사각형 52"/>
            <p:cNvSpPr/>
            <p:nvPr/>
          </p:nvSpPr>
          <p:spPr>
            <a:xfrm>
              <a:off x="2334387"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직사각형 53"/>
            <p:cNvSpPr/>
            <p:nvPr/>
          </p:nvSpPr>
          <p:spPr>
            <a:xfrm>
              <a:off x="2592414"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직사각형 54"/>
            <p:cNvSpPr/>
            <p:nvPr/>
          </p:nvSpPr>
          <p:spPr>
            <a:xfrm>
              <a:off x="2850441"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직사각형 55"/>
            <p:cNvSpPr/>
            <p:nvPr/>
          </p:nvSpPr>
          <p:spPr>
            <a:xfrm>
              <a:off x="3108468"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직사각형 56"/>
            <p:cNvSpPr/>
            <p:nvPr/>
          </p:nvSpPr>
          <p:spPr>
            <a:xfrm>
              <a:off x="3366495"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직사각형 57"/>
            <p:cNvSpPr/>
            <p:nvPr/>
          </p:nvSpPr>
          <p:spPr>
            <a:xfrm>
              <a:off x="3624522"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직사각형 58"/>
            <p:cNvSpPr/>
            <p:nvPr/>
          </p:nvSpPr>
          <p:spPr>
            <a:xfrm>
              <a:off x="3882549"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직사각형 59"/>
            <p:cNvSpPr/>
            <p:nvPr/>
          </p:nvSpPr>
          <p:spPr>
            <a:xfrm>
              <a:off x="4140576"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직사각형 60"/>
            <p:cNvSpPr/>
            <p:nvPr/>
          </p:nvSpPr>
          <p:spPr>
            <a:xfrm>
              <a:off x="4398603"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직사각형 61"/>
            <p:cNvSpPr/>
            <p:nvPr/>
          </p:nvSpPr>
          <p:spPr>
            <a:xfrm>
              <a:off x="4656630"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직사각형 62"/>
            <p:cNvSpPr/>
            <p:nvPr/>
          </p:nvSpPr>
          <p:spPr>
            <a:xfrm>
              <a:off x="4914657"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그룹 11"/>
          <p:cNvGrpSpPr/>
          <p:nvPr/>
        </p:nvGrpSpPr>
        <p:grpSpPr>
          <a:xfrm>
            <a:off x="5172684" y="5083099"/>
            <a:ext cx="2534513" cy="412632"/>
            <a:chOff x="5172684" y="5083099"/>
            <a:chExt cx="2534513" cy="412632"/>
          </a:xfrm>
        </p:grpSpPr>
        <p:sp>
          <p:nvSpPr>
            <p:cNvPr id="64" name="직사각형 63"/>
            <p:cNvSpPr/>
            <p:nvPr/>
          </p:nvSpPr>
          <p:spPr>
            <a:xfrm>
              <a:off x="5172684"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직사각형 64"/>
            <p:cNvSpPr/>
            <p:nvPr/>
          </p:nvSpPr>
          <p:spPr>
            <a:xfrm>
              <a:off x="5430711"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직사각형 65"/>
            <p:cNvSpPr/>
            <p:nvPr/>
          </p:nvSpPr>
          <p:spPr>
            <a:xfrm>
              <a:off x="5688738"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직사각형 66"/>
            <p:cNvSpPr/>
            <p:nvPr/>
          </p:nvSpPr>
          <p:spPr>
            <a:xfrm>
              <a:off x="5946765"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직사각형 67"/>
            <p:cNvSpPr/>
            <p:nvPr/>
          </p:nvSpPr>
          <p:spPr>
            <a:xfrm>
              <a:off x="6204792"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직사각형 68"/>
            <p:cNvSpPr/>
            <p:nvPr/>
          </p:nvSpPr>
          <p:spPr>
            <a:xfrm>
              <a:off x="6462819"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직사각형 69"/>
            <p:cNvSpPr/>
            <p:nvPr/>
          </p:nvSpPr>
          <p:spPr>
            <a:xfrm>
              <a:off x="6720846"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직사각형 70"/>
            <p:cNvSpPr/>
            <p:nvPr/>
          </p:nvSpPr>
          <p:spPr>
            <a:xfrm>
              <a:off x="6978873"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직사각형 71"/>
            <p:cNvSpPr/>
            <p:nvPr/>
          </p:nvSpPr>
          <p:spPr>
            <a:xfrm>
              <a:off x="7236900"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직사각형 72"/>
            <p:cNvSpPr/>
            <p:nvPr/>
          </p:nvSpPr>
          <p:spPr>
            <a:xfrm>
              <a:off x="7494925" y="5083099"/>
              <a:ext cx="212272" cy="412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내용 개체 틀 2"/>
          <p:cNvSpPr>
            <a:spLocks noGrp="1"/>
          </p:cNvSpPr>
          <p:nvPr>
            <p:ph idx="1"/>
          </p:nvPr>
        </p:nvSpPr>
        <p:spPr/>
        <p:txBody>
          <a:bodyPr>
            <a:normAutofit/>
          </a:bodyPr>
          <a:lstStyle/>
          <a:p>
            <a:r>
              <a:rPr lang="en-US" sz="2000" dirty="0" smtClean="0">
                <a:latin typeface="Corbel" pitchFamily="34" charset="0"/>
              </a:rPr>
              <a:t>Load balancing between CPU &amp; GPU</a:t>
            </a:r>
          </a:p>
          <a:p>
            <a:pPr lvl="1"/>
            <a:r>
              <a:rPr lang="en-US" sz="1800" dirty="0" smtClean="0">
                <a:latin typeface="Corbel" pitchFamily="34" charset="0"/>
              </a:rPr>
              <a:t>Reads packets from NIC queues per cycle</a:t>
            </a:r>
          </a:p>
          <a:p>
            <a:pPr lvl="1"/>
            <a:r>
              <a:rPr lang="en-US" sz="1800" dirty="0" smtClean="0">
                <a:latin typeface="Corbel" pitchFamily="34" charset="0"/>
              </a:rPr>
              <a:t>Analyzes smaller </a:t>
            </a:r>
            <a:r>
              <a:rPr lang="en-US" sz="1800" dirty="0">
                <a:latin typeface="Corbel" pitchFamily="34" charset="0"/>
              </a:rPr>
              <a:t>#</a:t>
            </a:r>
            <a:r>
              <a:rPr lang="en-US" sz="1800" dirty="0" smtClean="0">
                <a:latin typeface="Corbel" pitchFamily="34" charset="0"/>
              </a:rPr>
              <a:t> of packets at each cycle (</a:t>
            </a:r>
            <a:r>
              <a:rPr lang="en-US" sz="1800" b="1" i="1" dirty="0" smtClean="0">
                <a:latin typeface="Corbel" pitchFamily="34" charset="0"/>
              </a:rPr>
              <a:t>a &lt;</a:t>
            </a:r>
            <a:r>
              <a:rPr lang="en-US" sz="1800" dirty="0" smtClean="0">
                <a:latin typeface="Corbel" pitchFamily="34" charset="0"/>
              </a:rPr>
              <a:t> </a:t>
            </a:r>
            <a:r>
              <a:rPr lang="en-US" sz="1800" b="1" i="1" dirty="0" smtClean="0">
                <a:latin typeface="Corbel" pitchFamily="34" charset="0"/>
              </a:rPr>
              <a:t>b &lt;</a:t>
            </a:r>
            <a:r>
              <a:rPr lang="en-US" sz="1800" dirty="0" smtClean="0">
                <a:latin typeface="Corbel" pitchFamily="34" charset="0"/>
              </a:rPr>
              <a:t> </a:t>
            </a:r>
            <a:r>
              <a:rPr lang="en-US" sz="1800" b="1" i="1" dirty="0" smtClean="0">
                <a:latin typeface="Corbel" pitchFamily="34" charset="0"/>
              </a:rPr>
              <a:t>c</a:t>
            </a:r>
            <a:r>
              <a:rPr lang="en-US" sz="1800" dirty="0" smtClean="0">
                <a:latin typeface="Corbel" pitchFamily="34" charset="0"/>
              </a:rPr>
              <a:t>)</a:t>
            </a:r>
          </a:p>
          <a:p>
            <a:pPr lvl="1"/>
            <a:r>
              <a:rPr lang="en-US" sz="1800" dirty="0" smtClean="0">
                <a:latin typeface="Corbel" pitchFamily="34" charset="0"/>
              </a:rPr>
              <a:t>Increases analyzing rate  if queue length increases</a:t>
            </a:r>
          </a:p>
          <a:p>
            <a:pPr lvl="1"/>
            <a:r>
              <a:rPr lang="en-US" sz="1800" dirty="0" smtClean="0">
                <a:latin typeface="Corbel" pitchFamily="34" charset="0"/>
              </a:rPr>
              <a:t>Activates GPU if queue length increases</a:t>
            </a:r>
          </a:p>
        </p:txBody>
      </p:sp>
      <p:sp>
        <p:nvSpPr>
          <p:cNvPr id="43" name="Rectangle 4"/>
          <p:cNvSpPr/>
          <p:nvPr/>
        </p:nvSpPr>
        <p:spPr>
          <a:xfrm>
            <a:off x="990600" y="5014537"/>
            <a:ext cx="1709001" cy="547437"/>
          </a:xfrm>
          <a:prstGeom prst="rect">
            <a:avLst/>
          </a:prstGeom>
          <a:no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94B74D"/>
                </a:solidFill>
                <a:effectLst>
                  <a:outerShdw blurRad="38100" dist="38100" dir="2700000" algn="tl">
                    <a:srgbClr val="000000">
                      <a:alpha val="43137"/>
                    </a:srgbClr>
                  </a:outerShdw>
                </a:effectLst>
                <a:latin typeface="Corbel" pitchFamily="34" charset="0"/>
                <a:cs typeface="Times New Roman" pitchFamily="18" charset="0"/>
              </a:rPr>
              <a:t>CPU</a:t>
            </a:r>
            <a:endParaRPr lang="en-US" sz="2800" b="1" dirty="0">
              <a:solidFill>
                <a:srgbClr val="94B74D"/>
              </a:solidFill>
              <a:effectLst>
                <a:outerShdw blurRad="38100" dist="38100" dir="2700000" algn="tl">
                  <a:srgbClr val="000000">
                    <a:alpha val="43137"/>
                  </a:srgbClr>
                </a:outerShdw>
              </a:effectLst>
              <a:latin typeface="Corbel" pitchFamily="34" charset="0"/>
              <a:cs typeface="Times New Roman" pitchFamily="18" charset="0"/>
            </a:endParaRPr>
          </a:p>
        </p:txBody>
      </p:sp>
      <p:sp>
        <p:nvSpPr>
          <p:cNvPr id="44" name="Rectangle 4"/>
          <p:cNvSpPr/>
          <p:nvPr/>
        </p:nvSpPr>
        <p:spPr>
          <a:xfrm>
            <a:off x="2701300" y="5014537"/>
            <a:ext cx="2433014" cy="547437"/>
          </a:xfrm>
          <a:prstGeom prst="rect">
            <a:avLst/>
          </a:prstGeom>
          <a:no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rgbClr val="94B74D"/>
                </a:solidFill>
                <a:effectLst>
                  <a:outerShdw blurRad="38100" dist="38100" dir="2700000" algn="tl">
                    <a:srgbClr val="000000">
                      <a:alpha val="43137"/>
                    </a:srgbClr>
                  </a:outerShdw>
                </a:effectLst>
                <a:latin typeface="Corbel" pitchFamily="34" charset="0"/>
                <a:cs typeface="Times New Roman" pitchFamily="18" charset="0"/>
              </a:rPr>
              <a:t>CPU</a:t>
            </a:r>
          </a:p>
        </p:txBody>
      </p:sp>
      <p:sp>
        <p:nvSpPr>
          <p:cNvPr id="45" name="Rectangle 4"/>
          <p:cNvSpPr/>
          <p:nvPr/>
        </p:nvSpPr>
        <p:spPr>
          <a:xfrm>
            <a:off x="5133913" y="5014537"/>
            <a:ext cx="2362201" cy="547437"/>
          </a:xfrm>
          <a:prstGeom prst="rect">
            <a:avLst/>
          </a:prstGeom>
          <a:no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75000"/>
                  </a:schemeClr>
                </a:solidFill>
                <a:effectLst>
                  <a:outerShdw blurRad="38100" dist="38100" dir="2700000" algn="tl">
                    <a:srgbClr val="000000">
                      <a:alpha val="43137"/>
                    </a:srgbClr>
                  </a:outerShdw>
                </a:effectLst>
                <a:latin typeface="Corbel" pitchFamily="34" charset="0"/>
                <a:cs typeface="Times New Roman" pitchFamily="18" charset="0"/>
              </a:rPr>
              <a:t>GPU</a:t>
            </a:r>
            <a:endParaRPr lang="en-US" sz="2800" b="1" dirty="0">
              <a:solidFill>
                <a:schemeClr val="accent6">
                  <a:lumMod val="75000"/>
                </a:schemeClr>
              </a:solidFill>
              <a:effectLst>
                <a:outerShdw blurRad="38100" dist="38100" dir="2700000" algn="tl">
                  <a:srgbClr val="000000">
                    <a:alpha val="43137"/>
                  </a:srgbClr>
                </a:outerShdw>
              </a:effectLst>
              <a:latin typeface="Corbel" pitchFamily="34" charset="0"/>
              <a:cs typeface="Times New Roman" pitchFamily="18" charset="0"/>
            </a:endParaRPr>
          </a:p>
        </p:txBody>
      </p:sp>
      <p:sp>
        <p:nvSpPr>
          <p:cNvPr id="46" name="Rectangle 4"/>
          <p:cNvSpPr/>
          <p:nvPr/>
        </p:nvSpPr>
        <p:spPr>
          <a:xfrm>
            <a:off x="7496764" y="5014537"/>
            <a:ext cx="237536" cy="547437"/>
          </a:xfrm>
          <a:prstGeom prst="rect">
            <a:avLst/>
          </a:prstGeom>
          <a:no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latin typeface="Corbel" pitchFamily="34" charset="0"/>
              <a:cs typeface="Times New Roman" pitchFamily="18" charset="0"/>
            </a:endParaRPr>
          </a:p>
        </p:txBody>
      </p:sp>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Solution: Dynamic Load Balancing</a:t>
            </a:r>
            <a:endParaRPr lang="en-US" dirty="0">
              <a:effectLst>
                <a:outerShdw blurRad="38100" dist="38100" dir="2700000" algn="tl">
                  <a:srgbClr val="000000">
                    <a:alpha val="43137"/>
                  </a:srgbClr>
                </a:outerShdw>
              </a:effectLst>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15</a:t>
            </a:fld>
            <a:endParaRPr lang="en-US">
              <a:latin typeface="Corbel" pitchFamily="34" charset="0"/>
            </a:endParaRPr>
          </a:p>
        </p:txBody>
      </p:sp>
      <p:grpSp>
        <p:nvGrpSpPr>
          <p:cNvPr id="30" name="그룹 29"/>
          <p:cNvGrpSpPr/>
          <p:nvPr/>
        </p:nvGrpSpPr>
        <p:grpSpPr>
          <a:xfrm>
            <a:off x="990600" y="5785757"/>
            <a:ext cx="4060972" cy="462643"/>
            <a:chOff x="1268186" y="3271157"/>
            <a:chExt cx="4060972" cy="462643"/>
          </a:xfrm>
        </p:grpSpPr>
        <p:sp>
          <p:nvSpPr>
            <p:cNvPr id="10" name="Right Arrow 10"/>
            <p:cNvSpPr/>
            <p:nvPr/>
          </p:nvSpPr>
          <p:spPr>
            <a:xfrm>
              <a:off x="1268186" y="3271157"/>
              <a:ext cx="4060972" cy="18000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orbel" pitchFamily="34" charset="0"/>
                <a:cs typeface="Times New Roman" pitchFamily="18" charset="0"/>
              </a:endParaRPr>
            </a:p>
          </p:txBody>
        </p:sp>
        <p:sp>
          <p:nvSpPr>
            <p:cNvPr id="11" name="TextBox 10"/>
            <p:cNvSpPr txBox="1"/>
            <p:nvPr/>
          </p:nvSpPr>
          <p:spPr>
            <a:xfrm>
              <a:off x="3144623" y="3364468"/>
              <a:ext cx="308098" cy="369332"/>
            </a:xfrm>
            <a:prstGeom prst="rect">
              <a:avLst/>
            </a:prstGeom>
            <a:noFill/>
          </p:spPr>
          <p:txBody>
            <a:bodyPr wrap="none" rtlCol="0">
              <a:spAutoFit/>
            </a:bodyPr>
            <a:lstStyle/>
            <a:p>
              <a:pPr algn="ctr"/>
              <a:r>
                <a:rPr lang="en-US" b="1" i="1" dirty="0">
                  <a:latin typeface="Corbel" pitchFamily="34" charset="0"/>
                  <a:cs typeface="Times New Roman" pitchFamily="18" charset="0"/>
                </a:rPr>
                <a:t>a</a:t>
              </a:r>
            </a:p>
          </p:txBody>
        </p:sp>
      </p:grpSp>
      <p:grpSp>
        <p:nvGrpSpPr>
          <p:cNvPr id="31" name="그룹 30"/>
          <p:cNvGrpSpPr/>
          <p:nvPr/>
        </p:nvGrpSpPr>
        <p:grpSpPr>
          <a:xfrm>
            <a:off x="5132615" y="5785757"/>
            <a:ext cx="2286000" cy="462643"/>
            <a:chOff x="5410201" y="3271157"/>
            <a:chExt cx="2286000" cy="462643"/>
          </a:xfrm>
        </p:grpSpPr>
        <p:sp>
          <p:nvSpPr>
            <p:cNvPr id="13" name="Right Arrow 13"/>
            <p:cNvSpPr/>
            <p:nvPr/>
          </p:nvSpPr>
          <p:spPr>
            <a:xfrm>
              <a:off x="5410201" y="3271157"/>
              <a:ext cx="2286000" cy="18000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Corbel" pitchFamily="34" charset="0"/>
                <a:cs typeface="Times New Roman" pitchFamily="18" charset="0"/>
              </a:endParaRPr>
            </a:p>
          </p:txBody>
        </p:sp>
        <p:sp>
          <p:nvSpPr>
            <p:cNvPr id="14" name="TextBox 13"/>
            <p:cNvSpPr txBox="1"/>
            <p:nvPr/>
          </p:nvSpPr>
          <p:spPr>
            <a:xfrm>
              <a:off x="6403160" y="3364468"/>
              <a:ext cx="300083" cy="369332"/>
            </a:xfrm>
            <a:prstGeom prst="rect">
              <a:avLst/>
            </a:prstGeom>
            <a:noFill/>
          </p:spPr>
          <p:txBody>
            <a:bodyPr wrap="none" rtlCol="0">
              <a:spAutoFit/>
            </a:bodyPr>
            <a:lstStyle/>
            <a:p>
              <a:pPr algn="ctr"/>
              <a:r>
                <a:rPr lang="en-US" b="1" i="1" dirty="0">
                  <a:latin typeface="Corbel" pitchFamily="34" charset="0"/>
                  <a:cs typeface="Times New Roman" pitchFamily="18" charset="0"/>
                </a:rPr>
                <a:t>b</a:t>
              </a:r>
            </a:p>
          </p:txBody>
        </p:sp>
      </p:grpSp>
      <p:grpSp>
        <p:nvGrpSpPr>
          <p:cNvPr id="34" name="그룹 33"/>
          <p:cNvGrpSpPr/>
          <p:nvPr/>
        </p:nvGrpSpPr>
        <p:grpSpPr>
          <a:xfrm>
            <a:off x="2804969" y="4267200"/>
            <a:ext cx="2327644" cy="443196"/>
            <a:chOff x="3082555" y="2114550"/>
            <a:chExt cx="2327644" cy="443196"/>
          </a:xfrm>
        </p:grpSpPr>
        <p:sp>
          <p:nvSpPr>
            <p:cNvPr id="16" name="Right Arrow 16"/>
            <p:cNvSpPr/>
            <p:nvPr/>
          </p:nvSpPr>
          <p:spPr>
            <a:xfrm flipH="1">
              <a:off x="3082555" y="2377746"/>
              <a:ext cx="2327644" cy="18000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6600"/>
                </a:solidFill>
                <a:latin typeface="Corbel" pitchFamily="34" charset="0"/>
                <a:cs typeface="Times New Roman" pitchFamily="18" charset="0"/>
              </a:endParaRPr>
            </a:p>
          </p:txBody>
        </p:sp>
        <p:sp>
          <p:nvSpPr>
            <p:cNvPr id="17" name="TextBox 16"/>
            <p:cNvSpPr txBox="1"/>
            <p:nvPr/>
          </p:nvSpPr>
          <p:spPr>
            <a:xfrm>
              <a:off x="4096336" y="2114550"/>
              <a:ext cx="300083" cy="369332"/>
            </a:xfrm>
            <a:prstGeom prst="rect">
              <a:avLst/>
            </a:prstGeom>
            <a:noFill/>
          </p:spPr>
          <p:txBody>
            <a:bodyPr wrap="none" rtlCol="0">
              <a:spAutoFit/>
            </a:bodyPr>
            <a:lstStyle/>
            <a:p>
              <a:pPr algn="ctr"/>
              <a:r>
                <a:rPr lang="en-US" b="1" i="1" dirty="0">
                  <a:latin typeface="Corbel" pitchFamily="34" charset="0"/>
                  <a:cs typeface="Times New Roman" pitchFamily="18" charset="0"/>
                </a:rPr>
                <a:t>b</a:t>
              </a:r>
            </a:p>
          </p:txBody>
        </p:sp>
      </p:grpSp>
      <p:grpSp>
        <p:nvGrpSpPr>
          <p:cNvPr id="35" name="그룹 34"/>
          <p:cNvGrpSpPr/>
          <p:nvPr/>
        </p:nvGrpSpPr>
        <p:grpSpPr>
          <a:xfrm>
            <a:off x="5208813" y="4267200"/>
            <a:ext cx="2525485" cy="443196"/>
            <a:chOff x="5486399" y="2114550"/>
            <a:chExt cx="2525485" cy="443196"/>
          </a:xfrm>
        </p:grpSpPr>
        <p:sp>
          <p:nvSpPr>
            <p:cNvPr id="19" name="Right Arrow 19"/>
            <p:cNvSpPr/>
            <p:nvPr/>
          </p:nvSpPr>
          <p:spPr>
            <a:xfrm flipH="1">
              <a:off x="5486399" y="2377746"/>
              <a:ext cx="2525485" cy="1800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cs typeface="Times New Roman" pitchFamily="18" charset="0"/>
              </a:endParaRPr>
            </a:p>
          </p:txBody>
        </p:sp>
        <p:sp>
          <p:nvSpPr>
            <p:cNvPr id="20" name="TextBox 19"/>
            <p:cNvSpPr txBox="1"/>
            <p:nvPr/>
          </p:nvSpPr>
          <p:spPr>
            <a:xfrm>
              <a:off x="6605512" y="2114550"/>
              <a:ext cx="287259" cy="369332"/>
            </a:xfrm>
            <a:prstGeom prst="rect">
              <a:avLst/>
            </a:prstGeom>
            <a:noFill/>
          </p:spPr>
          <p:txBody>
            <a:bodyPr wrap="none" rtlCol="0">
              <a:spAutoFit/>
            </a:bodyPr>
            <a:lstStyle/>
            <a:p>
              <a:pPr algn="ctr"/>
              <a:r>
                <a:rPr lang="en-US" b="1" i="1" dirty="0">
                  <a:latin typeface="Corbel" pitchFamily="34" charset="0"/>
                  <a:cs typeface="Times New Roman" pitchFamily="18" charset="0"/>
                </a:rPr>
                <a:t>c</a:t>
              </a:r>
            </a:p>
          </p:txBody>
        </p:sp>
      </p:grpSp>
      <p:grpSp>
        <p:nvGrpSpPr>
          <p:cNvPr id="33" name="그룹 32"/>
          <p:cNvGrpSpPr/>
          <p:nvPr/>
        </p:nvGrpSpPr>
        <p:grpSpPr>
          <a:xfrm>
            <a:off x="1006928" y="4267200"/>
            <a:ext cx="1687286" cy="443196"/>
            <a:chOff x="1284514" y="2114550"/>
            <a:chExt cx="1687286" cy="443196"/>
          </a:xfrm>
        </p:grpSpPr>
        <p:sp>
          <p:nvSpPr>
            <p:cNvPr id="22" name="Right Arrow 22"/>
            <p:cNvSpPr/>
            <p:nvPr/>
          </p:nvSpPr>
          <p:spPr>
            <a:xfrm flipH="1">
              <a:off x="1284514" y="2377746"/>
              <a:ext cx="1687286" cy="18000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orbel" pitchFamily="34" charset="0"/>
                <a:cs typeface="Times New Roman" pitchFamily="18" charset="0"/>
              </a:endParaRPr>
            </a:p>
          </p:txBody>
        </p:sp>
        <p:sp>
          <p:nvSpPr>
            <p:cNvPr id="23" name="TextBox 22"/>
            <p:cNvSpPr txBox="1"/>
            <p:nvPr/>
          </p:nvSpPr>
          <p:spPr>
            <a:xfrm>
              <a:off x="1974109" y="2114550"/>
              <a:ext cx="308098" cy="369332"/>
            </a:xfrm>
            <a:prstGeom prst="rect">
              <a:avLst/>
            </a:prstGeom>
            <a:noFill/>
          </p:spPr>
          <p:txBody>
            <a:bodyPr wrap="none" rtlCol="0">
              <a:spAutoFit/>
            </a:bodyPr>
            <a:lstStyle/>
            <a:p>
              <a:pPr algn="ctr"/>
              <a:r>
                <a:rPr lang="en-US" b="1" i="1" dirty="0">
                  <a:latin typeface="Corbel" pitchFamily="34" charset="0"/>
                  <a:cs typeface="Times New Roman" pitchFamily="18" charset="0"/>
                </a:rPr>
                <a:t>a</a:t>
              </a:r>
            </a:p>
          </p:txBody>
        </p:sp>
      </p:grpSp>
      <p:grpSp>
        <p:nvGrpSpPr>
          <p:cNvPr id="32" name="그룹 31"/>
          <p:cNvGrpSpPr/>
          <p:nvPr/>
        </p:nvGrpSpPr>
        <p:grpSpPr>
          <a:xfrm>
            <a:off x="7471729" y="5785757"/>
            <a:ext cx="285656" cy="462643"/>
            <a:chOff x="7749315" y="3271157"/>
            <a:chExt cx="285656" cy="462643"/>
          </a:xfrm>
        </p:grpSpPr>
        <p:sp>
          <p:nvSpPr>
            <p:cNvPr id="25" name="Right Arrow 28"/>
            <p:cNvSpPr/>
            <p:nvPr/>
          </p:nvSpPr>
          <p:spPr>
            <a:xfrm>
              <a:off x="7772400" y="3271157"/>
              <a:ext cx="239486" cy="1800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orbel" pitchFamily="34" charset="0"/>
                <a:cs typeface="Times New Roman" pitchFamily="18" charset="0"/>
              </a:endParaRPr>
            </a:p>
          </p:txBody>
        </p:sp>
        <p:sp>
          <p:nvSpPr>
            <p:cNvPr id="26" name="TextBox 25"/>
            <p:cNvSpPr txBox="1"/>
            <p:nvPr/>
          </p:nvSpPr>
          <p:spPr>
            <a:xfrm>
              <a:off x="7749315" y="3364468"/>
              <a:ext cx="285656" cy="369332"/>
            </a:xfrm>
            <a:prstGeom prst="rect">
              <a:avLst/>
            </a:prstGeom>
            <a:noFill/>
          </p:spPr>
          <p:txBody>
            <a:bodyPr wrap="none" rtlCol="0">
              <a:spAutoFit/>
            </a:bodyPr>
            <a:lstStyle/>
            <a:p>
              <a:pPr algn="ctr"/>
              <a:r>
                <a:rPr lang="en-US" b="1" i="1" dirty="0">
                  <a:latin typeface="Corbel" pitchFamily="34" charset="0"/>
                  <a:cs typeface="Times New Roman" pitchFamily="18" charset="0"/>
                </a:rPr>
                <a:t>c</a:t>
              </a:r>
            </a:p>
          </p:txBody>
        </p:sp>
      </p:grpSp>
      <p:sp>
        <p:nvSpPr>
          <p:cNvPr id="36" name="TextBox 35"/>
          <p:cNvSpPr txBox="1"/>
          <p:nvPr/>
        </p:nvSpPr>
        <p:spPr>
          <a:xfrm>
            <a:off x="2575184" y="5485625"/>
            <a:ext cx="248835" cy="369333"/>
          </a:xfrm>
          <a:prstGeom prst="rect">
            <a:avLst/>
          </a:prstGeom>
          <a:noFill/>
        </p:spPr>
        <p:txBody>
          <a:bodyPr wrap="square" rtlCol="0">
            <a:spAutoFit/>
          </a:bodyPr>
          <a:lstStyle/>
          <a:p>
            <a:pPr algn="ctr"/>
            <a:r>
              <a:rPr lang="el-GR" dirty="0" smtClean="0">
                <a:latin typeface="Corbel" pitchFamily="34" charset="0"/>
                <a:cs typeface="Times New Roman" pitchFamily="18" charset="0"/>
              </a:rPr>
              <a:t>α</a:t>
            </a:r>
            <a:endParaRPr lang="en-US" dirty="0">
              <a:latin typeface="Corbel" pitchFamily="34" charset="0"/>
              <a:cs typeface="Times New Roman" pitchFamily="18" charset="0"/>
            </a:endParaRPr>
          </a:p>
        </p:txBody>
      </p:sp>
      <p:sp>
        <p:nvSpPr>
          <p:cNvPr id="37" name="TextBox 36"/>
          <p:cNvSpPr txBox="1"/>
          <p:nvPr/>
        </p:nvSpPr>
        <p:spPr>
          <a:xfrm>
            <a:off x="4998672" y="5485625"/>
            <a:ext cx="248835" cy="369333"/>
          </a:xfrm>
          <a:prstGeom prst="rect">
            <a:avLst/>
          </a:prstGeom>
          <a:noFill/>
        </p:spPr>
        <p:txBody>
          <a:bodyPr wrap="square" rtlCol="0">
            <a:spAutoFit/>
          </a:bodyPr>
          <a:lstStyle/>
          <a:p>
            <a:pPr algn="ctr"/>
            <a:r>
              <a:rPr lang="el-GR" dirty="0" smtClean="0">
                <a:latin typeface="Corbel" pitchFamily="34" charset="0"/>
                <a:cs typeface="Times New Roman" pitchFamily="18" charset="0"/>
              </a:rPr>
              <a:t>β</a:t>
            </a:r>
            <a:endParaRPr lang="en-US" dirty="0">
              <a:latin typeface="Corbel" pitchFamily="34" charset="0"/>
              <a:cs typeface="Times New Roman" pitchFamily="18" charset="0"/>
            </a:endParaRPr>
          </a:p>
        </p:txBody>
      </p:sp>
      <p:sp>
        <p:nvSpPr>
          <p:cNvPr id="38" name="TextBox 37"/>
          <p:cNvSpPr txBox="1"/>
          <p:nvPr/>
        </p:nvSpPr>
        <p:spPr>
          <a:xfrm>
            <a:off x="7372347" y="5485625"/>
            <a:ext cx="248835" cy="369333"/>
          </a:xfrm>
          <a:prstGeom prst="rect">
            <a:avLst/>
          </a:prstGeom>
          <a:noFill/>
        </p:spPr>
        <p:txBody>
          <a:bodyPr wrap="square" rtlCol="0">
            <a:spAutoFit/>
          </a:bodyPr>
          <a:lstStyle/>
          <a:p>
            <a:pPr algn="ctr"/>
            <a:r>
              <a:rPr lang="el-GR" dirty="0" smtClean="0">
                <a:latin typeface="Corbel" pitchFamily="34" charset="0"/>
                <a:cs typeface="Times New Roman" pitchFamily="18" charset="0"/>
              </a:rPr>
              <a:t>γ</a:t>
            </a:r>
            <a:endParaRPr lang="en-US" dirty="0">
              <a:latin typeface="Corbel" pitchFamily="34" charset="0"/>
              <a:cs typeface="Times New Roman" pitchFamily="18" charset="0"/>
            </a:endParaRPr>
          </a:p>
        </p:txBody>
      </p:sp>
      <p:sp>
        <p:nvSpPr>
          <p:cNvPr id="39" name="TextBox 38"/>
          <p:cNvSpPr txBox="1"/>
          <p:nvPr/>
        </p:nvSpPr>
        <p:spPr>
          <a:xfrm>
            <a:off x="2821836" y="4648200"/>
            <a:ext cx="3081229" cy="338554"/>
          </a:xfrm>
          <a:prstGeom prst="rect">
            <a:avLst/>
          </a:prstGeom>
          <a:noFill/>
        </p:spPr>
        <p:txBody>
          <a:bodyPr wrap="none" rtlCol="0">
            <a:spAutoFit/>
          </a:bodyPr>
          <a:lstStyle/>
          <a:p>
            <a:pPr algn="ctr"/>
            <a:r>
              <a:rPr lang="en-US" sz="1600" dirty="0" smtClean="0">
                <a:latin typeface="Corbel" pitchFamily="34" charset="0"/>
                <a:cs typeface="Times New Roman" pitchFamily="18" charset="0"/>
              </a:rPr>
              <a:t>Internal packet queue (per engine)</a:t>
            </a:r>
            <a:endParaRPr lang="en-US" sz="1600" dirty="0">
              <a:latin typeface="Corbel" pitchFamily="34" charset="0"/>
              <a:cs typeface="Times New Roman" pitchFamily="18" charset="0"/>
            </a:endParaRPr>
          </a:p>
        </p:txBody>
      </p:sp>
      <p:sp>
        <p:nvSpPr>
          <p:cNvPr id="47" name="Rectangle 4"/>
          <p:cNvSpPr/>
          <p:nvPr/>
        </p:nvSpPr>
        <p:spPr>
          <a:xfrm>
            <a:off x="2701300" y="5014537"/>
            <a:ext cx="2433014" cy="547437"/>
          </a:xfrm>
          <a:prstGeom prst="rect">
            <a:avLst/>
          </a:prstGeom>
          <a:no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accent6">
                    <a:lumMod val="75000"/>
                  </a:schemeClr>
                </a:solidFill>
                <a:effectLst>
                  <a:outerShdw blurRad="38100" dist="38100" dir="2700000" algn="tl">
                    <a:srgbClr val="000000">
                      <a:alpha val="43137"/>
                    </a:srgbClr>
                  </a:outerShdw>
                </a:effectLst>
                <a:latin typeface="Corbel" pitchFamily="34" charset="0"/>
                <a:cs typeface="Times New Roman" pitchFamily="18" charset="0"/>
              </a:rPr>
              <a:t>GPU</a:t>
            </a:r>
            <a:endParaRPr lang="en-US" sz="2800" b="1" dirty="0">
              <a:solidFill>
                <a:schemeClr val="accent6">
                  <a:lumMod val="75000"/>
                </a:schemeClr>
              </a:solidFill>
              <a:effectLst>
                <a:outerShdw blurRad="38100" dist="38100" dir="2700000" algn="tl">
                  <a:srgbClr val="000000">
                    <a:alpha val="43137"/>
                  </a:srgbClr>
                </a:outerShdw>
              </a:effectLst>
              <a:latin typeface="Corbel" pitchFamily="34" charset="0"/>
              <a:cs typeface="Times New Roman" pitchFamily="18" charset="0"/>
            </a:endParaRPr>
          </a:p>
        </p:txBody>
      </p:sp>
      <p:cxnSp>
        <p:nvCxnSpPr>
          <p:cNvPr id="49" name="직선 화살표 연결선 48"/>
          <p:cNvCxnSpPr/>
          <p:nvPr/>
        </p:nvCxnSpPr>
        <p:spPr>
          <a:xfrm>
            <a:off x="1006928" y="5560094"/>
            <a:ext cx="70131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867650" y="5072993"/>
            <a:ext cx="895350" cy="523220"/>
          </a:xfrm>
          <a:prstGeom prst="rect">
            <a:avLst/>
          </a:prstGeom>
          <a:noFill/>
        </p:spPr>
        <p:txBody>
          <a:bodyPr wrap="square" rtlCol="0">
            <a:spAutoFit/>
          </a:bodyPr>
          <a:lstStyle/>
          <a:p>
            <a:r>
              <a:rPr lang="en-US" sz="1400" dirty="0" smtClean="0">
                <a:latin typeface="Corbel" pitchFamily="34" charset="0"/>
                <a:cs typeface="Times New Roman" pitchFamily="18" charset="0"/>
              </a:rPr>
              <a:t>Queue </a:t>
            </a:r>
            <a:endParaRPr lang="en-US" sz="1400" dirty="0">
              <a:latin typeface="Corbel" pitchFamily="34" charset="0"/>
              <a:cs typeface="Times New Roman" pitchFamily="18" charset="0"/>
            </a:endParaRPr>
          </a:p>
          <a:p>
            <a:r>
              <a:rPr lang="en-US" sz="1400" dirty="0" smtClean="0">
                <a:latin typeface="Corbel" pitchFamily="34" charset="0"/>
                <a:cs typeface="Times New Roman" pitchFamily="18" charset="0"/>
              </a:rPr>
              <a:t>Length</a:t>
            </a:r>
            <a:endParaRPr lang="en-US" sz="1400" dirty="0">
              <a:latin typeface="Corbel" pitchFamily="34" charset="0"/>
              <a:cs typeface="Times New Roman" pitchFamily="18" charset="0"/>
            </a:endParaRPr>
          </a:p>
        </p:txBody>
      </p:sp>
      <p:grpSp>
        <p:nvGrpSpPr>
          <p:cNvPr id="5" name="Group 4"/>
          <p:cNvGrpSpPr/>
          <p:nvPr/>
        </p:nvGrpSpPr>
        <p:grpSpPr>
          <a:xfrm>
            <a:off x="5029200" y="2971800"/>
            <a:ext cx="3924543" cy="1259919"/>
            <a:chOff x="4883471" y="1907104"/>
            <a:chExt cx="4260530" cy="1628445"/>
          </a:xfrm>
        </p:grpSpPr>
        <p:sp>
          <p:nvSpPr>
            <p:cNvPr id="41" name="TextBox 40"/>
            <p:cNvSpPr txBox="1"/>
            <p:nvPr/>
          </p:nvSpPr>
          <p:spPr>
            <a:xfrm>
              <a:off x="4883471" y="1907104"/>
              <a:ext cx="4260530" cy="1628445"/>
            </a:xfrm>
            <a:prstGeom prst="roundRect">
              <a:avLst/>
            </a:prstGeom>
            <a:noFill/>
            <a:ln>
              <a:solidFill>
                <a:schemeClr val="accent6"/>
              </a:solidFill>
            </a:ln>
          </p:spPr>
          <p:txBody>
            <a:bodyPr wrap="square" rtlCol="0">
              <a:spAutoFit/>
            </a:bodyPr>
            <a:lstStyle/>
            <a:p>
              <a:pPr algn="ctr"/>
              <a:r>
                <a:rPr lang="en-US" dirty="0" smtClean="0">
                  <a:latin typeface="Corbel" pitchFamily="34" charset="0"/>
                  <a:cs typeface="Times New Roman" pitchFamily="18" charset="0"/>
                </a:rPr>
                <a:t>Packet </a:t>
              </a:r>
              <a:r>
                <a:rPr lang="en-US" dirty="0">
                  <a:latin typeface="Corbel" pitchFamily="34" charset="0"/>
                  <a:cs typeface="Times New Roman" pitchFamily="18" charset="0"/>
                </a:rPr>
                <a:t>l</a:t>
              </a:r>
              <a:r>
                <a:rPr lang="en-US" dirty="0" smtClean="0">
                  <a:latin typeface="Corbel" pitchFamily="34" charset="0"/>
                  <a:cs typeface="Times New Roman" pitchFamily="18" charset="0"/>
                </a:rPr>
                <a:t>atency with</a:t>
              </a:r>
            </a:p>
            <a:p>
              <a:pPr algn="ctr"/>
              <a:r>
                <a:rPr lang="en-US" dirty="0" smtClean="0">
                  <a:latin typeface="Corbel" pitchFamily="34" charset="0"/>
                  <a:cs typeface="Times New Roman" pitchFamily="18" charset="0"/>
                </a:rPr>
                <a:t> GPU :  640 </a:t>
              </a:r>
              <a:r>
                <a:rPr lang="el-GR" dirty="0" smtClean="0">
                  <a:latin typeface="Corbel" pitchFamily="34" charset="0"/>
                  <a:cs typeface="Times New Roman" pitchFamily="18" charset="0"/>
                </a:rPr>
                <a:t>μ</a:t>
              </a:r>
              <a:r>
                <a:rPr lang="en-US" dirty="0" err="1" smtClean="0">
                  <a:latin typeface="Corbel" pitchFamily="34" charset="0"/>
                  <a:cs typeface="Times New Roman" pitchFamily="18" charset="0"/>
                </a:rPr>
                <a:t>secs</a:t>
              </a:r>
              <a:r>
                <a:rPr lang="en-US" dirty="0" smtClean="0">
                  <a:latin typeface="Corbel" pitchFamily="34" charset="0"/>
                  <a:cs typeface="Times New Roman" pitchFamily="18" charset="0"/>
                </a:rPr>
                <a:t> </a:t>
              </a:r>
            </a:p>
            <a:p>
              <a:pPr algn="ctr"/>
              <a:r>
                <a:rPr lang="en-US" dirty="0">
                  <a:latin typeface="Corbel" pitchFamily="34" charset="0"/>
                  <a:cs typeface="Times New Roman" pitchFamily="18" charset="0"/>
                </a:rPr>
                <a:t>CPU: </a:t>
              </a:r>
              <a:r>
                <a:rPr lang="en-US" sz="3200" b="1" dirty="0" smtClean="0">
                  <a:solidFill>
                    <a:srgbClr val="FF0000"/>
                  </a:solidFill>
                  <a:latin typeface="Corbel" pitchFamily="34" charset="0"/>
                  <a:cs typeface="Times New Roman" pitchFamily="18" charset="0"/>
                </a:rPr>
                <a:t>13 </a:t>
              </a:r>
              <a:r>
                <a:rPr lang="el-GR" sz="3200" b="1" dirty="0">
                  <a:solidFill>
                    <a:srgbClr val="FF0000"/>
                  </a:solidFill>
                  <a:latin typeface="Corbel" pitchFamily="34" charset="0"/>
                  <a:cs typeface="Times New Roman" pitchFamily="18" charset="0"/>
                </a:rPr>
                <a:t>μ</a:t>
              </a:r>
              <a:r>
                <a:rPr lang="en-US" sz="3200" b="1" dirty="0" err="1">
                  <a:solidFill>
                    <a:srgbClr val="FF0000"/>
                  </a:solidFill>
                  <a:latin typeface="Corbel" pitchFamily="34" charset="0"/>
                  <a:cs typeface="Times New Roman" pitchFamily="18" charset="0"/>
                </a:rPr>
                <a:t>secs</a:t>
              </a:r>
              <a:r>
                <a:rPr lang="en-US" sz="3200" b="1" dirty="0">
                  <a:solidFill>
                    <a:srgbClr val="FF0000"/>
                  </a:solidFill>
                  <a:latin typeface="Corbel" pitchFamily="34" charset="0"/>
                  <a:cs typeface="Times New Roman" pitchFamily="18" charset="0"/>
                </a:rPr>
                <a:t> </a:t>
              </a:r>
            </a:p>
          </p:txBody>
        </p:sp>
        <p:cxnSp>
          <p:nvCxnSpPr>
            <p:cNvPr id="51" name="직선 연결선 11"/>
            <p:cNvCxnSpPr/>
            <p:nvPr/>
          </p:nvCxnSpPr>
          <p:spPr>
            <a:xfrm>
              <a:off x="6159707" y="2548511"/>
              <a:ext cx="18006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83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par>
                                <p:cTn id="45" presetID="22" presetClass="exit" presetSubtype="2" fill="hold" nodeType="withEffect">
                                  <p:stCondLst>
                                    <p:cond delay="0"/>
                                  </p:stCondLst>
                                  <p:childTnLst>
                                    <p:animEffect transition="out" filter="wipe(right)">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xit" presetSubtype="0"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44">
                                            <p:bg/>
                                          </p:spTgt>
                                        </p:tgtEl>
                                        <p:attrNameLst>
                                          <p:attrName>style.visibility</p:attrName>
                                        </p:attrNameLst>
                                      </p:cBhvr>
                                      <p:to>
                                        <p:strVal val="hidden"/>
                                      </p:to>
                                    </p:se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right)">
                                      <p:cBhvr>
                                        <p:cTn id="57" dur="500"/>
                                        <p:tgtEl>
                                          <p:spTgt spid="34"/>
                                        </p:tgtEl>
                                      </p:cBhvr>
                                    </p:animEffect>
                                  </p:childTnLst>
                                </p:cTn>
                              </p:par>
                              <p:par>
                                <p:cTn id="58" presetID="22" presetClass="exit" presetSubtype="2" fill="hold" nodeType="withEffect">
                                  <p:stCondLst>
                                    <p:cond delay="0"/>
                                  </p:stCondLst>
                                  <p:childTnLst>
                                    <p:animEffect transition="out" filter="wipe(right)">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par>
                          <p:cTn id="61" fill="hold">
                            <p:stCondLst>
                              <p:cond delay="1000"/>
                            </p:stCondLst>
                            <p:childTnLst>
                              <p:par>
                                <p:cTn id="62" presetID="22" presetClass="entr" presetSubtype="2"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righ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ffectLst>
                  <a:outerShdw blurRad="38100" dist="38100" dir="2700000" algn="tl">
                    <a:srgbClr val="000000">
                      <a:alpha val="43137"/>
                    </a:srgbClr>
                  </a:outerShdw>
                </a:effectLst>
                <a:latin typeface="Corbel" pitchFamily="34" charset="0"/>
              </a:rPr>
              <a:t>Optimization 3: Batched Processing</a:t>
            </a:r>
            <a:endParaRPr lang="ko-KR" alt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r>
              <a:rPr lang="en-US" sz="2000" dirty="0">
                <a:latin typeface="Corbel" pitchFamily="34" charset="0"/>
              </a:rPr>
              <a:t>Huge per-packet </a:t>
            </a:r>
            <a:r>
              <a:rPr lang="en-US" sz="2000" dirty="0" smtClean="0">
                <a:latin typeface="Corbel" pitchFamily="34" charset="0"/>
              </a:rPr>
              <a:t>processing </a:t>
            </a:r>
            <a:r>
              <a:rPr lang="en-US" sz="2000" dirty="0">
                <a:latin typeface="Corbel" pitchFamily="34" charset="0"/>
              </a:rPr>
              <a:t>overhead</a:t>
            </a:r>
          </a:p>
          <a:p>
            <a:pPr lvl="1"/>
            <a:r>
              <a:rPr lang="en-US" sz="1800" dirty="0" smtClean="0">
                <a:latin typeface="Corbel" pitchFamily="34" charset="0"/>
              </a:rPr>
              <a:t>&gt; 10 </a:t>
            </a:r>
            <a:r>
              <a:rPr lang="en-US" sz="1800" dirty="0">
                <a:latin typeface="Corbel" pitchFamily="34" charset="0"/>
              </a:rPr>
              <a:t>million packets per second </a:t>
            </a:r>
            <a:r>
              <a:rPr lang="en-US" sz="1800" dirty="0" smtClean="0">
                <a:latin typeface="Corbel" pitchFamily="34" charset="0"/>
              </a:rPr>
              <a:t>for small-sized </a:t>
            </a:r>
            <a:r>
              <a:rPr lang="en-US" sz="1800" dirty="0">
                <a:latin typeface="Corbel" pitchFamily="34" charset="0"/>
              </a:rPr>
              <a:t>packets at 10 </a:t>
            </a:r>
            <a:r>
              <a:rPr lang="en-US" sz="1800" dirty="0" err="1" smtClean="0">
                <a:latin typeface="Corbel" pitchFamily="34" charset="0"/>
              </a:rPr>
              <a:t>Gbps</a:t>
            </a:r>
            <a:endParaRPr lang="en-US" altLang="ko-KR" sz="1800" dirty="0" smtClean="0">
              <a:latin typeface="Corbel" pitchFamily="34" charset="0"/>
            </a:endParaRPr>
          </a:p>
          <a:p>
            <a:pPr lvl="1"/>
            <a:r>
              <a:rPr lang="en-US" altLang="ko-KR" sz="1800" dirty="0" smtClean="0">
                <a:latin typeface="Corbel" pitchFamily="34" charset="0"/>
              </a:rPr>
              <a:t>reduces overall processing throughput</a:t>
            </a:r>
          </a:p>
          <a:p>
            <a:r>
              <a:rPr lang="en-US" altLang="ko-KR" sz="2000" dirty="0">
                <a:latin typeface="Corbel" pitchFamily="34" charset="0"/>
              </a:rPr>
              <a:t>Function call batching</a:t>
            </a:r>
          </a:p>
          <a:p>
            <a:pPr lvl="1"/>
            <a:r>
              <a:rPr lang="en-US" altLang="ko-KR" sz="1800" dirty="0">
                <a:latin typeface="Corbel" pitchFamily="34" charset="0"/>
              </a:rPr>
              <a:t>Reads group of packets from RX queues at once</a:t>
            </a:r>
            <a:endParaRPr lang="en-US" altLang="ko-KR" dirty="0">
              <a:latin typeface="Corbel" pitchFamily="34" charset="0"/>
            </a:endParaRPr>
          </a:p>
          <a:p>
            <a:pPr lvl="1"/>
            <a:r>
              <a:rPr lang="en-US" altLang="ko-KR" sz="1800" dirty="0">
                <a:latin typeface="Corbel" pitchFamily="34" charset="0"/>
              </a:rPr>
              <a:t>Pass the batch of packets to each </a:t>
            </a:r>
            <a:r>
              <a:rPr lang="en-US" altLang="ko-KR" sz="1800" dirty="0" smtClean="0">
                <a:latin typeface="Corbel" pitchFamily="34" charset="0"/>
              </a:rPr>
              <a:t>function</a:t>
            </a:r>
            <a:endParaRPr lang="en-US" altLang="ko-KR" sz="1800" dirty="0">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16</a:t>
            </a:fld>
            <a:endParaRPr lang="en-US">
              <a:latin typeface="Corbel" pitchFamily="34" charset="0"/>
            </a:endParaRPr>
          </a:p>
        </p:txBody>
      </p:sp>
      <p:sp>
        <p:nvSpPr>
          <p:cNvPr id="6" name="TextBox 5"/>
          <p:cNvSpPr txBox="1"/>
          <p:nvPr/>
        </p:nvSpPr>
        <p:spPr>
          <a:xfrm>
            <a:off x="1219201" y="4155001"/>
            <a:ext cx="6705599" cy="1940999"/>
          </a:xfrm>
          <a:prstGeom prst="rect">
            <a:avLst/>
          </a:prstGeom>
          <a:noFill/>
          <a:ln w="25400">
            <a:solidFill>
              <a:srgbClr val="002060"/>
            </a:solidFill>
            <a:prstDash val="solid"/>
          </a:ln>
        </p:spPr>
        <p:txBody>
          <a:bodyPr vert="horz" wrap="square" lIns="91440" rIns="91440" rtlCol="0" anchor="ctr" anchorCtr="0">
            <a:noAutofit/>
          </a:bodyPr>
          <a:lstStyle/>
          <a:p>
            <a:pPr algn="ctr"/>
            <a:r>
              <a:rPr lang="en-US" altLang="ko-KR" dirty="0">
                <a:solidFill>
                  <a:srgbClr val="002060"/>
                </a:solidFill>
                <a:latin typeface="Corbel" pitchFamily="34" charset="0"/>
                <a:cs typeface="Times New Roman" pitchFamily="18" charset="0"/>
              </a:rPr>
              <a:t>Decode(p) </a:t>
            </a:r>
            <a:r>
              <a:rPr lang="en-US" altLang="ko-KR" dirty="0">
                <a:solidFill>
                  <a:srgbClr val="002060"/>
                </a:solidFill>
                <a:latin typeface="Corbel" pitchFamily="34" charset="0"/>
                <a:cs typeface="Times New Roman" pitchFamily="18" charset="0"/>
                <a:sym typeface="Wingdings" pitchFamily="2" charset="2"/>
              </a:rPr>
              <a:t> Preprocess(p)  </a:t>
            </a:r>
            <a:r>
              <a:rPr lang="en-US" altLang="ko-KR" dirty="0" err="1" smtClean="0">
                <a:solidFill>
                  <a:srgbClr val="002060"/>
                </a:solidFill>
                <a:latin typeface="Corbel" pitchFamily="34" charset="0"/>
                <a:cs typeface="Times New Roman" pitchFamily="18" charset="0"/>
                <a:sym typeface="Wingdings" pitchFamily="2" charset="2"/>
              </a:rPr>
              <a:t>Multistring_match</a:t>
            </a:r>
            <a:r>
              <a:rPr lang="en-US" altLang="ko-KR" dirty="0" smtClean="0">
                <a:solidFill>
                  <a:srgbClr val="002060"/>
                </a:solidFill>
                <a:latin typeface="Corbel" pitchFamily="34" charset="0"/>
                <a:cs typeface="Times New Roman" pitchFamily="18" charset="0"/>
                <a:sym typeface="Wingdings" pitchFamily="2" charset="2"/>
              </a:rPr>
              <a:t>(p</a:t>
            </a:r>
            <a:r>
              <a:rPr lang="en-US" altLang="ko-KR" dirty="0">
                <a:solidFill>
                  <a:srgbClr val="002060"/>
                </a:solidFill>
                <a:latin typeface="Corbel" pitchFamily="34" charset="0"/>
                <a:cs typeface="Times New Roman" pitchFamily="18" charset="0"/>
                <a:sym typeface="Wingdings" pitchFamily="2" charset="2"/>
              </a:rPr>
              <a:t>)</a:t>
            </a:r>
          </a:p>
          <a:p>
            <a:pPr lvl="1" algn="ctr"/>
            <a:endParaRPr lang="en-US" altLang="ko-KR" dirty="0">
              <a:solidFill>
                <a:srgbClr val="002060"/>
              </a:solidFill>
              <a:latin typeface="Corbel" pitchFamily="34" charset="0"/>
              <a:cs typeface="Courier New" pitchFamily="49" charset="0"/>
            </a:endParaRPr>
          </a:p>
          <a:p>
            <a:pPr lvl="1" algn="ctr"/>
            <a:endParaRPr lang="en-US" altLang="ko-KR" dirty="0">
              <a:solidFill>
                <a:srgbClr val="002060"/>
              </a:solidFill>
              <a:latin typeface="Corbel" pitchFamily="34" charset="0"/>
              <a:cs typeface="Courier New" pitchFamily="49" charset="0"/>
            </a:endParaRPr>
          </a:p>
          <a:p>
            <a:pPr lvl="1" algn="ctr"/>
            <a:endParaRPr lang="en-US" altLang="ko-KR" dirty="0">
              <a:solidFill>
                <a:srgbClr val="002060"/>
              </a:solidFill>
              <a:latin typeface="Corbel" pitchFamily="34" charset="0"/>
              <a:cs typeface="Courier New" pitchFamily="49" charset="0"/>
            </a:endParaRPr>
          </a:p>
          <a:p>
            <a:pPr lvl="1" algn="ctr"/>
            <a:endParaRPr lang="en-US" altLang="ko-KR" dirty="0">
              <a:solidFill>
                <a:srgbClr val="002060"/>
              </a:solidFill>
              <a:latin typeface="Corbel" pitchFamily="34" charset="0"/>
              <a:cs typeface="Courier New" pitchFamily="49" charset="0"/>
            </a:endParaRPr>
          </a:p>
          <a:p>
            <a:pPr algn="ctr"/>
            <a:r>
              <a:rPr lang="en-US" altLang="ko-KR" dirty="0" smtClean="0">
                <a:solidFill>
                  <a:srgbClr val="002060"/>
                </a:solidFill>
                <a:latin typeface="Corbel" pitchFamily="34" charset="0"/>
                <a:cs typeface="Times New Roman" pitchFamily="18" charset="0"/>
              </a:rPr>
              <a:t>Decode(list-p) </a:t>
            </a:r>
            <a:r>
              <a:rPr lang="en-US" altLang="ko-KR" dirty="0">
                <a:solidFill>
                  <a:srgbClr val="002060"/>
                </a:solidFill>
                <a:latin typeface="Corbel" pitchFamily="34" charset="0"/>
                <a:cs typeface="Times New Roman" pitchFamily="18" charset="0"/>
                <a:sym typeface="Wingdings" pitchFamily="2" charset="2"/>
              </a:rPr>
              <a:t> </a:t>
            </a:r>
            <a:r>
              <a:rPr lang="en-US" altLang="ko-KR" dirty="0" smtClean="0">
                <a:solidFill>
                  <a:srgbClr val="002060"/>
                </a:solidFill>
                <a:latin typeface="Corbel" pitchFamily="34" charset="0"/>
                <a:cs typeface="Times New Roman" pitchFamily="18" charset="0"/>
                <a:sym typeface="Wingdings" pitchFamily="2" charset="2"/>
              </a:rPr>
              <a:t>Preprocess(</a:t>
            </a:r>
            <a:r>
              <a:rPr lang="en-US" altLang="ko-KR" dirty="0" smtClean="0">
                <a:solidFill>
                  <a:srgbClr val="002060"/>
                </a:solidFill>
                <a:latin typeface="Corbel" pitchFamily="34" charset="0"/>
                <a:cs typeface="Times New Roman" pitchFamily="18" charset="0"/>
              </a:rPr>
              <a:t>list-p</a:t>
            </a:r>
            <a:r>
              <a:rPr lang="en-US" altLang="ko-KR" dirty="0" smtClean="0">
                <a:solidFill>
                  <a:srgbClr val="002060"/>
                </a:solidFill>
                <a:latin typeface="Corbel" pitchFamily="34" charset="0"/>
                <a:cs typeface="Times New Roman" pitchFamily="18" charset="0"/>
                <a:sym typeface="Wingdings" pitchFamily="2" charset="2"/>
              </a:rPr>
              <a:t>) </a:t>
            </a:r>
            <a:r>
              <a:rPr lang="en-US" altLang="ko-KR" dirty="0">
                <a:solidFill>
                  <a:srgbClr val="002060"/>
                </a:solidFill>
                <a:latin typeface="Corbel" pitchFamily="34" charset="0"/>
                <a:cs typeface="Times New Roman" pitchFamily="18" charset="0"/>
                <a:sym typeface="Wingdings" pitchFamily="2" charset="2"/>
              </a:rPr>
              <a:t> </a:t>
            </a:r>
            <a:r>
              <a:rPr lang="en-US" altLang="ko-KR" dirty="0" err="1" smtClean="0">
                <a:solidFill>
                  <a:srgbClr val="002060"/>
                </a:solidFill>
                <a:latin typeface="Corbel" pitchFamily="34" charset="0"/>
                <a:cs typeface="Times New Roman" pitchFamily="18" charset="0"/>
                <a:sym typeface="Wingdings" pitchFamily="2" charset="2"/>
              </a:rPr>
              <a:t>Multistring_match</a:t>
            </a:r>
            <a:r>
              <a:rPr lang="en-US" altLang="ko-KR" dirty="0" smtClean="0">
                <a:solidFill>
                  <a:srgbClr val="002060"/>
                </a:solidFill>
                <a:latin typeface="Corbel" pitchFamily="34" charset="0"/>
                <a:cs typeface="Times New Roman" pitchFamily="18" charset="0"/>
                <a:sym typeface="Wingdings" pitchFamily="2" charset="2"/>
              </a:rPr>
              <a:t>(</a:t>
            </a:r>
            <a:r>
              <a:rPr lang="en-US" altLang="ko-KR" dirty="0" smtClean="0">
                <a:solidFill>
                  <a:srgbClr val="002060"/>
                </a:solidFill>
                <a:latin typeface="Corbel" pitchFamily="34" charset="0"/>
                <a:cs typeface="Times New Roman" pitchFamily="18" charset="0"/>
              </a:rPr>
              <a:t>list-p</a:t>
            </a:r>
            <a:r>
              <a:rPr lang="en-US" altLang="ko-KR" dirty="0" smtClean="0">
                <a:solidFill>
                  <a:srgbClr val="002060"/>
                </a:solidFill>
                <a:latin typeface="Corbel" pitchFamily="34" charset="0"/>
                <a:cs typeface="Times New Roman" pitchFamily="18" charset="0"/>
                <a:sym typeface="Wingdings" pitchFamily="2" charset="2"/>
              </a:rPr>
              <a:t>)</a:t>
            </a:r>
            <a:endParaRPr lang="en-US" altLang="ko-KR" dirty="0">
              <a:latin typeface="Corbel" pitchFamily="34" charset="0"/>
              <a:sym typeface="Wingdings" pitchFamily="2" charset="2"/>
            </a:endParaRPr>
          </a:p>
        </p:txBody>
      </p:sp>
      <p:sp>
        <p:nvSpPr>
          <p:cNvPr id="7" name="Down Arrow 6"/>
          <p:cNvSpPr/>
          <p:nvPr/>
        </p:nvSpPr>
        <p:spPr>
          <a:xfrm>
            <a:off x="4343401" y="4804283"/>
            <a:ext cx="635832" cy="7226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itchFamily="34" charset="0"/>
            </a:endParaRPr>
          </a:p>
        </p:txBody>
      </p:sp>
      <p:sp>
        <p:nvSpPr>
          <p:cNvPr id="8" name="TextBox 7"/>
          <p:cNvSpPr txBox="1"/>
          <p:nvPr/>
        </p:nvSpPr>
        <p:spPr>
          <a:xfrm>
            <a:off x="5433295" y="4728406"/>
            <a:ext cx="3033048" cy="646986"/>
          </a:xfrm>
          <a:prstGeom prst="wedgeRoundRectCallout">
            <a:avLst>
              <a:gd name="adj1" fmla="val -38070"/>
              <a:gd name="adj2" fmla="val 83619"/>
              <a:gd name="adj3" fmla="val 16667"/>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3200" b="1" dirty="0" smtClean="0">
                <a:solidFill>
                  <a:srgbClr val="FF0000"/>
                </a:solidFill>
                <a:latin typeface="Corbel" pitchFamily="34" charset="0"/>
                <a:cs typeface="Times New Roman" pitchFamily="18" charset="0"/>
              </a:rPr>
              <a:t>2x </a:t>
            </a:r>
            <a:r>
              <a:rPr lang="en-US" sz="2000" dirty="0" smtClean="0">
                <a:latin typeface="Corbel" pitchFamily="34" charset="0"/>
                <a:cs typeface="Times New Roman" pitchFamily="18" charset="0"/>
              </a:rPr>
              <a:t>faster processing rate</a:t>
            </a:r>
            <a:endParaRPr lang="en-US" dirty="0" smtClean="0">
              <a:latin typeface="Corbel" pitchFamily="34" charset="0"/>
              <a:cs typeface="Times New Roman" pitchFamily="18" charset="0"/>
            </a:endParaRPr>
          </a:p>
        </p:txBody>
      </p:sp>
    </p:spTree>
    <p:extLst>
      <p:ext uri="{BB962C8B-B14F-4D97-AF65-F5344CB8AC3E}">
        <p14:creationId xmlns:p14="http://schemas.microsoft.com/office/powerpoint/2010/main" val="36576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Specifications</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17</a:t>
            </a:fld>
            <a:endParaRPr lang="en-US">
              <a:latin typeface="Corbel" pitchFamily="34" charset="0"/>
            </a:endParaRPr>
          </a:p>
        </p:txBody>
      </p:sp>
      <p:pic>
        <p:nvPicPr>
          <p:cNvPr id="9" name="내용 개체 틀 8"/>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066" y="2463576"/>
            <a:ext cx="1240104" cy="946613"/>
          </a:xfrm>
        </p:spPr>
      </p:pic>
      <p:pic>
        <p:nvPicPr>
          <p:cNvPr id="6" name="그림 5"/>
          <p:cNvPicPr>
            <a:picLocks noChangeAspect="1"/>
          </p:cNvPicPr>
          <p:nvPr/>
        </p:nvPicPr>
        <p:blipFill>
          <a:blip r:embed="rId4" cstate="print">
            <a:extLst>
              <a:ext uri="{BEBA8EAE-BF5A-486C-A8C5-ECC9F3942E4B}">
                <a14:imgProps xmlns:a14="http://schemas.microsoft.com/office/drawing/2010/main">
                  <a14:imgLayer r:embed="rId5">
                    <a14:imgEffect>
                      <a14:backgroundRemoval t="6178" b="93050" l="0" r="99231"/>
                    </a14:imgEffect>
                  </a14:imgLayer>
                </a14:imgProps>
              </a:ext>
              <a:ext uri="{28A0092B-C50C-407E-A947-70E740481C1C}">
                <a14:useLocalDpi xmlns:a14="http://schemas.microsoft.com/office/drawing/2010/main" val="0"/>
              </a:ext>
            </a:extLst>
          </a:blip>
          <a:stretch>
            <a:fillRect/>
          </a:stretch>
        </p:blipFill>
        <p:spPr>
          <a:xfrm>
            <a:off x="3181619" y="2797356"/>
            <a:ext cx="845988" cy="841434"/>
          </a:xfrm>
          <a:prstGeom prst="rect">
            <a:avLst/>
          </a:prstGeom>
          <a:effectLst>
            <a:outerShdw blurRad="50800" dist="38100" dir="5400000" algn="t" rotWithShape="0">
              <a:prstClr val="black">
                <a:alpha val="40000"/>
              </a:prstClr>
            </a:outerShdw>
          </a:effectLst>
        </p:spPr>
      </p:pic>
      <p:pic>
        <p:nvPicPr>
          <p:cNvPr id="7" name="그림 6"/>
          <p:cNvPicPr>
            <a:picLocks noChangeAspect="1"/>
          </p:cNvPicPr>
          <p:nvPr/>
        </p:nvPicPr>
        <p:blipFill>
          <a:blip r:embed="rId6" cstate="print">
            <a:extLst>
              <a:ext uri="{BEBA8EAE-BF5A-486C-A8C5-ECC9F3942E4B}">
                <a14:imgProps xmlns:a14="http://schemas.microsoft.com/office/drawing/2010/main">
                  <a14:imgLayer r:embed="rId7">
                    <a14:imgEffect>
                      <a14:backgroundRemoval t="5030" b="94083" l="3778" r="94667"/>
                    </a14:imgEffect>
                  </a14:imgLayer>
                </a14:imgProps>
              </a:ext>
              <a:ext uri="{28A0092B-C50C-407E-A947-70E740481C1C}">
                <a14:useLocalDpi xmlns:a14="http://schemas.microsoft.com/office/drawing/2010/main" val="0"/>
              </a:ext>
            </a:extLst>
          </a:blip>
          <a:stretch>
            <a:fillRect/>
          </a:stretch>
        </p:blipFill>
        <p:spPr>
          <a:xfrm>
            <a:off x="2924933" y="4196299"/>
            <a:ext cx="1525001" cy="1143677"/>
          </a:xfrm>
          <a:prstGeom prst="rect">
            <a:avLst/>
          </a:prstGeom>
          <a:effectLst>
            <a:outerShdw blurRad="50800" dist="38100" dir="5400000" algn="t" rotWithShape="0">
              <a:prstClr val="black">
                <a:alpha val="40000"/>
              </a:prstClr>
            </a:outerShdw>
          </a:effectLst>
        </p:spPr>
      </p:pic>
      <p:pic>
        <p:nvPicPr>
          <p:cNvPr id="8" name="그림 7"/>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9714"/>
                    </a14:imgEffect>
                  </a14:imgLayer>
                </a14:imgProps>
              </a:ext>
              <a:ext uri="{28A0092B-C50C-407E-A947-70E740481C1C}">
                <a14:useLocalDpi xmlns:a14="http://schemas.microsoft.com/office/drawing/2010/main" val="0"/>
              </a:ext>
            </a:extLst>
          </a:blip>
          <a:stretch>
            <a:fillRect/>
          </a:stretch>
        </p:blipFill>
        <p:spPr>
          <a:xfrm>
            <a:off x="657103" y="4300634"/>
            <a:ext cx="1511731" cy="1036616"/>
          </a:xfrm>
          <a:prstGeom prst="rect">
            <a:avLst/>
          </a:prstGeom>
          <a:effectLst>
            <a:outerShdw blurRad="50800" dist="38100" dir="5400000" algn="t" rotWithShape="0">
              <a:prstClr val="black">
                <a:alpha val="40000"/>
              </a:prstClr>
            </a:outerShdw>
          </a:effectLst>
        </p:spPr>
      </p:pic>
      <p:pic>
        <p:nvPicPr>
          <p:cNvPr id="10" name="내용 개체 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602" y="2539776"/>
            <a:ext cx="1240104" cy="946613"/>
          </a:xfrm>
          <a:prstGeom prst="rect">
            <a:avLst/>
          </a:prstGeom>
        </p:spPr>
      </p:pic>
      <p:pic>
        <p:nvPicPr>
          <p:cNvPr id="11" name="내용 개체 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138" y="2615976"/>
            <a:ext cx="1240104" cy="946613"/>
          </a:xfrm>
          <a:prstGeom prst="rect">
            <a:avLst/>
          </a:prstGeom>
        </p:spPr>
      </p:pic>
      <p:sp>
        <p:nvSpPr>
          <p:cNvPr id="15" name="모서리가 둥근 직사각형 14"/>
          <p:cNvSpPr/>
          <p:nvPr/>
        </p:nvSpPr>
        <p:spPr>
          <a:xfrm>
            <a:off x="217607" y="2482641"/>
            <a:ext cx="4343399" cy="3105197"/>
          </a:xfrm>
          <a:prstGeom prst="roundRect">
            <a:avLst>
              <a:gd name="adj" fmla="val 699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latin typeface="Corbel" pitchFamily="34" charset="0"/>
                <a:cs typeface="Times New Roman" pitchFamily="18" charset="0"/>
              </a:rPr>
              <a:t>		</a:t>
            </a:r>
            <a:r>
              <a:rPr lang="en-US" b="1" dirty="0">
                <a:solidFill>
                  <a:schemeClr val="tx1"/>
                </a:solidFill>
                <a:latin typeface="Corbel" pitchFamily="34" charset="0"/>
                <a:cs typeface="Times New Roman" pitchFamily="18" charset="0"/>
              </a:rPr>
              <a:t> </a:t>
            </a:r>
            <a:r>
              <a:rPr lang="en-US" b="1" dirty="0" smtClean="0">
                <a:solidFill>
                  <a:schemeClr val="tx1"/>
                </a:solidFill>
                <a:latin typeface="Corbel" pitchFamily="34" charset="0"/>
                <a:cs typeface="Times New Roman" pitchFamily="18" charset="0"/>
              </a:rPr>
              <a:t>            NUMA node 1</a:t>
            </a:r>
            <a:endParaRPr lang="en-US" b="1" dirty="0">
              <a:solidFill>
                <a:schemeClr val="tx1"/>
              </a:solidFill>
              <a:latin typeface="Corbel" pitchFamily="34" charset="0"/>
              <a:cs typeface="Times New Roman" pitchFamily="18" charset="0"/>
            </a:endParaRPr>
          </a:p>
        </p:txBody>
      </p:sp>
      <p:sp>
        <p:nvSpPr>
          <p:cNvPr id="17" name="사각형 설명선 16"/>
          <p:cNvSpPr/>
          <p:nvPr/>
        </p:nvSpPr>
        <p:spPr>
          <a:xfrm>
            <a:off x="762000" y="1488635"/>
            <a:ext cx="2576296" cy="416365"/>
          </a:xfrm>
          <a:prstGeom prst="wedgeRectCallout">
            <a:avLst>
              <a:gd name="adj1" fmla="val -17954"/>
              <a:gd name="adj2" fmla="val 21050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latin typeface="Corbel" pitchFamily="34" charset="0"/>
                <a:cs typeface="Times New Roman" pitchFamily="18" charset="0"/>
              </a:rPr>
              <a:t>12 GB DRAM (3GB x 4)</a:t>
            </a:r>
            <a:endParaRPr lang="en-US" dirty="0">
              <a:latin typeface="Corbel" pitchFamily="34" charset="0"/>
              <a:cs typeface="Times New Roman" pitchFamily="18" charset="0"/>
            </a:endParaRPr>
          </a:p>
        </p:txBody>
      </p:sp>
      <p:sp>
        <p:nvSpPr>
          <p:cNvPr id="19" name="사각형 설명선 18"/>
          <p:cNvSpPr/>
          <p:nvPr/>
        </p:nvSpPr>
        <p:spPr>
          <a:xfrm>
            <a:off x="152400" y="5682849"/>
            <a:ext cx="4724400" cy="413151"/>
          </a:xfrm>
          <a:prstGeom prst="wedgeRectCallout">
            <a:avLst>
              <a:gd name="adj1" fmla="val -15641"/>
              <a:gd name="adj2" fmla="val -208061"/>
            </a:avLst>
          </a:prstGeom>
        </p:spPr>
        <p:style>
          <a:lnRef idx="2">
            <a:schemeClr val="accent1"/>
          </a:lnRef>
          <a:fillRef idx="1">
            <a:schemeClr val="lt1"/>
          </a:fillRef>
          <a:effectRef idx="0">
            <a:schemeClr val="accent1"/>
          </a:effectRef>
          <a:fontRef idx="minor">
            <a:schemeClr val="dk1"/>
          </a:fontRef>
        </p:style>
        <p:txBody>
          <a:bodyPr rtlCol="0" anchor="ctr"/>
          <a:lstStyle/>
          <a:p>
            <a:r>
              <a:rPr lang="fr-FR" dirty="0">
                <a:latin typeface="Corbel" pitchFamily="34" charset="0"/>
                <a:cs typeface="Times New Roman" pitchFamily="18" charset="0"/>
              </a:rPr>
              <a:t>Intel 82599 Gigabit Ethernet </a:t>
            </a:r>
            <a:r>
              <a:rPr lang="fr-FR" dirty="0" smtClean="0">
                <a:latin typeface="Corbel" pitchFamily="34" charset="0"/>
                <a:cs typeface="Times New Roman" pitchFamily="18" charset="0"/>
              </a:rPr>
              <a:t>Adapter (dual port)</a:t>
            </a:r>
            <a:endParaRPr lang="fr-FR" dirty="0">
              <a:latin typeface="Corbel" pitchFamily="34" charset="0"/>
              <a:cs typeface="Times New Roman" pitchFamily="18" charset="0"/>
            </a:endParaRPr>
          </a:p>
        </p:txBody>
      </p:sp>
      <p:sp>
        <p:nvSpPr>
          <p:cNvPr id="20" name="사각형 설명선 19"/>
          <p:cNvSpPr/>
          <p:nvPr/>
        </p:nvSpPr>
        <p:spPr>
          <a:xfrm>
            <a:off x="2132240" y="3675971"/>
            <a:ext cx="2438399" cy="413151"/>
          </a:xfrm>
          <a:prstGeom prst="wedgeRectCallout">
            <a:avLst>
              <a:gd name="adj1" fmla="val -206"/>
              <a:gd name="adj2" fmla="val 14768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latin typeface="Corbel" pitchFamily="34" charset="0"/>
                <a:cs typeface="Times New Roman" pitchFamily="18" charset="0"/>
              </a:rPr>
              <a:t>NVIDIA GTX 580 </a:t>
            </a:r>
            <a:r>
              <a:rPr lang="en-US" dirty="0" smtClean="0">
                <a:latin typeface="Corbel" pitchFamily="34" charset="0"/>
                <a:cs typeface="Times New Roman" pitchFamily="18" charset="0"/>
              </a:rPr>
              <a:t>GPU </a:t>
            </a:r>
            <a:endParaRPr lang="fr-FR" dirty="0">
              <a:latin typeface="Corbel" pitchFamily="34" charset="0"/>
              <a:cs typeface="Times New Roman" pitchFamily="18" charset="0"/>
            </a:endParaRPr>
          </a:p>
        </p:txBody>
      </p:sp>
      <p:pic>
        <p:nvPicPr>
          <p:cNvPr id="22" name="내용 개체 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0639" y="2454955"/>
            <a:ext cx="1240104" cy="946613"/>
          </a:xfrm>
          <a:prstGeom prst="rect">
            <a:avLst/>
          </a:prstGeom>
        </p:spPr>
      </p:pic>
      <p:pic>
        <p:nvPicPr>
          <p:cNvPr id="23" name="그림 5"/>
          <p:cNvPicPr>
            <a:picLocks noChangeAspect="1"/>
          </p:cNvPicPr>
          <p:nvPr/>
        </p:nvPicPr>
        <p:blipFill>
          <a:blip r:embed="rId4" cstate="print">
            <a:extLst>
              <a:ext uri="{BEBA8EAE-BF5A-486C-A8C5-ECC9F3942E4B}">
                <a14:imgProps xmlns:a14="http://schemas.microsoft.com/office/drawing/2010/main">
                  <a14:imgLayer r:embed="rId5">
                    <a14:imgEffect>
                      <a14:backgroundRemoval t="6178" b="93050" l="0" r="99231"/>
                    </a14:imgEffect>
                  </a14:imgLayer>
                </a14:imgProps>
              </a:ext>
              <a:ext uri="{28A0092B-C50C-407E-A947-70E740481C1C}">
                <a14:useLocalDpi xmlns:a14="http://schemas.microsoft.com/office/drawing/2010/main" val="0"/>
              </a:ext>
            </a:extLst>
          </a:blip>
          <a:stretch>
            <a:fillRect/>
          </a:stretch>
        </p:blipFill>
        <p:spPr>
          <a:xfrm>
            <a:off x="7484192" y="2788735"/>
            <a:ext cx="845988" cy="841434"/>
          </a:xfrm>
          <a:prstGeom prst="rect">
            <a:avLst/>
          </a:prstGeom>
          <a:effectLst>
            <a:outerShdw blurRad="50800" dist="38100" dir="5400000" algn="t" rotWithShape="0">
              <a:prstClr val="black">
                <a:alpha val="40000"/>
              </a:prstClr>
            </a:outerShdw>
          </a:effectLst>
        </p:spPr>
      </p:pic>
      <p:pic>
        <p:nvPicPr>
          <p:cNvPr id="24" name="그림 6"/>
          <p:cNvPicPr>
            <a:picLocks noChangeAspect="1"/>
          </p:cNvPicPr>
          <p:nvPr/>
        </p:nvPicPr>
        <p:blipFill>
          <a:blip r:embed="rId6" cstate="print">
            <a:extLst>
              <a:ext uri="{BEBA8EAE-BF5A-486C-A8C5-ECC9F3942E4B}">
                <a14:imgProps xmlns:a14="http://schemas.microsoft.com/office/drawing/2010/main">
                  <a14:imgLayer r:embed="rId7">
                    <a14:imgEffect>
                      <a14:backgroundRemoval t="5030" b="94083" l="3778" r="94667"/>
                    </a14:imgEffect>
                  </a14:imgLayer>
                </a14:imgProps>
              </a:ext>
              <a:ext uri="{28A0092B-C50C-407E-A947-70E740481C1C}">
                <a14:useLocalDpi xmlns:a14="http://schemas.microsoft.com/office/drawing/2010/main" val="0"/>
              </a:ext>
            </a:extLst>
          </a:blip>
          <a:stretch>
            <a:fillRect/>
          </a:stretch>
        </p:blipFill>
        <p:spPr>
          <a:xfrm>
            <a:off x="7227506" y="4187678"/>
            <a:ext cx="1525001" cy="1143677"/>
          </a:xfrm>
          <a:prstGeom prst="rect">
            <a:avLst/>
          </a:prstGeom>
          <a:effectLst>
            <a:outerShdw blurRad="50800" dist="38100" dir="5400000" algn="t" rotWithShape="0">
              <a:prstClr val="black">
                <a:alpha val="40000"/>
              </a:prstClr>
            </a:outerShdw>
          </a:effectLst>
        </p:spPr>
      </p:pic>
      <p:pic>
        <p:nvPicPr>
          <p:cNvPr id="25" name="그림 7"/>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9714"/>
                    </a14:imgEffect>
                  </a14:imgLayer>
                </a14:imgProps>
              </a:ext>
              <a:ext uri="{28A0092B-C50C-407E-A947-70E740481C1C}">
                <a14:useLocalDpi xmlns:a14="http://schemas.microsoft.com/office/drawing/2010/main" val="0"/>
              </a:ext>
            </a:extLst>
          </a:blip>
          <a:stretch>
            <a:fillRect/>
          </a:stretch>
        </p:blipFill>
        <p:spPr>
          <a:xfrm>
            <a:off x="4953000" y="4292013"/>
            <a:ext cx="1511731" cy="1036616"/>
          </a:xfrm>
          <a:prstGeom prst="rect">
            <a:avLst/>
          </a:prstGeom>
          <a:effectLst>
            <a:outerShdw blurRad="50800" dist="38100" dir="5400000" algn="t" rotWithShape="0">
              <a:prstClr val="black">
                <a:alpha val="40000"/>
              </a:prstClr>
            </a:outerShdw>
          </a:effectLst>
        </p:spPr>
      </p:pic>
      <p:pic>
        <p:nvPicPr>
          <p:cNvPr id="26" name="내용 개체 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88175" y="2531155"/>
            <a:ext cx="1240104" cy="946613"/>
          </a:xfrm>
          <a:prstGeom prst="rect">
            <a:avLst/>
          </a:prstGeom>
        </p:spPr>
      </p:pic>
      <p:pic>
        <p:nvPicPr>
          <p:cNvPr id="27" name="내용 개체 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5711" y="2607355"/>
            <a:ext cx="1240104" cy="946613"/>
          </a:xfrm>
          <a:prstGeom prst="rect">
            <a:avLst/>
          </a:prstGeom>
        </p:spPr>
      </p:pic>
      <p:sp>
        <p:nvSpPr>
          <p:cNvPr id="31" name="모서리가 둥근 직사각형 14"/>
          <p:cNvSpPr/>
          <p:nvPr/>
        </p:nvSpPr>
        <p:spPr>
          <a:xfrm>
            <a:off x="4637208" y="2474020"/>
            <a:ext cx="4343399" cy="3105197"/>
          </a:xfrm>
          <a:prstGeom prst="roundRect">
            <a:avLst>
              <a:gd name="adj" fmla="val 699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latin typeface="Corbel" pitchFamily="34" charset="0"/>
                <a:cs typeface="Times New Roman" pitchFamily="18" charset="0"/>
              </a:rPr>
              <a:t>		             NUMA node 2</a:t>
            </a:r>
            <a:endParaRPr lang="en-US" b="1" dirty="0">
              <a:solidFill>
                <a:schemeClr val="tx1"/>
              </a:solidFill>
              <a:latin typeface="Corbel" pitchFamily="34" charset="0"/>
              <a:cs typeface="Times New Roman" pitchFamily="18" charset="0"/>
            </a:endParaRPr>
          </a:p>
        </p:txBody>
      </p:sp>
      <p:sp>
        <p:nvSpPr>
          <p:cNvPr id="16" name="사각형 설명선 15"/>
          <p:cNvSpPr/>
          <p:nvPr/>
        </p:nvSpPr>
        <p:spPr>
          <a:xfrm>
            <a:off x="3476323" y="1488635"/>
            <a:ext cx="3352800" cy="644965"/>
          </a:xfrm>
          <a:prstGeom prst="wedgeRectCallout">
            <a:avLst>
              <a:gd name="adj1" fmla="val -39833"/>
              <a:gd name="adj2" fmla="val 117450"/>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latin typeface="Corbel" pitchFamily="34" charset="0"/>
                <a:cs typeface="Times New Roman" pitchFamily="18" charset="0"/>
              </a:rPr>
              <a:t>Intel </a:t>
            </a:r>
            <a:r>
              <a:rPr lang="en-US" dirty="0" smtClean="0">
                <a:latin typeface="Corbel" pitchFamily="34" charset="0"/>
                <a:cs typeface="Times New Roman" pitchFamily="18" charset="0"/>
              </a:rPr>
              <a:t>X5680 </a:t>
            </a:r>
            <a:r>
              <a:rPr lang="en-US" dirty="0">
                <a:latin typeface="Corbel" pitchFamily="34" charset="0"/>
                <a:cs typeface="Times New Roman" pitchFamily="18" charset="0"/>
              </a:rPr>
              <a:t>3.33 </a:t>
            </a:r>
            <a:r>
              <a:rPr lang="en-US" dirty="0" smtClean="0">
                <a:latin typeface="Corbel" pitchFamily="34" charset="0"/>
                <a:cs typeface="Times New Roman" pitchFamily="18" charset="0"/>
              </a:rPr>
              <a:t>GHz (</a:t>
            </a:r>
            <a:r>
              <a:rPr lang="en-US" dirty="0" err="1" smtClean="0">
                <a:latin typeface="Corbel" pitchFamily="34" charset="0"/>
                <a:cs typeface="Times New Roman" pitchFamily="18" charset="0"/>
              </a:rPr>
              <a:t>hexacore</a:t>
            </a:r>
            <a:r>
              <a:rPr lang="en-US" dirty="0" smtClean="0">
                <a:latin typeface="Corbel" pitchFamily="34" charset="0"/>
                <a:cs typeface="Times New Roman" pitchFamily="18" charset="0"/>
              </a:rPr>
              <a:t>)</a:t>
            </a:r>
          </a:p>
          <a:p>
            <a:r>
              <a:rPr lang="en-US" dirty="0" smtClean="0">
                <a:latin typeface="Corbel" pitchFamily="34" charset="0"/>
                <a:cs typeface="Times New Roman" pitchFamily="18" charset="0"/>
              </a:rPr>
              <a:t>12 </a:t>
            </a:r>
            <a:r>
              <a:rPr lang="en-US" dirty="0">
                <a:latin typeface="Corbel" pitchFamily="34" charset="0"/>
                <a:cs typeface="Times New Roman" pitchFamily="18" charset="0"/>
              </a:rPr>
              <a:t>MB L3 NUMA-Shared Cache </a:t>
            </a:r>
          </a:p>
        </p:txBody>
      </p:sp>
      <p:sp>
        <p:nvSpPr>
          <p:cNvPr id="32" name="TextBox 31"/>
          <p:cNvSpPr txBox="1"/>
          <p:nvPr/>
        </p:nvSpPr>
        <p:spPr>
          <a:xfrm>
            <a:off x="4236888" y="2093246"/>
            <a:ext cx="1102573" cy="510778"/>
          </a:xfrm>
          <a:prstGeom prst="wedgeRoundRectCallout">
            <a:avLst>
              <a:gd name="adj1" fmla="val -57259"/>
              <a:gd name="adj2" fmla="val 101743"/>
              <a:gd name="adj3" fmla="val 16667"/>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FF0000"/>
                </a:solidFill>
                <a:latin typeface="Corbel" pitchFamily="34" charset="0"/>
                <a:cs typeface="Times New Roman" pitchFamily="18" charset="0"/>
              </a:rPr>
              <a:t>$1,210</a:t>
            </a:r>
            <a:endParaRPr lang="en-US" sz="1400" dirty="0" smtClean="0">
              <a:latin typeface="Corbel" pitchFamily="34" charset="0"/>
              <a:cs typeface="Times New Roman" pitchFamily="18" charset="0"/>
            </a:endParaRPr>
          </a:p>
        </p:txBody>
      </p:sp>
      <p:sp>
        <p:nvSpPr>
          <p:cNvPr id="33" name="TextBox 32"/>
          <p:cNvSpPr txBox="1"/>
          <p:nvPr/>
        </p:nvSpPr>
        <p:spPr>
          <a:xfrm>
            <a:off x="1370733" y="5236987"/>
            <a:ext cx="846653" cy="510778"/>
          </a:xfrm>
          <a:prstGeom prst="wedgeRoundRectCallout">
            <a:avLst>
              <a:gd name="adj1" fmla="val 9224"/>
              <a:gd name="adj2" fmla="val -107420"/>
              <a:gd name="adj3" fmla="val 16667"/>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FF0000"/>
                </a:solidFill>
                <a:latin typeface="Corbel" pitchFamily="34" charset="0"/>
                <a:cs typeface="Times New Roman" pitchFamily="18" charset="0"/>
              </a:rPr>
              <a:t>$512</a:t>
            </a:r>
            <a:endParaRPr lang="en-US" sz="1400" dirty="0" smtClean="0">
              <a:latin typeface="Corbel" pitchFamily="34" charset="0"/>
              <a:cs typeface="Times New Roman" pitchFamily="18" charset="0"/>
            </a:endParaRPr>
          </a:p>
        </p:txBody>
      </p:sp>
      <p:sp>
        <p:nvSpPr>
          <p:cNvPr id="34" name="TextBox 33"/>
          <p:cNvSpPr txBox="1"/>
          <p:nvPr/>
        </p:nvSpPr>
        <p:spPr>
          <a:xfrm>
            <a:off x="2207981" y="4036624"/>
            <a:ext cx="846653" cy="510778"/>
          </a:xfrm>
          <a:prstGeom prst="wedgeRoundRectCallout">
            <a:avLst>
              <a:gd name="adj1" fmla="val 47796"/>
              <a:gd name="adj2" fmla="val 69774"/>
              <a:gd name="adj3" fmla="val 16667"/>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FF0000"/>
                </a:solidFill>
                <a:latin typeface="Corbel" pitchFamily="34" charset="0"/>
                <a:cs typeface="Times New Roman" pitchFamily="18" charset="0"/>
              </a:rPr>
              <a:t>$370</a:t>
            </a:r>
            <a:endParaRPr lang="en-US" sz="1400" dirty="0" smtClean="0">
              <a:latin typeface="Corbel" pitchFamily="34" charset="0"/>
              <a:cs typeface="Times New Roman" pitchFamily="18" charset="0"/>
            </a:endParaRPr>
          </a:p>
        </p:txBody>
      </p:sp>
      <p:sp>
        <p:nvSpPr>
          <p:cNvPr id="35" name="TextBox 34"/>
          <p:cNvSpPr txBox="1"/>
          <p:nvPr/>
        </p:nvSpPr>
        <p:spPr>
          <a:xfrm>
            <a:off x="1767694" y="1853232"/>
            <a:ext cx="863614" cy="510778"/>
          </a:xfrm>
          <a:prstGeom prst="wedgeRoundRectCallout">
            <a:avLst>
              <a:gd name="adj1" fmla="val -46446"/>
              <a:gd name="adj2" fmla="val 95806"/>
              <a:gd name="adj3" fmla="val 16667"/>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FF0000"/>
                </a:solidFill>
                <a:latin typeface="Corbel" pitchFamily="34" charset="0"/>
                <a:cs typeface="Times New Roman" pitchFamily="18" charset="0"/>
              </a:rPr>
              <a:t>$100</a:t>
            </a:r>
            <a:endParaRPr lang="en-US" sz="1400" dirty="0" smtClean="0">
              <a:latin typeface="Corbel" pitchFamily="34" charset="0"/>
              <a:cs typeface="Times New Roman" pitchFamily="18" charset="0"/>
            </a:endParaRPr>
          </a:p>
        </p:txBody>
      </p:sp>
      <p:sp>
        <p:nvSpPr>
          <p:cNvPr id="36" name="TextBox 35"/>
          <p:cNvSpPr txBox="1"/>
          <p:nvPr/>
        </p:nvSpPr>
        <p:spPr>
          <a:xfrm>
            <a:off x="4876800" y="5410200"/>
            <a:ext cx="4039597" cy="919401"/>
          </a:xfrm>
          <a:prstGeom prst="roundRect">
            <a:avLst/>
          </a:prstGeom>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smtClean="0">
                <a:solidFill>
                  <a:srgbClr val="FF0000"/>
                </a:solidFill>
                <a:latin typeface="Corbel" pitchFamily="34" charset="0"/>
                <a:cs typeface="Times New Roman" pitchFamily="18" charset="0"/>
              </a:rPr>
              <a:t>Total Cost </a:t>
            </a:r>
          </a:p>
          <a:p>
            <a:pPr algn="ctr"/>
            <a:r>
              <a:rPr lang="en-US" sz="2400" b="1" dirty="0" smtClean="0">
                <a:solidFill>
                  <a:srgbClr val="FF0000"/>
                </a:solidFill>
                <a:latin typeface="Corbel" pitchFamily="34" charset="0"/>
                <a:cs typeface="Times New Roman" pitchFamily="18" charset="0"/>
              </a:rPr>
              <a:t>(incl. </a:t>
            </a:r>
            <a:r>
              <a:rPr lang="en-US" sz="2400" b="1" dirty="0" err="1" smtClean="0">
                <a:solidFill>
                  <a:srgbClr val="FF0000"/>
                </a:solidFill>
                <a:latin typeface="Corbel" pitchFamily="34" charset="0"/>
                <a:cs typeface="Times New Roman" pitchFamily="18" charset="0"/>
              </a:rPr>
              <a:t>serverboard</a:t>
            </a:r>
            <a:r>
              <a:rPr lang="en-US" sz="2400" b="1" dirty="0" smtClean="0">
                <a:solidFill>
                  <a:srgbClr val="FF0000"/>
                </a:solidFill>
                <a:latin typeface="Corbel" pitchFamily="34" charset="0"/>
                <a:cs typeface="Times New Roman" pitchFamily="18" charset="0"/>
              </a:rPr>
              <a:t>) = ~$7,000</a:t>
            </a:r>
            <a:endParaRPr lang="en-US" sz="1400" dirty="0" smtClean="0">
              <a:latin typeface="Corbel" pitchFamily="34" charset="0"/>
              <a:cs typeface="Times New Roman" pitchFamily="18" charset="0"/>
            </a:endParaRPr>
          </a:p>
        </p:txBody>
      </p:sp>
    </p:spTree>
    <p:extLst>
      <p:ext uri="{BB962C8B-B14F-4D97-AF65-F5344CB8AC3E}">
        <p14:creationId xmlns:p14="http://schemas.microsoft.com/office/powerpoint/2010/main" val="4108688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ffectLst>
                  <a:outerShdw blurRad="38100" dist="38100" dir="2700000" algn="tl">
                    <a:srgbClr val="000000">
                      <a:alpha val="43137"/>
                    </a:srgbClr>
                  </a:outerShdw>
                </a:effectLst>
                <a:latin typeface="Corbel" pitchFamily="34" charset="0"/>
              </a:rPr>
              <a:t>IDS Benchmarking Tool</a:t>
            </a:r>
            <a:endParaRPr lang="ko-KR" alt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r>
              <a:rPr lang="en-US" altLang="ko-KR" sz="2000" dirty="0" smtClean="0">
                <a:latin typeface="Corbel" pitchFamily="34" charset="0"/>
              </a:rPr>
              <a:t>Generates packets at line rate (40 </a:t>
            </a:r>
            <a:r>
              <a:rPr lang="en-US" altLang="ko-KR" sz="2000" dirty="0" err="1" smtClean="0">
                <a:latin typeface="Corbel" pitchFamily="34" charset="0"/>
              </a:rPr>
              <a:t>Gbps</a:t>
            </a:r>
            <a:r>
              <a:rPr lang="en-US" altLang="ko-KR" sz="2000" dirty="0" smtClean="0">
                <a:latin typeface="Corbel" pitchFamily="34" charset="0"/>
              </a:rPr>
              <a:t>) </a:t>
            </a:r>
          </a:p>
          <a:p>
            <a:pPr lvl="1"/>
            <a:r>
              <a:rPr lang="en-US" altLang="ko-KR" sz="1800" dirty="0" smtClean="0">
                <a:latin typeface="Corbel" pitchFamily="34" charset="0"/>
              </a:rPr>
              <a:t>Random TCP packets (innocent)</a:t>
            </a:r>
          </a:p>
          <a:p>
            <a:pPr lvl="1"/>
            <a:r>
              <a:rPr lang="en-US" altLang="ko-KR" sz="1800" dirty="0" smtClean="0">
                <a:latin typeface="Corbel" pitchFamily="34" charset="0"/>
              </a:rPr>
              <a:t>Attack packets are generated by attack rule-set</a:t>
            </a:r>
          </a:p>
          <a:p>
            <a:r>
              <a:rPr lang="en-US" altLang="ko-KR" sz="2000" dirty="0" smtClean="0">
                <a:latin typeface="Corbel" pitchFamily="34" charset="0"/>
              </a:rPr>
              <a:t>Support packet replay using PCAP files</a:t>
            </a:r>
            <a:endParaRPr lang="en-US" altLang="ko-KR" sz="1800" dirty="0" smtClean="0">
              <a:latin typeface="Corbel" pitchFamily="34" charset="0"/>
            </a:endParaRPr>
          </a:p>
          <a:p>
            <a:r>
              <a:rPr lang="en-US" altLang="ko-KR" sz="2000" dirty="0" smtClean="0">
                <a:latin typeface="Corbel" pitchFamily="34" charset="0"/>
              </a:rPr>
              <a:t>Useful for </a:t>
            </a:r>
            <a:r>
              <a:rPr lang="en-US" altLang="ko-KR" sz="2000" dirty="0">
                <a:latin typeface="Corbel" pitchFamily="34" charset="0"/>
              </a:rPr>
              <a:t>p</a:t>
            </a:r>
            <a:r>
              <a:rPr lang="en-US" altLang="ko-KR" sz="2000" dirty="0" smtClean="0">
                <a:latin typeface="Corbel" pitchFamily="34" charset="0"/>
              </a:rPr>
              <a:t>erformance evaluation</a:t>
            </a:r>
            <a:endParaRPr lang="ko-KR" altLang="en-US" sz="2000" dirty="0">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18</a:t>
            </a:fld>
            <a:endParaRPr lang="en-US">
              <a:latin typeface="Corbel" pitchFamily="34" charset="0"/>
            </a:endParaRPr>
          </a:p>
        </p:txBody>
      </p:sp>
    </p:spTree>
    <p:extLst>
      <p:ext uri="{BB962C8B-B14F-4D97-AF65-F5344CB8AC3E}">
        <p14:creationId xmlns:p14="http://schemas.microsoft.com/office/powerpoint/2010/main" val="165529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Corbel" pitchFamily="34" charset="0"/>
              </a:rPr>
              <a:t>Kargus</a:t>
            </a:r>
            <a:r>
              <a:rPr lang="en-US" dirty="0">
                <a:effectLst>
                  <a:outerShdw blurRad="38100" dist="38100" dir="2700000" algn="tl">
                    <a:srgbClr val="000000">
                      <a:alpha val="43137"/>
                    </a:srgbClr>
                  </a:outerShdw>
                </a:effectLst>
                <a:latin typeface="Corbel" pitchFamily="34" charset="0"/>
              </a:rPr>
              <a:t> </a:t>
            </a:r>
            <a:r>
              <a:rPr lang="en-US" dirty="0" smtClean="0">
                <a:effectLst>
                  <a:outerShdw blurRad="38100" dist="38100" dir="2700000" algn="tl">
                    <a:srgbClr val="000000">
                      <a:alpha val="43137"/>
                    </a:srgbClr>
                  </a:outerShdw>
                </a:effectLst>
                <a:latin typeface="Corbel" pitchFamily="34" charset="0"/>
              </a:rPr>
              <a:t>Performance Evaluation</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smtClean="0">
                <a:latin typeface="Corbel" pitchFamily="34" charset="0"/>
              </a:rPr>
              <a:t>Micro-benchmarks</a:t>
            </a:r>
          </a:p>
          <a:p>
            <a:pPr lvl="1"/>
            <a:r>
              <a:rPr lang="en-US" altLang="ko-KR" sz="1800" dirty="0" smtClean="0">
                <a:latin typeface="Corbel" pitchFamily="34" charset="0"/>
              </a:rPr>
              <a:t>Input </a:t>
            </a:r>
            <a:r>
              <a:rPr lang="en-US" altLang="ko-KR" sz="1800" dirty="0">
                <a:latin typeface="Corbel" pitchFamily="34" charset="0"/>
              </a:rPr>
              <a:t>traffic rate: 40 </a:t>
            </a:r>
            <a:r>
              <a:rPr lang="en-US" altLang="ko-KR" sz="1800" dirty="0" err="1" smtClean="0">
                <a:latin typeface="Corbel" pitchFamily="34" charset="0"/>
              </a:rPr>
              <a:t>Gbps</a:t>
            </a:r>
            <a:endParaRPr lang="en-US" altLang="ko-KR" sz="1800" dirty="0">
              <a:latin typeface="Corbel" pitchFamily="34" charset="0"/>
            </a:endParaRPr>
          </a:p>
          <a:p>
            <a:pPr lvl="1"/>
            <a:r>
              <a:rPr lang="en-US" altLang="ko-KR" sz="1800" dirty="0">
                <a:latin typeface="Corbel" pitchFamily="34" charset="0"/>
              </a:rPr>
              <a:t>Evaluate </a:t>
            </a:r>
            <a:r>
              <a:rPr lang="en-US" altLang="ko-KR" sz="1800" dirty="0" err="1">
                <a:latin typeface="Corbel" pitchFamily="34" charset="0"/>
              </a:rPr>
              <a:t>Kargus</a:t>
            </a:r>
            <a:r>
              <a:rPr lang="en-US" altLang="ko-KR" sz="1800" dirty="0">
                <a:latin typeface="Corbel" pitchFamily="34" charset="0"/>
              </a:rPr>
              <a:t> (~3,000 HTTP rules) against:</a:t>
            </a:r>
          </a:p>
          <a:p>
            <a:pPr lvl="2"/>
            <a:r>
              <a:rPr lang="en-US" altLang="ko-KR" dirty="0" err="1">
                <a:latin typeface="Corbel" pitchFamily="34" charset="0"/>
              </a:rPr>
              <a:t>Kargus</a:t>
            </a:r>
            <a:r>
              <a:rPr lang="en-US" altLang="ko-KR" dirty="0">
                <a:latin typeface="Corbel" pitchFamily="34" charset="0"/>
              </a:rPr>
              <a:t>-CPU-only (12 engines)</a:t>
            </a:r>
          </a:p>
          <a:p>
            <a:pPr lvl="2"/>
            <a:r>
              <a:rPr lang="en-US" altLang="ko-KR" dirty="0">
                <a:latin typeface="Corbel" pitchFamily="34" charset="0"/>
              </a:rPr>
              <a:t>Snort with PF_RING</a:t>
            </a:r>
          </a:p>
          <a:p>
            <a:pPr lvl="2"/>
            <a:r>
              <a:rPr lang="en-US" altLang="ko-KR" dirty="0" err="1" smtClean="0">
                <a:latin typeface="Corbel" pitchFamily="34" charset="0"/>
              </a:rPr>
              <a:t>MIDeA</a:t>
            </a:r>
            <a:r>
              <a:rPr lang="en-US" altLang="ko-KR" baseline="30000" dirty="0" smtClean="0">
                <a:latin typeface="Corbel" pitchFamily="34" charset="0"/>
              </a:rPr>
              <a:t>*</a:t>
            </a:r>
          </a:p>
          <a:p>
            <a:r>
              <a:rPr lang="en-US" altLang="ko-KR" sz="2000" dirty="0" smtClean="0">
                <a:latin typeface="Corbel" pitchFamily="34" charset="0"/>
              </a:rPr>
              <a:t>Refer to the paper for more results</a:t>
            </a:r>
          </a:p>
          <a:p>
            <a:pPr lvl="1"/>
            <a:endParaRPr lang="en-US" altLang="ko-KR" sz="1800" dirty="0">
              <a:latin typeface="Corbel" pitchFamily="34" charset="0"/>
            </a:endParaRPr>
          </a:p>
          <a:p>
            <a:endParaRPr lang="en-US" sz="20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19</a:t>
            </a:fld>
            <a:endParaRPr lang="en-US">
              <a:latin typeface="Corbel" pitchFamily="34" charset="0"/>
            </a:endParaRPr>
          </a:p>
        </p:txBody>
      </p:sp>
      <p:sp>
        <p:nvSpPr>
          <p:cNvPr id="5" name="TextBox 4"/>
          <p:cNvSpPr txBox="1"/>
          <p:nvPr/>
        </p:nvSpPr>
        <p:spPr>
          <a:xfrm>
            <a:off x="152400" y="5943600"/>
            <a:ext cx="8839200" cy="369332"/>
          </a:xfrm>
          <a:prstGeom prst="rect">
            <a:avLst/>
          </a:prstGeom>
          <a:noFill/>
          <a:ln w="6350">
            <a:solidFill>
              <a:schemeClr val="accent1"/>
            </a:solidFill>
          </a:ln>
        </p:spPr>
        <p:txBody>
          <a:bodyPr wrap="square" rtlCol="0">
            <a:spAutoFit/>
          </a:bodyPr>
          <a:lstStyle/>
          <a:p>
            <a:r>
              <a:rPr lang="en-US" altLang="ko-KR" dirty="0" smtClean="0">
                <a:latin typeface="Corbel" pitchFamily="34" charset="0"/>
                <a:cs typeface="Times New Roman" pitchFamily="18" charset="0"/>
              </a:rPr>
              <a:t>* G. </a:t>
            </a:r>
            <a:r>
              <a:rPr lang="en-US" altLang="ko-KR" dirty="0" err="1" smtClean="0">
                <a:latin typeface="Corbel" pitchFamily="34" charset="0"/>
                <a:cs typeface="Times New Roman" pitchFamily="18" charset="0"/>
              </a:rPr>
              <a:t>Vasiliadis</a:t>
            </a:r>
            <a:r>
              <a:rPr lang="en-US" altLang="ko-KR" dirty="0">
                <a:latin typeface="Corbel" pitchFamily="34" charset="0"/>
                <a:cs typeface="Times New Roman" pitchFamily="18" charset="0"/>
              </a:rPr>
              <a:t> </a:t>
            </a:r>
            <a:r>
              <a:rPr lang="en-US" altLang="ko-KR" dirty="0" smtClean="0">
                <a:latin typeface="Corbel" pitchFamily="34" charset="0"/>
                <a:cs typeface="Times New Roman" pitchFamily="18" charset="0"/>
              </a:rPr>
              <a:t>et al., “</a:t>
            </a:r>
            <a:r>
              <a:rPr lang="en-US" altLang="ko-KR" dirty="0" err="1" smtClean="0">
                <a:latin typeface="Corbel" pitchFamily="34" charset="0"/>
                <a:cs typeface="Times New Roman" pitchFamily="18" charset="0"/>
              </a:rPr>
              <a:t>MIDeA</a:t>
            </a:r>
            <a:r>
              <a:rPr lang="en-US" altLang="ko-KR" dirty="0" smtClean="0">
                <a:latin typeface="Corbel" pitchFamily="34" charset="0"/>
                <a:cs typeface="Times New Roman" pitchFamily="18" charset="0"/>
              </a:rPr>
              <a:t>: a multi-parallel intrusion detection architecture”, ACM CCS ‘11</a:t>
            </a:r>
            <a:endParaRPr lang="ko-KR" altLang="en-US" dirty="0">
              <a:latin typeface="Corbel" pitchFamily="34" charset="0"/>
              <a:cs typeface="Times New Roman" pitchFamily="18" charset="0"/>
            </a:endParaRPr>
          </a:p>
        </p:txBody>
      </p:sp>
    </p:spTree>
    <p:extLst>
      <p:ext uri="{BB962C8B-B14F-4D97-AF65-F5344CB8AC3E}">
        <p14:creationId xmlns:p14="http://schemas.microsoft.com/office/powerpoint/2010/main" val="379213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구름 13"/>
          <p:cNvSpPr/>
          <p:nvPr/>
        </p:nvSpPr>
        <p:spPr>
          <a:xfrm>
            <a:off x="1376331" y="4497822"/>
            <a:ext cx="2736304" cy="1440160"/>
          </a:xfrm>
          <a:prstGeom prst="cloud">
            <a:avLst/>
          </a:prstGeom>
          <a:gradFill flip="none" rotWithShape="1">
            <a:gsLst>
              <a:gs pos="0">
                <a:schemeClr val="accent1">
                  <a:shade val="51000"/>
                  <a:satMod val="130000"/>
                </a:schemeClr>
              </a:gs>
              <a:gs pos="64000">
                <a:schemeClr val="accent1">
                  <a:shade val="93000"/>
                  <a:satMod val="130000"/>
                  <a:alpha val="77000"/>
                </a:schemeClr>
              </a:gs>
              <a:gs pos="100000">
                <a:schemeClr val="accent1">
                  <a:shade val="94000"/>
                  <a:satMod val="135000"/>
                </a:schemeClr>
              </a:gs>
            </a:gsLst>
            <a:path path="shape">
              <a:fillToRect l="50000" t="50000" r="50000" b="50000"/>
            </a:path>
            <a:tileRect/>
          </a:gradFill>
          <a:ln w="28575">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b="1" dirty="0" smtClean="0">
                <a:effectLst>
                  <a:outerShdw blurRad="38100" dist="38100" dir="2700000" algn="tl">
                    <a:srgbClr val="000000">
                      <a:alpha val="43137"/>
                    </a:srgbClr>
                  </a:outerShdw>
                </a:effectLst>
                <a:latin typeface="Corbel" pitchFamily="34" charset="0"/>
                <a:cs typeface="Times New Roman" pitchFamily="18" charset="0"/>
              </a:rPr>
              <a:t>Internet</a:t>
            </a:r>
            <a:endParaRPr lang="ko-KR" altLang="en-US" b="1" dirty="0">
              <a:effectLst>
                <a:outerShdw blurRad="38100" dist="38100" dir="2700000" algn="tl">
                  <a:srgbClr val="000000">
                    <a:alpha val="43137"/>
                  </a:srgbClr>
                </a:outerShdw>
              </a:effectLst>
              <a:latin typeface="Corbel" pitchFamily="34" charset="0"/>
              <a:cs typeface="Times New Roman" pitchFamily="18" charset="0"/>
            </a:endParaRPr>
          </a:p>
        </p:txBody>
      </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Network Intrusion Detection Systems (NIDS)</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a:latin typeface="Corbel" pitchFamily="34" charset="0"/>
              </a:rPr>
              <a:t>Detect known malicious activities</a:t>
            </a:r>
          </a:p>
          <a:p>
            <a:pPr lvl="1"/>
            <a:r>
              <a:rPr lang="en-US" altLang="ko-KR" sz="1800" dirty="0">
                <a:latin typeface="Corbel" pitchFamily="34" charset="0"/>
              </a:rPr>
              <a:t>P</a:t>
            </a:r>
            <a:r>
              <a:rPr lang="en-US" altLang="ko-KR" sz="1800" dirty="0" smtClean="0">
                <a:latin typeface="Corbel" pitchFamily="34" charset="0"/>
              </a:rPr>
              <a:t>ort </a:t>
            </a:r>
            <a:r>
              <a:rPr lang="en-US" altLang="ko-KR" sz="1800" dirty="0">
                <a:latin typeface="Corbel" pitchFamily="34" charset="0"/>
              </a:rPr>
              <a:t>scans, SQL injections, buffer </a:t>
            </a:r>
            <a:r>
              <a:rPr lang="en-US" altLang="ko-KR" sz="1800" dirty="0" smtClean="0">
                <a:latin typeface="Corbel" pitchFamily="34" charset="0"/>
              </a:rPr>
              <a:t>overflows, etc.</a:t>
            </a:r>
            <a:endParaRPr lang="en-US" altLang="ko-KR" sz="1800" dirty="0">
              <a:latin typeface="Corbel" pitchFamily="34" charset="0"/>
            </a:endParaRPr>
          </a:p>
          <a:p>
            <a:r>
              <a:rPr lang="en-US" altLang="ko-KR" sz="2000" dirty="0" smtClean="0">
                <a:latin typeface="Corbel" pitchFamily="34" charset="0"/>
              </a:rPr>
              <a:t>Deep </a:t>
            </a:r>
            <a:r>
              <a:rPr lang="en-US" altLang="ko-KR" sz="2000" dirty="0">
                <a:latin typeface="Corbel" pitchFamily="34" charset="0"/>
              </a:rPr>
              <a:t>packet inspection</a:t>
            </a:r>
          </a:p>
          <a:p>
            <a:pPr lvl="1"/>
            <a:r>
              <a:rPr lang="en-US" altLang="ko-KR" sz="1800" dirty="0" smtClean="0">
                <a:latin typeface="Corbel" pitchFamily="34" charset="0"/>
              </a:rPr>
              <a:t>Detect malicious signatures (rules) </a:t>
            </a:r>
            <a:r>
              <a:rPr lang="en-US" altLang="ko-KR" sz="1800" dirty="0">
                <a:latin typeface="Corbel" pitchFamily="34" charset="0"/>
              </a:rPr>
              <a:t>in each </a:t>
            </a:r>
            <a:r>
              <a:rPr lang="en-US" altLang="ko-KR" sz="1800" dirty="0" smtClean="0">
                <a:latin typeface="Corbel" pitchFamily="34" charset="0"/>
              </a:rPr>
              <a:t>packet</a:t>
            </a:r>
            <a:endParaRPr lang="en-US" altLang="ko-KR" sz="1800" dirty="0">
              <a:latin typeface="Corbel" pitchFamily="34" charset="0"/>
            </a:endParaRPr>
          </a:p>
          <a:p>
            <a:r>
              <a:rPr lang="en-US" sz="2000" dirty="0" smtClean="0">
                <a:latin typeface="Corbel" pitchFamily="34" charset="0"/>
              </a:rPr>
              <a:t>Desirable features</a:t>
            </a:r>
          </a:p>
          <a:p>
            <a:pPr lvl="1"/>
            <a:r>
              <a:rPr lang="en-US" sz="1800" dirty="0">
                <a:latin typeface="Corbel" pitchFamily="34" charset="0"/>
              </a:rPr>
              <a:t>H</a:t>
            </a:r>
            <a:r>
              <a:rPr lang="en-US" sz="1800" dirty="0" smtClean="0">
                <a:latin typeface="Corbel" pitchFamily="34" charset="0"/>
              </a:rPr>
              <a:t>igh performance (&gt; 10Gbps) with precision</a:t>
            </a:r>
          </a:p>
          <a:p>
            <a:pPr lvl="1"/>
            <a:r>
              <a:rPr lang="en-US" sz="1800" dirty="0" smtClean="0">
                <a:latin typeface="Corbel" pitchFamily="34" charset="0"/>
              </a:rPr>
              <a:t>Easy maintenance</a:t>
            </a:r>
          </a:p>
          <a:p>
            <a:pPr lvl="2"/>
            <a:r>
              <a:rPr lang="en-US" dirty="0" smtClean="0">
                <a:latin typeface="Corbel" pitchFamily="34" charset="0"/>
              </a:rPr>
              <a:t>Frequent </a:t>
            </a:r>
            <a:r>
              <a:rPr lang="en-US" dirty="0" err="1" smtClean="0">
                <a:latin typeface="Corbel" pitchFamily="34" charset="0"/>
              </a:rPr>
              <a:t>ruleset</a:t>
            </a:r>
            <a:r>
              <a:rPr lang="en-US" dirty="0" smtClean="0">
                <a:latin typeface="Corbel" pitchFamily="34" charset="0"/>
              </a:rPr>
              <a:t> updates</a:t>
            </a: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a:t>
            </a:fld>
            <a:endParaRPr lang="en-US">
              <a:latin typeface="Corbel" pitchFamily="34" charset="0"/>
            </a:endParaRPr>
          </a:p>
        </p:txBody>
      </p:sp>
      <p:cxnSp>
        <p:nvCxnSpPr>
          <p:cNvPr id="45" name="직선 연결선 4"/>
          <p:cNvCxnSpPr>
            <a:endCxn id="57" idx="4"/>
          </p:cNvCxnSpPr>
          <p:nvPr/>
        </p:nvCxnSpPr>
        <p:spPr>
          <a:xfrm flipH="1">
            <a:off x="5408779" y="4857862"/>
            <a:ext cx="72008" cy="416173"/>
          </a:xfrm>
          <a:prstGeom prst="line">
            <a:avLst/>
          </a:prstGeom>
          <a:ln w="38100">
            <a:solidFill>
              <a:schemeClr val="accent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cxnSp>
      <p:cxnSp>
        <p:nvCxnSpPr>
          <p:cNvPr id="46" name="직선 연결선 5"/>
          <p:cNvCxnSpPr/>
          <p:nvPr/>
        </p:nvCxnSpPr>
        <p:spPr>
          <a:xfrm>
            <a:off x="4110355" y="5217902"/>
            <a:ext cx="1226416" cy="0"/>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직선 연결선 6"/>
          <p:cNvCxnSpPr/>
          <p:nvPr/>
        </p:nvCxnSpPr>
        <p:spPr>
          <a:xfrm flipH="1" flipV="1">
            <a:off x="5480787" y="5217902"/>
            <a:ext cx="180020" cy="720080"/>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8" name="Picture 5" descr="C:\Documents and Settings\이지형\Local Settings\Temporary Internet Files\Content.IE5\WR1IPBA5\MC900428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771" y="5721958"/>
            <a:ext cx="603381" cy="4320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9" name="직선 연결선 8"/>
          <p:cNvCxnSpPr/>
          <p:nvPr/>
        </p:nvCxnSpPr>
        <p:spPr>
          <a:xfrm flipH="1">
            <a:off x="5480787" y="5073886"/>
            <a:ext cx="1957874" cy="144016"/>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직선 연결선 9"/>
          <p:cNvCxnSpPr/>
          <p:nvPr/>
        </p:nvCxnSpPr>
        <p:spPr>
          <a:xfrm flipH="1" flipV="1">
            <a:off x="5480787" y="5217902"/>
            <a:ext cx="1395469" cy="616323"/>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 name="Picture 5" descr="C:\Documents and Settings\이지형\Local Settings\Temporary Internet Files\Content.IE5\WR1IPBA5\MC900428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971" y="4857862"/>
            <a:ext cx="603381" cy="4320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5" descr="C:\Documents and Settings\이지형\Local Settings\Temporary Internet Files\Content.IE5\WR1IPBA5\MC900428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427" y="5618201"/>
            <a:ext cx="603381" cy="4320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5" name="그룹 14"/>
          <p:cNvGrpSpPr/>
          <p:nvPr/>
        </p:nvGrpSpPr>
        <p:grpSpPr>
          <a:xfrm>
            <a:off x="5156751" y="5089760"/>
            <a:ext cx="504056" cy="256283"/>
            <a:chOff x="3923928" y="5981029"/>
            <a:chExt cx="504056" cy="256283"/>
          </a:xfrm>
          <a:effectLst>
            <a:outerShdw blurRad="50800" dist="38100" dir="2700000" algn="tl" rotWithShape="0">
              <a:prstClr val="black">
                <a:alpha val="40000"/>
              </a:prstClr>
            </a:outerShdw>
          </a:effectLst>
        </p:grpSpPr>
        <p:sp>
          <p:nvSpPr>
            <p:cNvPr id="56" name="타원 15"/>
            <p:cNvSpPr/>
            <p:nvPr/>
          </p:nvSpPr>
          <p:spPr>
            <a:xfrm>
              <a:off x="3923928" y="6053037"/>
              <a:ext cx="504056" cy="184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orbel" pitchFamily="34" charset="0"/>
                <a:cs typeface="Times New Roman" pitchFamily="18" charset="0"/>
              </a:endParaRPr>
            </a:p>
          </p:txBody>
        </p:sp>
        <p:sp>
          <p:nvSpPr>
            <p:cNvPr id="57" name="순서도: 가산 접합 16"/>
            <p:cNvSpPr/>
            <p:nvPr/>
          </p:nvSpPr>
          <p:spPr>
            <a:xfrm>
              <a:off x="3923928" y="5981029"/>
              <a:ext cx="504056" cy="18427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orbel" pitchFamily="34" charset="0"/>
                <a:cs typeface="Times New Roman" pitchFamily="18" charset="0"/>
              </a:endParaRPr>
            </a:p>
          </p:txBody>
        </p:sp>
        <p:cxnSp>
          <p:nvCxnSpPr>
            <p:cNvPr id="58" name="직선 연결선 17"/>
            <p:cNvCxnSpPr>
              <a:stCxn id="56" idx="6"/>
              <a:endCxn id="57" idx="6"/>
            </p:cNvCxnSpPr>
            <p:nvPr/>
          </p:nvCxnSpPr>
          <p:spPr>
            <a:xfrm flipV="1">
              <a:off x="4427984" y="6073167"/>
              <a:ext cx="0" cy="72008"/>
            </a:xfrm>
            <a:prstGeom prst="line">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59" name="직선 연결선 18"/>
            <p:cNvCxnSpPr>
              <a:stCxn id="56" idx="2"/>
              <a:endCxn id="57" idx="2"/>
            </p:cNvCxnSpPr>
            <p:nvPr/>
          </p:nvCxnSpPr>
          <p:spPr>
            <a:xfrm flipV="1">
              <a:off x="3923928" y="6073167"/>
              <a:ext cx="0" cy="72008"/>
            </a:xfrm>
            <a:prstGeom prst="line">
              <a:avLst/>
            </a:prstGeom>
            <a:ln/>
          </p:spPr>
          <p:style>
            <a:lnRef idx="2">
              <a:schemeClr val="accent1">
                <a:shade val="50000"/>
              </a:schemeClr>
            </a:lnRef>
            <a:fillRef idx="1">
              <a:schemeClr val="accent1"/>
            </a:fillRef>
            <a:effectRef idx="0">
              <a:schemeClr val="accent1"/>
            </a:effectRef>
            <a:fontRef idx="minor">
              <a:schemeClr val="lt1"/>
            </a:fontRef>
          </p:style>
        </p:cxnSp>
      </p:grpSp>
      <p:pic>
        <p:nvPicPr>
          <p:cNvPr id="24" name="Picture 2" descr="C:\Documents and Settings\이지형\Local Settings\Temporary Internet Files\Content.IE5\TVA5F8FI\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073" y="4322057"/>
            <a:ext cx="720080" cy="7200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135463" y="4071753"/>
            <a:ext cx="675301"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ko-KR" sz="1600" dirty="0" smtClean="0">
                <a:latin typeface="Corbel" pitchFamily="34" charset="0"/>
                <a:cs typeface="Times New Roman" pitchFamily="18" charset="0"/>
              </a:rPr>
              <a:t>NIDS</a:t>
            </a:r>
            <a:endParaRPr lang="ko-KR" altLang="en-US" sz="1600" dirty="0">
              <a:latin typeface="Corbel" pitchFamily="34" charset="0"/>
              <a:cs typeface="Times New Roman" pitchFamily="18" charset="0"/>
            </a:endParaRPr>
          </a:p>
        </p:txBody>
      </p:sp>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4986153"/>
            <a:ext cx="416935" cy="416935"/>
          </a:xfrm>
          <a:prstGeom prst="rect">
            <a:avLst/>
          </a:prstGeom>
          <a:effectLst>
            <a:outerShdw blurRad="50800" dist="38100" dir="2700000" algn="tl" rotWithShape="0">
              <a:prstClr val="black">
                <a:alpha val="40000"/>
              </a:prstClr>
            </a:outerShdw>
          </a:effectLst>
        </p:spPr>
      </p:pic>
      <p:sp>
        <p:nvSpPr>
          <p:cNvPr id="61" name="폭발 1 20"/>
          <p:cNvSpPr/>
          <p:nvPr/>
        </p:nvSpPr>
        <p:spPr>
          <a:xfrm>
            <a:off x="5660808" y="3962400"/>
            <a:ext cx="1920982" cy="1023753"/>
          </a:xfrm>
          <a:prstGeom prst="irregularSeal1">
            <a:avLst/>
          </a:prstGeom>
          <a:gradFill>
            <a:gsLst>
              <a:gs pos="0">
                <a:srgbClr val="FF0000"/>
              </a:gs>
              <a:gs pos="75000">
                <a:srgbClr val="FF0000"/>
              </a:gs>
              <a:gs pos="100000">
                <a:srgbClr val="FF0000"/>
              </a:gs>
            </a:gsLst>
            <a:path path="shape">
              <a:fillToRect l="50000" t="50000" r="50000" b="50000"/>
            </a:path>
          </a:gradFill>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ko-KR" sz="1400" b="1" dirty="0" smtClean="0">
                <a:effectLst>
                  <a:outerShdw blurRad="38100" dist="38100" dir="2700000" algn="tl">
                    <a:srgbClr val="000000">
                      <a:alpha val="43137"/>
                    </a:srgbClr>
                  </a:outerShdw>
                </a:effectLst>
                <a:latin typeface="Corbel" pitchFamily="34" charset="0"/>
                <a:cs typeface="Times New Roman" pitchFamily="18" charset="0"/>
              </a:rPr>
              <a:t>Attack</a:t>
            </a:r>
            <a:endParaRPr lang="ko-KR" altLang="en-US" sz="1400" b="1" dirty="0">
              <a:effectLst>
                <a:outerShdw blurRad="38100" dist="38100" dir="2700000" algn="tl">
                  <a:srgbClr val="000000">
                    <a:alpha val="43137"/>
                  </a:srgbClr>
                </a:outerShdw>
              </a:effectLst>
              <a:latin typeface="Corbel" pitchFamily="34" charset="0"/>
              <a:cs typeface="Times New Roman" pitchFamily="18" charset="0"/>
            </a:endParaRPr>
          </a:p>
        </p:txBody>
      </p:sp>
    </p:spTree>
    <p:extLst>
      <p:ext uri="{BB962C8B-B14F-4D97-AF65-F5344CB8AC3E}">
        <p14:creationId xmlns:p14="http://schemas.microsoft.com/office/powerpoint/2010/main" val="214774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path" presetSubtype="0" fill="hold" nodeType="afterEffect">
                                  <p:stCondLst>
                                    <p:cond delay="0"/>
                                  </p:stCondLst>
                                  <p:childTnLst>
                                    <p:animMotion origin="layout" path="M 2.77778E-7 2.59259E-6 L 0.15226 0.00301 " pathEditMode="relative" rAng="0" ptsTypes="AA">
                                      <p:cBhvr>
                                        <p:cTn id="9" dur="500" fill="hold"/>
                                        <p:tgtEl>
                                          <p:spTgt spid="5"/>
                                        </p:tgtEl>
                                        <p:attrNameLst>
                                          <p:attrName>ppt_x</p:attrName>
                                          <p:attrName>ppt_y</p:attrName>
                                        </p:attrNameLst>
                                      </p:cBhvr>
                                      <p:rCtr x="7604" y="139"/>
                                    </p:animMotion>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42" presetClass="path" presetSubtype="0" fill="hold" nodeType="withEffect">
                                  <p:stCondLst>
                                    <p:cond delay="0"/>
                                  </p:stCondLst>
                                  <p:childTnLst>
                                    <p:animMotion origin="layout" path="M 0.15226 0.00301 L 0.32726 0.10301 " pathEditMode="relative" rAng="0" ptsTypes="AA">
                                      <p:cBhvr>
                                        <p:cTn id="14" dur="500" fill="hold"/>
                                        <p:tgtEl>
                                          <p:spTgt spid="5"/>
                                        </p:tgtEl>
                                        <p:attrNameLst>
                                          <p:attrName>ppt_x</p:attrName>
                                          <p:attrName>ppt_y</p:attrName>
                                        </p:attrNameLst>
                                      </p:cBhvr>
                                      <p:rCtr x="8750" y="5000"/>
                                    </p:animMotion>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7"/>
          <p:cNvGraphicFramePr>
            <a:graphicFrameLocks/>
          </p:cNvGraphicFramePr>
          <p:nvPr>
            <p:extLst>
              <p:ext uri="{D42A27DB-BD31-4B8C-83A1-F6EECF244321}">
                <p14:modId xmlns:p14="http://schemas.microsoft.com/office/powerpoint/2010/main" val="2999672111"/>
              </p:ext>
            </p:extLst>
          </p:nvPr>
        </p:nvGraphicFramePr>
        <p:xfrm>
          <a:off x="972000" y="2333288"/>
          <a:ext cx="7200000" cy="3959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7"/>
          <p:cNvGraphicFramePr>
            <a:graphicFrameLocks/>
          </p:cNvGraphicFramePr>
          <p:nvPr>
            <p:extLst>
              <p:ext uri="{D42A27DB-BD31-4B8C-83A1-F6EECF244321}">
                <p14:modId xmlns:p14="http://schemas.microsoft.com/office/powerpoint/2010/main" val="2094463830"/>
              </p:ext>
            </p:extLst>
          </p:nvPr>
        </p:nvGraphicFramePr>
        <p:xfrm>
          <a:off x="972000" y="2333288"/>
          <a:ext cx="7200000" cy="3959999"/>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직선 화살표 연결선 14"/>
          <p:cNvCxnSpPr>
            <a:stCxn id="10" idx="0"/>
          </p:cNvCxnSpPr>
          <p:nvPr/>
        </p:nvCxnSpPr>
        <p:spPr>
          <a:xfrm flipV="1">
            <a:off x="2237785" y="5563902"/>
            <a:ext cx="200615" cy="407563"/>
          </a:xfrm>
          <a:prstGeom prst="straightConnector1">
            <a:avLst/>
          </a:prstGeom>
          <a:ln w="38100">
            <a:solidFill>
              <a:srgbClr val="FF0000"/>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stCxn id="10" idx="0"/>
          </p:cNvCxnSpPr>
          <p:nvPr/>
        </p:nvCxnSpPr>
        <p:spPr>
          <a:xfrm flipV="1">
            <a:off x="2237785" y="5563902"/>
            <a:ext cx="1115015" cy="407563"/>
          </a:xfrm>
          <a:prstGeom prst="straightConnector1">
            <a:avLst/>
          </a:prstGeom>
          <a:ln w="38100">
            <a:solidFill>
              <a:srgbClr val="FF0000"/>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orbel" pitchFamily="34" charset="0"/>
              </a:rPr>
              <a:t>Innocent Traffic Performance</a:t>
            </a: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20</a:t>
            </a:fld>
            <a:endParaRPr lang="en-US">
              <a:latin typeface="Corbel" pitchFamily="34" charset="0"/>
            </a:endParaRPr>
          </a:p>
        </p:txBody>
      </p:sp>
      <p:sp>
        <p:nvSpPr>
          <p:cNvPr id="10" name="Rectangular Callout 9"/>
          <p:cNvSpPr/>
          <p:nvPr/>
        </p:nvSpPr>
        <p:spPr>
          <a:xfrm>
            <a:off x="590797" y="5971465"/>
            <a:ext cx="3293976" cy="327830"/>
          </a:xfrm>
          <a:prstGeom prst="rect">
            <a:avLst/>
          </a:prstGeom>
          <a:ln>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1600" dirty="0" smtClean="0">
                <a:solidFill>
                  <a:schemeClr val="tx1"/>
                </a:solidFill>
                <a:latin typeface="Corbel" pitchFamily="34" charset="0"/>
                <a:cs typeface="Times New Roman" pitchFamily="18" charset="0"/>
              </a:rPr>
              <a:t>Actual payload analyzing bandwidth</a:t>
            </a:r>
            <a:endParaRPr lang="ko-KR" altLang="en-US" sz="1600" dirty="0">
              <a:solidFill>
                <a:schemeClr val="tx1"/>
              </a:solidFill>
              <a:latin typeface="Corbel" pitchFamily="34" charset="0"/>
              <a:cs typeface="Times New Roman" pitchFamily="18" charset="0"/>
            </a:endParaRPr>
          </a:p>
        </p:txBody>
      </p:sp>
      <p:sp>
        <p:nvSpPr>
          <p:cNvPr id="62" name="Content Placeholder 2"/>
          <p:cNvSpPr txBox="1">
            <a:spLocks/>
          </p:cNvSpPr>
          <p:nvPr/>
        </p:nvSpPr>
        <p:spPr>
          <a:xfrm>
            <a:off x="457200" y="1600200"/>
            <a:ext cx="8229600" cy="470912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smtClean="0">
                <a:latin typeface="Corbel" pitchFamily="34" charset="0"/>
              </a:rPr>
              <a:t>2.7-4.5x faster than Snort</a:t>
            </a:r>
          </a:p>
          <a:p>
            <a:r>
              <a:rPr lang="en-US" altLang="ko-KR" sz="2000" dirty="0" smtClean="0">
                <a:latin typeface="Corbel" pitchFamily="34" charset="0"/>
              </a:rPr>
              <a:t>1.9-4.3x faster than </a:t>
            </a:r>
            <a:r>
              <a:rPr lang="en-US" altLang="ko-KR" sz="2000" dirty="0" err="1" smtClean="0">
                <a:latin typeface="Corbel" pitchFamily="34" charset="0"/>
              </a:rPr>
              <a:t>MIDeA</a:t>
            </a:r>
            <a:endParaRPr lang="en-US" sz="2000" dirty="0">
              <a:latin typeface="Corbel" pitchFamily="34" charset="0"/>
            </a:endParaRPr>
          </a:p>
        </p:txBody>
      </p:sp>
    </p:spTree>
    <p:extLst>
      <p:ext uri="{BB962C8B-B14F-4D97-AF65-F5344CB8AC3E}">
        <p14:creationId xmlns:p14="http://schemas.microsoft.com/office/powerpoint/2010/main" val="363969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orbel" pitchFamily="34" charset="0"/>
              </a:rPr>
              <a:t>Malicious Traffic Performance</a:t>
            </a: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21</a:t>
            </a:fld>
            <a:endParaRPr lang="en-US">
              <a:latin typeface="Corbel" pitchFamily="34" charset="0"/>
            </a:endParaRPr>
          </a:p>
        </p:txBody>
      </p:sp>
      <p:graphicFrame>
        <p:nvGraphicFramePr>
          <p:cNvPr id="5" name="차트 4"/>
          <p:cNvGraphicFramePr>
            <a:graphicFrameLocks/>
          </p:cNvGraphicFramePr>
          <p:nvPr>
            <p:extLst>
              <p:ext uri="{D42A27DB-BD31-4B8C-83A1-F6EECF244321}">
                <p14:modId xmlns:p14="http://schemas.microsoft.com/office/powerpoint/2010/main" val="2482280192"/>
              </p:ext>
            </p:extLst>
          </p:nvPr>
        </p:nvGraphicFramePr>
        <p:xfrm>
          <a:off x="990600" y="2076510"/>
          <a:ext cx="7354800" cy="44167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1676400"/>
            <a:ext cx="2608535" cy="400110"/>
          </a:xfrm>
          <a:prstGeom prst="rect">
            <a:avLst/>
          </a:prstGeom>
          <a:noFill/>
        </p:spPr>
        <p:txBody>
          <a:bodyPr wrap="none" rtlCol="0">
            <a:spAutoFit/>
          </a:bodyPr>
          <a:lstStyle/>
          <a:p>
            <a:pPr marL="342900" indent="-342900">
              <a:buFont typeface="Arial" pitchFamily="34" charset="0"/>
              <a:buChar char="•"/>
            </a:pPr>
            <a:r>
              <a:rPr lang="en-US" altLang="ko-KR" sz="2000" dirty="0">
                <a:latin typeface="Corbel" pitchFamily="34" charset="0"/>
                <a:cs typeface="Times New Roman" pitchFamily="18" charset="0"/>
              </a:rPr>
              <a:t>5</a:t>
            </a:r>
            <a:r>
              <a:rPr lang="en-US" altLang="ko-KR" sz="2000" dirty="0" smtClean="0">
                <a:latin typeface="Corbel" pitchFamily="34" charset="0"/>
                <a:cs typeface="Times New Roman" pitchFamily="18" charset="0"/>
              </a:rPr>
              <a:t>x faster than Snort</a:t>
            </a:r>
            <a:endParaRPr lang="en-US" altLang="ko-KR" sz="2000" dirty="0">
              <a:latin typeface="Corbel" pitchFamily="34" charset="0"/>
              <a:cs typeface="Times New Roman" pitchFamily="18" charset="0"/>
            </a:endParaRPr>
          </a:p>
        </p:txBody>
      </p:sp>
    </p:spTree>
    <p:extLst>
      <p:ext uri="{BB962C8B-B14F-4D97-AF65-F5344CB8AC3E}">
        <p14:creationId xmlns:p14="http://schemas.microsoft.com/office/powerpoint/2010/main" val="226207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Real Network Traffic</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sz="2000" dirty="0">
                <a:latin typeface="Corbel" pitchFamily="34" charset="0"/>
              </a:rPr>
              <a:t>T</a:t>
            </a:r>
            <a:r>
              <a:rPr lang="en-US" sz="2000" dirty="0" smtClean="0">
                <a:latin typeface="Corbel" pitchFamily="34" charset="0"/>
              </a:rPr>
              <a:t>hree 10Gbps LTE backbone traces of a major ISP in Korea:</a:t>
            </a:r>
          </a:p>
          <a:p>
            <a:pPr lvl="1"/>
            <a:r>
              <a:rPr lang="en-US" sz="1800" dirty="0" smtClean="0">
                <a:latin typeface="Corbel" pitchFamily="34" charset="0"/>
              </a:rPr>
              <a:t>Time duration of each trace: 30 </a:t>
            </a:r>
            <a:r>
              <a:rPr lang="en-US" sz="1800" dirty="0" err="1" smtClean="0">
                <a:latin typeface="Corbel" pitchFamily="34" charset="0"/>
              </a:rPr>
              <a:t>mins</a:t>
            </a:r>
            <a:r>
              <a:rPr lang="en-US" sz="1800" dirty="0" smtClean="0">
                <a:latin typeface="Corbel" pitchFamily="34" charset="0"/>
              </a:rPr>
              <a:t> ~ 1 hour</a:t>
            </a:r>
          </a:p>
          <a:p>
            <a:pPr lvl="1"/>
            <a:r>
              <a:rPr lang="en-US" sz="1800" dirty="0" smtClean="0">
                <a:latin typeface="Corbel" pitchFamily="34" charset="0"/>
              </a:rPr>
              <a:t>TCP/IPv4 traffic:</a:t>
            </a:r>
          </a:p>
          <a:p>
            <a:pPr lvl="2"/>
            <a:r>
              <a:rPr lang="en-US" sz="1600" dirty="0" smtClean="0">
                <a:latin typeface="Corbel" pitchFamily="34" charset="0"/>
              </a:rPr>
              <a:t>84 GB of PCAP traces</a:t>
            </a:r>
          </a:p>
          <a:p>
            <a:pPr lvl="2"/>
            <a:r>
              <a:rPr lang="en-US" sz="1600" dirty="0" smtClean="0">
                <a:latin typeface="Corbel" pitchFamily="34" charset="0"/>
              </a:rPr>
              <a:t>109.3 million packets</a:t>
            </a:r>
          </a:p>
          <a:p>
            <a:pPr lvl="2"/>
            <a:r>
              <a:rPr lang="en-US" sz="1600" dirty="0" smtClean="0">
                <a:latin typeface="Corbel" pitchFamily="34" charset="0"/>
              </a:rPr>
              <a:t>845K TCP sessions</a:t>
            </a:r>
          </a:p>
          <a:p>
            <a:pPr lvl="1"/>
            <a:endParaRPr lang="en-US" sz="1800" dirty="0" smtClean="0">
              <a:latin typeface="Corbel" pitchFamily="34" charset="0"/>
            </a:endParaRPr>
          </a:p>
          <a:p>
            <a:r>
              <a:rPr lang="en-US" sz="2000" dirty="0" smtClean="0">
                <a:latin typeface="Corbel" pitchFamily="34" charset="0"/>
              </a:rPr>
              <a:t>Total analyzing rate:</a:t>
            </a:r>
            <a:r>
              <a:rPr lang="en-US" sz="2200" dirty="0" smtClean="0">
                <a:latin typeface="Corbel" pitchFamily="34" charset="0"/>
              </a:rPr>
              <a:t> </a:t>
            </a:r>
            <a:r>
              <a:rPr lang="en-US" sz="2800" b="1" dirty="0" smtClean="0">
                <a:solidFill>
                  <a:srgbClr val="FF0000"/>
                </a:solidFill>
                <a:latin typeface="Corbel" pitchFamily="34" charset="0"/>
              </a:rPr>
              <a:t>25.2 </a:t>
            </a:r>
            <a:r>
              <a:rPr lang="en-US" sz="2800" b="1" dirty="0" err="1" smtClean="0">
                <a:solidFill>
                  <a:srgbClr val="FF0000"/>
                </a:solidFill>
                <a:latin typeface="Corbel" pitchFamily="34" charset="0"/>
              </a:rPr>
              <a:t>Gbps</a:t>
            </a:r>
            <a:endParaRPr lang="en-US" sz="2200" b="1" dirty="0" smtClean="0">
              <a:solidFill>
                <a:srgbClr val="FF0000"/>
              </a:solidFill>
              <a:latin typeface="Corbel" pitchFamily="34" charset="0"/>
            </a:endParaRPr>
          </a:p>
          <a:p>
            <a:pPr lvl="1"/>
            <a:r>
              <a:rPr lang="en-US" sz="1800" dirty="0" smtClean="0">
                <a:latin typeface="Corbel" pitchFamily="34" charset="0"/>
              </a:rPr>
              <a:t>Bottleneck: Flow Management (preprocessing)</a:t>
            </a: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22</a:t>
            </a:fld>
            <a:endParaRPr lang="en-US">
              <a:latin typeface="Corbel" pitchFamily="34" charset="0"/>
            </a:endParaRPr>
          </a:p>
        </p:txBody>
      </p:sp>
    </p:spTree>
    <p:extLst>
      <p:ext uri="{BB962C8B-B14F-4D97-AF65-F5344CB8AC3E}">
        <p14:creationId xmlns:p14="http://schemas.microsoft.com/office/powerpoint/2010/main" val="89721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effectLst>
                  <a:outerShdw blurRad="38100" dist="38100" dir="2700000" algn="tl">
                    <a:srgbClr val="000000">
                      <a:alpha val="43137"/>
                    </a:srgbClr>
                  </a:outerShdw>
                </a:effectLst>
                <a:latin typeface="Corbel" pitchFamily="34" charset="0"/>
              </a:rPr>
              <a:t>Effects of Dynamic GPU Load Balancing</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orbel" pitchFamily="34" charset="0"/>
              </a:rPr>
              <a:t> </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23</a:t>
            </a:fld>
            <a:endParaRPr lang="en-US">
              <a:latin typeface="Corbe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575258219"/>
              </p:ext>
            </p:extLst>
          </p:nvPr>
        </p:nvGraphicFramePr>
        <p:xfrm>
          <a:off x="1411291" y="2690747"/>
          <a:ext cx="6513509" cy="34001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p:cNvSpPr txBox="1"/>
          <p:nvPr/>
        </p:nvSpPr>
        <p:spPr>
          <a:xfrm>
            <a:off x="2510103" y="5986046"/>
            <a:ext cx="4782844"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dirty="0" smtClean="0">
                <a:latin typeface="Corbel" pitchFamily="34" charset="0"/>
                <a:cs typeface="Times New Roman" pitchFamily="18" charset="0"/>
              </a:rPr>
              <a:t>Offered Incoming Traffic (</a:t>
            </a:r>
            <a:r>
              <a:rPr lang="en-US" sz="1600" b="1" baseline="0" dirty="0" err="1" smtClean="0">
                <a:latin typeface="Corbel" pitchFamily="34" charset="0"/>
                <a:cs typeface="Times New Roman" pitchFamily="18" charset="0"/>
              </a:rPr>
              <a:t>Gbps</a:t>
            </a:r>
            <a:r>
              <a:rPr lang="en-US" sz="1600" b="1" baseline="0" dirty="0" smtClean="0">
                <a:latin typeface="Corbel" pitchFamily="34" charset="0"/>
                <a:cs typeface="Times New Roman" pitchFamily="18" charset="0"/>
              </a:rPr>
              <a:t>) [</a:t>
            </a:r>
            <a:r>
              <a:rPr lang="en-US" sz="1600" b="1" dirty="0" smtClean="0">
                <a:latin typeface="Corbel" pitchFamily="34" charset="0"/>
                <a:cs typeface="Times New Roman" pitchFamily="18" charset="0"/>
              </a:rPr>
              <a:t>Packet Size</a:t>
            </a:r>
            <a:r>
              <a:rPr lang="en-US" sz="1600" b="1" baseline="0" dirty="0" smtClean="0">
                <a:latin typeface="Corbel" pitchFamily="34" charset="0"/>
                <a:cs typeface="Times New Roman" pitchFamily="18" charset="0"/>
              </a:rPr>
              <a:t>: 1518 B]</a:t>
            </a:r>
            <a:endParaRPr lang="en-US" sz="1600" b="1" baseline="0" dirty="0">
              <a:latin typeface="Corbel" pitchFamily="34" charset="0"/>
              <a:cs typeface="Times New Roman" pitchFamily="18" charset="0"/>
            </a:endParaRPr>
          </a:p>
        </p:txBody>
      </p:sp>
      <p:sp>
        <p:nvSpPr>
          <p:cNvPr id="7" name="TextBox 3"/>
          <p:cNvSpPr txBox="1"/>
          <p:nvPr/>
        </p:nvSpPr>
        <p:spPr>
          <a:xfrm rot="16200000">
            <a:off x="29246" y="4062001"/>
            <a:ext cx="2797847" cy="3630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dirty="0" smtClean="0">
                <a:latin typeface="Corbel" pitchFamily="34" charset="0"/>
                <a:cs typeface="Times New Roman" pitchFamily="18" charset="0"/>
              </a:rPr>
              <a:t>Power Consumption</a:t>
            </a:r>
            <a:r>
              <a:rPr lang="en-US" sz="1600" b="1" baseline="0" dirty="0" smtClean="0">
                <a:latin typeface="Corbel" pitchFamily="34" charset="0"/>
                <a:cs typeface="Times New Roman" pitchFamily="18" charset="0"/>
              </a:rPr>
              <a:t> (Watts)</a:t>
            </a:r>
            <a:endParaRPr lang="en-US" sz="1600" b="1" baseline="0" dirty="0">
              <a:latin typeface="Corbel" pitchFamily="34" charset="0"/>
              <a:cs typeface="Times New Roman" pitchFamily="18" charset="0"/>
            </a:endParaRPr>
          </a:p>
        </p:txBody>
      </p:sp>
      <p:sp>
        <p:nvSpPr>
          <p:cNvPr id="10" name="Content Placeholder 2"/>
          <p:cNvSpPr txBox="1">
            <a:spLocks/>
          </p:cNvSpPr>
          <p:nvPr/>
        </p:nvSpPr>
        <p:spPr>
          <a:xfrm>
            <a:off x="609600" y="1752600"/>
            <a:ext cx="8229600" cy="76200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smtClean="0">
                <a:latin typeface="Corbel" pitchFamily="34" charset="0"/>
              </a:rPr>
              <a:t>Varying incoming traffic rates</a:t>
            </a:r>
            <a:endParaRPr lang="en-US" altLang="ko-KR" sz="1800" dirty="0" smtClean="0">
              <a:latin typeface="Corbel" pitchFamily="34" charset="0"/>
            </a:endParaRPr>
          </a:p>
          <a:p>
            <a:pPr lvl="1"/>
            <a:r>
              <a:rPr lang="en-US" sz="1600" dirty="0" smtClean="0">
                <a:latin typeface="Corbel" pitchFamily="34" charset="0"/>
              </a:rPr>
              <a:t>Packet size = 1518 B</a:t>
            </a:r>
            <a:endParaRPr lang="en-US" sz="1600" dirty="0">
              <a:latin typeface="Corbel" pitchFamily="34" charset="0"/>
            </a:endParaRPr>
          </a:p>
        </p:txBody>
      </p:sp>
      <p:sp>
        <p:nvSpPr>
          <p:cNvPr id="22" name="TextBox 21"/>
          <p:cNvSpPr txBox="1"/>
          <p:nvPr/>
        </p:nvSpPr>
        <p:spPr>
          <a:xfrm>
            <a:off x="6421033" y="2329934"/>
            <a:ext cx="665567" cy="369332"/>
          </a:xfrm>
          <a:prstGeom prst="rect">
            <a:avLst/>
          </a:prstGeom>
          <a:noFill/>
          <a:ln w="28575">
            <a:solidFill>
              <a:schemeClr val="tx1"/>
            </a:solidFill>
          </a:ln>
        </p:spPr>
        <p:txBody>
          <a:bodyPr wrap="none" rtlCol="0">
            <a:spAutoFit/>
          </a:bodyPr>
          <a:lstStyle/>
          <a:p>
            <a:r>
              <a:rPr lang="en-US" altLang="ko-KR" dirty="0">
                <a:latin typeface="Corbel" pitchFamily="34" charset="0"/>
                <a:cs typeface="Times New Roman" pitchFamily="18" charset="0"/>
              </a:rPr>
              <a:t>8.7</a:t>
            </a:r>
            <a:r>
              <a:rPr lang="en-US" altLang="ko-KR" dirty="0" smtClean="0">
                <a:latin typeface="Corbel" pitchFamily="34" charset="0"/>
                <a:cs typeface="Times New Roman" pitchFamily="18" charset="0"/>
              </a:rPr>
              <a:t>%</a:t>
            </a:r>
            <a:endParaRPr lang="ko-KR" altLang="en-US" dirty="0">
              <a:latin typeface="Corbel" pitchFamily="34" charset="0"/>
              <a:cs typeface="Times New Roman" pitchFamily="18" charset="0"/>
            </a:endParaRPr>
          </a:p>
        </p:txBody>
      </p:sp>
      <p:sp>
        <p:nvSpPr>
          <p:cNvPr id="23" name="TextBox 22"/>
          <p:cNvSpPr txBox="1"/>
          <p:nvPr/>
        </p:nvSpPr>
        <p:spPr>
          <a:xfrm>
            <a:off x="5410200" y="2329934"/>
            <a:ext cx="607859" cy="369332"/>
          </a:xfrm>
          <a:prstGeom prst="rect">
            <a:avLst/>
          </a:prstGeom>
          <a:noFill/>
          <a:ln w="28575">
            <a:solidFill>
              <a:schemeClr val="tx1"/>
            </a:solidFill>
          </a:ln>
        </p:spPr>
        <p:txBody>
          <a:bodyPr wrap="none" rtlCol="0">
            <a:spAutoFit/>
          </a:bodyPr>
          <a:lstStyle/>
          <a:p>
            <a:r>
              <a:rPr lang="en-US" altLang="ko-KR" dirty="0" smtClean="0">
                <a:latin typeface="Corbel" pitchFamily="34" charset="0"/>
                <a:cs typeface="Times New Roman" pitchFamily="18" charset="0"/>
              </a:rPr>
              <a:t>20%</a:t>
            </a:r>
            <a:endParaRPr lang="ko-KR" altLang="en-US" dirty="0">
              <a:latin typeface="Corbel" pitchFamily="34" charset="0"/>
              <a:cs typeface="Times New Roman" pitchFamily="18" charset="0"/>
            </a:endParaRPr>
          </a:p>
        </p:txBody>
      </p:sp>
      <p:cxnSp>
        <p:nvCxnSpPr>
          <p:cNvPr id="25" name="Straight Arrow Connector 24"/>
          <p:cNvCxnSpPr/>
          <p:nvPr/>
        </p:nvCxnSpPr>
        <p:spPr>
          <a:xfrm flipH="1" flipV="1">
            <a:off x="5714129" y="2699266"/>
            <a:ext cx="153271" cy="7297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18485" y="2699266"/>
            <a:ext cx="510915" cy="10022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33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Conclusion</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sz="2000" dirty="0" smtClean="0">
                <a:latin typeface="Corbel" pitchFamily="34" charset="0"/>
              </a:rPr>
              <a:t>Software-based NIDS:</a:t>
            </a:r>
          </a:p>
          <a:p>
            <a:pPr lvl="1"/>
            <a:r>
              <a:rPr lang="en-US" sz="1800" dirty="0" smtClean="0">
                <a:latin typeface="Corbel" pitchFamily="34" charset="0"/>
              </a:rPr>
              <a:t>Based on commodity hardware</a:t>
            </a:r>
          </a:p>
          <a:p>
            <a:pPr lvl="2"/>
            <a:r>
              <a:rPr lang="en-US" sz="1600" dirty="0" smtClean="0">
                <a:latin typeface="Corbel" pitchFamily="34" charset="0"/>
              </a:rPr>
              <a:t>Competes with hardware-based counterparts</a:t>
            </a:r>
          </a:p>
          <a:p>
            <a:pPr lvl="1"/>
            <a:r>
              <a:rPr lang="en-US" sz="1800" dirty="0" smtClean="0">
                <a:latin typeface="Corbel" pitchFamily="34" charset="0"/>
              </a:rPr>
              <a:t>5x faster than previous S/W-based NIDS</a:t>
            </a:r>
          </a:p>
          <a:p>
            <a:pPr lvl="1"/>
            <a:r>
              <a:rPr lang="en-US" sz="1800" dirty="0" smtClean="0">
                <a:latin typeface="Corbel" pitchFamily="34" charset="0"/>
              </a:rPr>
              <a:t>Power </a:t>
            </a:r>
            <a:r>
              <a:rPr lang="en-US" sz="1800" dirty="0">
                <a:latin typeface="Corbel" pitchFamily="34" charset="0"/>
              </a:rPr>
              <a:t>e</a:t>
            </a:r>
            <a:r>
              <a:rPr lang="en-US" sz="1800" dirty="0" smtClean="0">
                <a:latin typeface="Corbel" pitchFamily="34" charset="0"/>
              </a:rPr>
              <a:t>fficient</a:t>
            </a:r>
          </a:p>
          <a:p>
            <a:pPr lvl="1"/>
            <a:r>
              <a:rPr lang="en-US" sz="1800" dirty="0" smtClean="0">
                <a:latin typeface="Corbel" pitchFamily="34" charset="0"/>
              </a:rPr>
              <a:t>Cost effective</a:t>
            </a:r>
          </a:p>
          <a:p>
            <a:pPr lvl="1"/>
            <a:endParaRPr lang="en-US" sz="18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24</a:t>
            </a:fld>
            <a:endParaRPr lang="en-US">
              <a:latin typeface="Corbel" pitchFamily="34" charset="0"/>
            </a:endParaRPr>
          </a:p>
        </p:txBody>
      </p:sp>
      <p:sp>
        <p:nvSpPr>
          <p:cNvPr id="11" name="TextBox 10"/>
          <p:cNvSpPr txBox="1"/>
          <p:nvPr/>
        </p:nvSpPr>
        <p:spPr>
          <a:xfrm>
            <a:off x="3614478" y="4191000"/>
            <a:ext cx="4386522" cy="1384995"/>
          </a:xfrm>
          <a:prstGeom prst="rect">
            <a:avLst/>
          </a:prstGeom>
          <a:noFill/>
        </p:spPr>
        <p:txBody>
          <a:bodyPr wrap="none" rtlCol="0">
            <a:spAutoFit/>
          </a:bodyPr>
          <a:lstStyle/>
          <a:p>
            <a:r>
              <a:rPr lang="en-US" sz="2800" b="1" dirty="0" smtClean="0">
                <a:solidFill>
                  <a:srgbClr val="FF0000"/>
                </a:solidFill>
                <a:latin typeface="Corbel" pitchFamily="34" charset="0"/>
                <a:cs typeface="Times New Roman" pitchFamily="18" charset="0"/>
              </a:rPr>
              <a:t>&gt; 25 </a:t>
            </a:r>
            <a:r>
              <a:rPr lang="en-US" sz="2800" b="1" dirty="0" err="1" smtClean="0">
                <a:solidFill>
                  <a:srgbClr val="FF0000"/>
                </a:solidFill>
                <a:latin typeface="Corbel" pitchFamily="34" charset="0"/>
                <a:cs typeface="Times New Roman" pitchFamily="18" charset="0"/>
              </a:rPr>
              <a:t>Gbps</a:t>
            </a:r>
            <a:r>
              <a:rPr lang="en-US" sz="2800" b="1" dirty="0" smtClean="0">
                <a:solidFill>
                  <a:srgbClr val="FF0000"/>
                </a:solidFill>
                <a:latin typeface="Corbel" pitchFamily="34" charset="0"/>
                <a:cs typeface="Times New Roman" pitchFamily="18" charset="0"/>
              </a:rPr>
              <a:t> (real traffic)</a:t>
            </a:r>
          </a:p>
          <a:p>
            <a:r>
              <a:rPr lang="en-US" altLang="ko-KR" sz="2800" b="1" dirty="0" smtClean="0">
                <a:solidFill>
                  <a:srgbClr val="FF0000"/>
                </a:solidFill>
                <a:latin typeface="Corbel" pitchFamily="34" charset="0"/>
                <a:cs typeface="Times New Roman" pitchFamily="18" charset="0"/>
              </a:rPr>
              <a:t>&gt; 33 </a:t>
            </a:r>
            <a:r>
              <a:rPr lang="en-US" altLang="ko-KR" sz="2800" b="1" dirty="0" err="1" smtClean="0">
                <a:solidFill>
                  <a:srgbClr val="FF0000"/>
                </a:solidFill>
                <a:latin typeface="Corbel" pitchFamily="34" charset="0"/>
                <a:cs typeface="Times New Roman" pitchFamily="18" charset="0"/>
              </a:rPr>
              <a:t>Gbps</a:t>
            </a:r>
            <a:r>
              <a:rPr lang="en-US" altLang="ko-KR" sz="2800" b="1" dirty="0" smtClean="0">
                <a:solidFill>
                  <a:srgbClr val="FF0000"/>
                </a:solidFill>
                <a:latin typeface="Corbel" pitchFamily="34" charset="0"/>
                <a:cs typeface="Times New Roman" pitchFamily="18" charset="0"/>
              </a:rPr>
              <a:t> (synthetic traffic)</a:t>
            </a:r>
          </a:p>
          <a:p>
            <a:r>
              <a:rPr lang="en-US" altLang="ko-KR" sz="2800" b="1" dirty="0" smtClean="0">
                <a:solidFill>
                  <a:srgbClr val="FF0000"/>
                </a:solidFill>
                <a:latin typeface="Corbel" pitchFamily="34" charset="0"/>
                <a:cs typeface="Times New Roman" pitchFamily="18" charset="0"/>
              </a:rPr>
              <a:t>US $~7,000/-</a:t>
            </a:r>
            <a:endParaRPr lang="en-US" altLang="ko-KR" sz="2800" b="1" dirty="0">
              <a:solidFill>
                <a:srgbClr val="FF0000"/>
              </a:solidFill>
              <a:latin typeface="Corbel" pitchFamily="34" charset="0"/>
              <a:cs typeface="Times New Roman" pitchFamily="18" charset="0"/>
            </a:endParaRPr>
          </a:p>
        </p:txBody>
      </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23421"/>
            <a:ext cx="1624293" cy="920152"/>
          </a:xfrm>
          <a:prstGeom prst="rect">
            <a:avLst/>
          </a:prstGeom>
        </p:spPr>
      </p:pic>
    </p:spTree>
    <p:extLst>
      <p:ext uri="{BB962C8B-B14F-4D97-AF65-F5344CB8AC3E}">
        <p14:creationId xmlns:p14="http://schemas.microsoft.com/office/powerpoint/2010/main" val="299337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latin typeface="Corbel" pitchFamily="34" charset="0"/>
              </a:rPr>
              <a:t>Thank You</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4294967295"/>
          </p:nvPr>
        </p:nvSpPr>
        <p:spPr>
          <a:xfrm>
            <a:off x="7010400" y="6457950"/>
            <a:ext cx="2133600" cy="365125"/>
          </a:xfrm>
        </p:spPr>
        <p:txBody>
          <a:bodyPr/>
          <a:lstStyle/>
          <a:p>
            <a:fld id="{80285C34-FFE1-40E1-9BED-5D4F546A496F}" type="slidenum">
              <a:rPr lang="en-US" smtClean="0">
                <a:latin typeface="Corbel" pitchFamily="34" charset="0"/>
              </a:rPr>
              <a:t>25</a:t>
            </a:fld>
            <a:endParaRPr lang="en-US">
              <a:latin typeface="Corbel" pitchFamily="34" charset="0"/>
            </a:endParaRPr>
          </a:p>
        </p:txBody>
      </p:sp>
      <p:grpSp>
        <p:nvGrpSpPr>
          <p:cNvPr id="6" name="그룹 5"/>
          <p:cNvGrpSpPr/>
          <p:nvPr/>
        </p:nvGrpSpPr>
        <p:grpSpPr>
          <a:xfrm>
            <a:off x="2228648" y="4038600"/>
            <a:ext cx="5010352" cy="1928381"/>
            <a:chOff x="1714096" y="4038600"/>
            <a:chExt cx="5010352" cy="1928381"/>
          </a:xfrm>
        </p:grpSpPr>
        <p:pic>
          <p:nvPicPr>
            <p:cNvPr id="1026" name="Picture 2" descr="http://cdn3.digitaltrends.com/wp-content/uploads/2011/07/url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8921" y="4038600"/>
              <a:ext cx="876569" cy="8765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096" y="5105400"/>
              <a:ext cx="1346220" cy="8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05200" y="4292218"/>
              <a:ext cx="2895600" cy="369332"/>
            </a:xfrm>
            <a:prstGeom prst="rect">
              <a:avLst/>
            </a:prstGeom>
            <a:noFill/>
          </p:spPr>
          <p:txBody>
            <a:bodyPr wrap="square" rtlCol="0">
              <a:spAutoFit/>
            </a:bodyPr>
            <a:lstStyle/>
            <a:p>
              <a:r>
                <a:rPr lang="en-US" dirty="0" smtClean="0">
                  <a:latin typeface="Corbel" pitchFamily="34" charset="0"/>
                  <a:cs typeface="Times New Roman" pitchFamily="18" charset="0"/>
                </a:rPr>
                <a:t>fast-ids@list.ndsl.kaist.edu</a:t>
              </a:r>
              <a:endParaRPr lang="en-US" dirty="0">
                <a:latin typeface="Corbel" pitchFamily="34" charset="0"/>
                <a:cs typeface="Times New Roman" pitchFamily="18" charset="0"/>
              </a:endParaRPr>
            </a:p>
          </p:txBody>
        </p:sp>
        <p:sp>
          <p:nvSpPr>
            <p:cNvPr id="8" name="TextBox 7"/>
            <p:cNvSpPr txBox="1"/>
            <p:nvPr/>
          </p:nvSpPr>
          <p:spPr>
            <a:xfrm>
              <a:off x="3505200" y="5351524"/>
              <a:ext cx="3219248" cy="369332"/>
            </a:xfrm>
            <a:prstGeom prst="rect">
              <a:avLst/>
            </a:prstGeom>
            <a:noFill/>
          </p:spPr>
          <p:txBody>
            <a:bodyPr wrap="square" rtlCol="0">
              <a:spAutoFit/>
            </a:bodyPr>
            <a:lstStyle/>
            <a:p>
              <a:r>
                <a:rPr lang="en-US" dirty="0" smtClean="0">
                  <a:latin typeface="Corbel" pitchFamily="34" charset="0"/>
                  <a:cs typeface="Times New Roman" pitchFamily="18" charset="0"/>
                </a:rPr>
                <a:t>https://shader.kaist.edu/kargus/</a:t>
              </a:r>
              <a:endParaRPr lang="en-US" dirty="0">
                <a:latin typeface="Corbel" pitchFamily="34" charset="0"/>
                <a:cs typeface="Times New Roman" pitchFamily="18" charset="0"/>
              </a:endParaRPr>
            </a:p>
          </p:txBody>
        </p:sp>
      </p:grpSp>
    </p:spTree>
    <p:extLst>
      <p:ext uri="{BB962C8B-B14F-4D97-AF65-F5344CB8AC3E}">
        <p14:creationId xmlns:p14="http://schemas.microsoft.com/office/powerpoint/2010/main" val="243103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effectLst>
                  <a:outerShdw blurRad="38100" dist="38100" dir="2700000" algn="tl">
                    <a:srgbClr val="000000">
                      <a:alpha val="43137"/>
                    </a:srgbClr>
                  </a:outerShdw>
                </a:effectLst>
                <a:latin typeface="Corbel" pitchFamily="34" charset="0"/>
              </a:rPr>
              <a:t>Backup Slides</a:t>
            </a:r>
            <a:endParaRPr lang="en-US" dirty="0">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188793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27</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88458335"/>
              </p:ext>
            </p:extLst>
          </p:nvPr>
        </p:nvGraphicFramePr>
        <p:xfrm>
          <a:off x="381001" y="1828800"/>
          <a:ext cx="8381999" cy="60960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242063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28</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0525903"/>
              </p:ext>
            </p:extLst>
          </p:nvPr>
        </p:nvGraphicFramePr>
        <p:xfrm>
          <a:off x="381001" y="1828800"/>
          <a:ext cx="8381999" cy="121920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Packet acquisition</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PF_RING</a:t>
                      </a:r>
                      <a:endParaRPr lang="en-US" sz="1500" dirty="0">
                        <a:latin typeface="Corbel" pitchFamily="34" charset="0"/>
                        <a:cs typeface="Times New Roman" pitchFamily="18" charset="0"/>
                      </a:endParaRPr>
                    </a:p>
                  </a:txBody>
                  <a:tcPr anchor="ctr"/>
                </a:tc>
                <a:tc>
                  <a:txBody>
                    <a:bodyPr/>
                    <a:lstStyle/>
                    <a:p>
                      <a:pPr algn="ctr"/>
                      <a:r>
                        <a:rPr lang="en-US" sz="1500" dirty="0" err="1" smtClean="0">
                          <a:latin typeface="Corbel" pitchFamily="34" charset="0"/>
                          <a:cs typeface="Times New Roman" pitchFamily="18" charset="0"/>
                        </a:rPr>
                        <a:t>PacketShader</a:t>
                      </a:r>
                      <a:r>
                        <a:rPr lang="en-US" sz="1500" baseline="0" dirty="0" smtClean="0">
                          <a:latin typeface="Corbel" pitchFamily="34" charset="0"/>
                          <a:cs typeface="Times New Roman" pitchFamily="18" charset="0"/>
                        </a:rPr>
                        <a:t> I/O</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70% lower CPU utilization</a:t>
                      </a:r>
                      <a:endParaRPr lang="en-US" sz="1500"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35112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29</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0411582"/>
              </p:ext>
            </p:extLst>
          </p:nvPr>
        </p:nvGraphicFramePr>
        <p:xfrm>
          <a:off x="381001" y="1828800"/>
          <a:ext cx="8381999" cy="182880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Packet acquisition</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PF_RING</a:t>
                      </a:r>
                      <a:endParaRPr lang="en-US" sz="1500" dirty="0">
                        <a:latin typeface="Corbel" pitchFamily="34" charset="0"/>
                        <a:cs typeface="Times New Roman" pitchFamily="18" charset="0"/>
                      </a:endParaRPr>
                    </a:p>
                  </a:txBody>
                  <a:tcPr anchor="ctr"/>
                </a:tc>
                <a:tc>
                  <a:txBody>
                    <a:bodyPr/>
                    <a:lstStyle/>
                    <a:p>
                      <a:pPr algn="ctr"/>
                      <a:r>
                        <a:rPr lang="en-US" sz="1500" dirty="0" err="1" smtClean="0">
                          <a:latin typeface="Corbel" pitchFamily="34" charset="0"/>
                          <a:cs typeface="Times New Roman" pitchFamily="18" charset="0"/>
                        </a:rPr>
                        <a:t>PacketShader</a:t>
                      </a:r>
                      <a:r>
                        <a:rPr lang="en-US" sz="1500" baseline="0" dirty="0" smtClean="0">
                          <a:latin typeface="Corbel" pitchFamily="34" charset="0"/>
                          <a:cs typeface="Times New Roman" pitchFamily="18" charset="0"/>
                        </a:rPr>
                        <a:t> I/O</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70% lower CPU utilization</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Detection e</a:t>
                      </a:r>
                      <a:r>
                        <a:rPr lang="en-US" sz="1500" baseline="0" dirty="0" smtClean="0">
                          <a:latin typeface="Corbel" pitchFamily="34" charset="0"/>
                          <a:cs typeface="Times New Roman" pitchFamily="18" charset="0"/>
                        </a:rPr>
                        <a:t>ngine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 for </a:t>
                      </a:r>
                    </a:p>
                    <a:p>
                      <a:pPr algn="ctr"/>
                      <a:r>
                        <a:rPr lang="en-US" sz="1500" dirty="0" err="1" smtClean="0">
                          <a:latin typeface="Corbel" pitchFamily="34" charset="0"/>
                          <a:cs typeface="Times New Roman" pitchFamily="18" charset="0"/>
                        </a:rPr>
                        <a:t>Aho-Corasick</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a:t>
                      </a:r>
                      <a:r>
                        <a:rPr lang="en-US" sz="1500" baseline="0" dirty="0" smtClean="0">
                          <a:latin typeface="Corbel" pitchFamily="34" charset="0"/>
                          <a:cs typeface="Times New Roman" pitchFamily="18" charset="0"/>
                        </a:rPr>
                        <a:t> for </a:t>
                      </a:r>
                    </a:p>
                    <a:p>
                      <a:pPr algn="ctr"/>
                      <a:r>
                        <a:rPr lang="en-US" sz="1500" baseline="0" dirty="0" err="1" smtClean="0">
                          <a:latin typeface="Corbel" pitchFamily="34" charset="0"/>
                          <a:cs typeface="Times New Roman" pitchFamily="18" charset="0"/>
                        </a:rPr>
                        <a:t>Aho-Corasick</a:t>
                      </a:r>
                      <a:r>
                        <a:rPr lang="en-US" sz="1500" baseline="0" dirty="0" smtClean="0">
                          <a:latin typeface="Corbel" pitchFamily="34" charset="0"/>
                          <a:cs typeface="Times New Roman" pitchFamily="18" charset="0"/>
                        </a:rPr>
                        <a:t> &amp; PCRE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65% faster detection rate</a:t>
                      </a:r>
                      <a:endParaRPr lang="en-US" sz="1500"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35112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Hardware vs. Software</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a:latin typeface="Corbel" pitchFamily="34" charset="0"/>
              </a:rPr>
              <a:t>H/W-based NIDS</a:t>
            </a:r>
          </a:p>
          <a:p>
            <a:pPr lvl="1"/>
            <a:r>
              <a:rPr lang="en-US" altLang="ko-KR" sz="1800" dirty="0" smtClean="0">
                <a:latin typeface="Corbel" pitchFamily="34" charset="0"/>
              </a:rPr>
              <a:t>Specialized hardware</a:t>
            </a:r>
          </a:p>
          <a:p>
            <a:pPr lvl="2"/>
            <a:r>
              <a:rPr lang="en-US" altLang="ko-KR" dirty="0" smtClean="0">
                <a:latin typeface="Corbel" pitchFamily="34" charset="0"/>
              </a:rPr>
              <a:t>ASIC, TCAM, etc.</a:t>
            </a:r>
            <a:endParaRPr lang="en-US" altLang="ko-KR" dirty="0">
              <a:latin typeface="Corbel" pitchFamily="34" charset="0"/>
            </a:endParaRPr>
          </a:p>
          <a:p>
            <a:pPr lvl="1"/>
            <a:r>
              <a:rPr lang="en-US" altLang="ko-KR" sz="1800" dirty="0">
                <a:latin typeface="Corbel" pitchFamily="34" charset="0"/>
              </a:rPr>
              <a:t>High performance</a:t>
            </a:r>
            <a:endParaRPr lang="en-US" altLang="ko-KR" sz="1800" b="1" u="sng" dirty="0">
              <a:solidFill>
                <a:srgbClr val="FF0000"/>
              </a:solidFill>
              <a:latin typeface="Corbel" pitchFamily="34" charset="0"/>
            </a:endParaRPr>
          </a:p>
          <a:p>
            <a:pPr lvl="1"/>
            <a:r>
              <a:rPr lang="en-US" altLang="ko-KR" sz="1800" dirty="0" smtClean="0">
                <a:solidFill>
                  <a:srgbClr val="FF0000"/>
                </a:solidFill>
                <a:latin typeface="Corbel" pitchFamily="34" charset="0"/>
              </a:rPr>
              <a:t>Expensive</a:t>
            </a:r>
          </a:p>
          <a:p>
            <a:pPr lvl="2"/>
            <a:r>
              <a:rPr lang="en-US" altLang="ko-KR" dirty="0" smtClean="0">
                <a:solidFill>
                  <a:srgbClr val="FF0000"/>
                </a:solidFill>
                <a:latin typeface="Corbel" pitchFamily="34" charset="0"/>
              </a:rPr>
              <a:t>Annual servicing costs</a:t>
            </a:r>
            <a:endParaRPr lang="en-US" altLang="ko-KR" dirty="0">
              <a:solidFill>
                <a:srgbClr val="FF0000"/>
              </a:solidFill>
              <a:latin typeface="Corbel" pitchFamily="34" charset="0"/>
            </a:endParaRPr>
          </a:p>
          <a:p>
            <a:pPr lvl="1"/>
            <a:r>
              <a:rPr lang="en-US" altLang="ko-KR" sz="1800" dirty="0">
                <a:solidFill>
                  <a:srgbClr val="FF0000"/>
                </a:solidFill>
                <a:latin typeface="Corbel" pitchFamily="34" charset="0"/>
              </a:rPr>
              <a:t>Low flexibility</a:t>
            </a:r>
          </a:p>
          <a:p>
            <a:r>
              <a:rPr lang="en-US" altLang="ko-KR" sz="2000" dirty="0" smtClean="0">
                <a:latin typeface="Corbel" pitchFamily="34" charset="0"/>
              </a:rPr>
              <a:t>S/W-based </a:t>
            </a:r>
            <a:r>
              <a:rPr lang="en-US" altLang="ko-KR" sz="2000" dirty="0">
                <a:latin typeface="Corbel" pitchFamily="34" charset="0"/>
              </a:rPr>
              <a:t>NIDS</a:t>
            </a:r>
          </a:p>
          <a:p>
            <a:pPr lvl="1"/>
            <a:r>
              <a:rPr lang="en-US" altLang="ko-KR" sz="1800" dirty="0">
                <a:latin typeface="Corbel" pitchFamily="34" charset="0"/>
              </a:rPr>
              <a:t>Commodity machines</a:t>
            </a:r>
          </a:p>
          <a:p>
            <a:pPr lvl="1"/>
            <a:r>
              <a:rPr lang="en-US" altLang="ko-KR" sz="1800" dirty="0" smtClean="0">
                <a:latin typeface="Corbel" pitchFamily="34" charset="0"/>
              </a:rPr>
              <a:t>High flexibility</a:t>
            </a:r>
            <a:endParaRPr lang="en-US" altLang="ko-KR" sz="1800" b="1" u="sng" dirty="0">
              <a:solidFill>
                <a:srgbClr val="FF0000"/>
              </a:solidFill>
              <a:latin typeface="Corbel" pitchFamily="34" charset="0"/>
            </a:endParaRPr>
          </a:p>
          <a:p>
            <a:pPr lvl="1"/>
            <a:r>
              <a:rPr lang="en-US" altLang="ko-KR" sz="1800" dirty="0" smtClean="0">
                <a:solidFill>
                  <a:srgbClr val="FF0000"/>
                </a:solidFill>
                <a:latin typeface="Corbel" pitchFamily="34" charset="0"/>
              </a:rPr>
              <a:t>Low </a:t>
            </a:r>
            <a:r>
              <a:rPr lang="en-US" altLang="ko-KR" sz="1800" dirty="0">
                <a:solidFill>
                  <a:srgbClr val="FF0000"/>
                </a:solidFill>
                <a:latin typeface="Corbel" pitchFamily="34" charset="0"/>
              </a:rPr>
              <a:t>performance</a:t>
            </a:r>
          </a:p>
          <a:p>
            <a:pPr lvl="2"/>
            <a:r>
              <a:rPr lang="en-US" altLang="ko-KR" dirty="0" err="1" smtClean="0">
                <a:solidFill>
                  <a:srgbClr val="FF0000"/>
                </a:solidFill>
                <a:latin typeface="Corbel" pitchFamily="34" charset="0"/>
              </a:rPr>
              <a:t>DDoS</a:t>
            </a:r>
            <a:r>
              <a:rPr lang="en-US" altLang="ko-KR" dirty="0" smtClean="0">
                <a:solidFill>
                  <a:srgbClr val="FF0000"/>
                </a:solidFill>
                <a:latin typeface="Corbel" pitchFamily="34" charset="0"/>
              </a:rPr>
              <a:t>/packet drops</a:t>
            </a:r>
            <a:endParaRPr lang="en-US" altLang="ko-KR" dirty="0">
              <a:solidFill>
                <a:srgbClr val="FF0000"/>
              </a:solidFill>
              <a:latin typeface="Corbel" pitchFamily="34" charset="0"/>
            </a:endParaRPr>
          </a:p>
          <a:p>
            <a:endParaRPr lang="en-US" sz="20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a:t>
            </a:fld>
            <a:endParaRPr lang="en-US">
              <a:latin typeface="Corbel" pitchFamily="34" charset="0"/>
            </a:endParaRPr>
          </a:p>
        </p:txBody>
      </p:sp>
      <p:grpSp>
        <p:nvGrpSpPr>
          <p:cNvPr id="10" name="그룹 9"/>
          <p:cNvGrpSpPr/>
          <p:nvPr/>
        </p:nvGrpSpPr>
        <p:grpSpPr>
          <a:xfrm>
            <a:off x="4473045" y="1600200"/>
            <a:ext cx="3188259" cy="1077218"/>
            <a:chOff x="4341687" y="1898073"/>
            <a:chExt cx="3188259" cy="107721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687" y="2005238"/>
              <a:ext cx="805092"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91200" y="1898073"/>
              <a:ext cx="1738746" cy="1077218"/>
            </a:xfrm>
            <a:prstGeom prst="rect">
              <a:avLst/>
            </a:prstGeom>
            <a:noFill/>
          </p:spPr>
          <p:txBody>
            <a:bodyPr wrap="none" rtlCol="0">
              <a:spAutoFit/>
            </a:bodyPr>
            <a:lstStyle/>
            <a:p>
              <a:r>
                <a:rPr lang="en-US" dirty="0" smtClean="0">
                  <a:latin typeface="Corbel" pitchFamily="34" charset="0"/>
                  <a:cs typeface="Times New Roman" pitchFamily="18" charset="0"/>
                </a:rPr>
                <a:t>IDS/IPS Sensors </a:t>
              </a:r>
            </a:p>
            <a:p>
              <a:pPr algn="ctr"/>
              <a:r>
                <a:rPr lang="en-US" dirty="0" smtClean="0">
                  <a:latin typeface="Corbel" pitchFamily="34" charset="0"/>
                  <a:cs typeface="Times New Roman" pitchFamily="18" charset="0"/>
                </a:rPr>
                <a:t>(10s of </a:t>
              </a:r>
              <a:r>
                <a:rPr lang="en-US" dirty="0" err="1" smtClean="0">
                  <a:latin typeface="Corbel" pitchFamily="34" charset="0"/>
                  <a:cs typeface="Times New Roman" pitchFamily="18" charset="0"/>
                </a:rPr>
                <a:t>Gbps</a:t>
              </a:r>
              <a:r>
                <a:rPr lang="en-US" dirty="0" smtClean="0">
                  <a:latin typeface="Corbel" pitchFamily="34" charset="0"/>
                  <a:cs typeface="Times New Roman" pitchFamily="18" charset="0"/>
                </a:rPr>
                <a:t>)</a:t>
              </a:r>
            </a:p>
            <a:p>
              <a:endParaRPr lang="en-US" altLang="ko-KR" sz="2800" b="1" dirty="0">
                <a:solidFill>
                  <a:srgbClr val="FF0000"/>
                </a:solidFill>
                <a:latin typeface="Corbel" pitchFamily="34" charset="0"/>
                <a:cs typeface="Times New Roman" pitchFamily="18" charset="0"/>
              </a:endParaRPr>
            </a:p>
          </p:txBody>
        </p:sp>
      </p:grpSp>
      <p:grpSp>
        <p:nvGrpSpPr>
          <p:cNvPr id="11" name="그룹 10"/>
          <p:cNvGrpSpPr/>
          <p:nvPr/>
        </p:nvGrpSpPr>
        <p:grpSpPr>
          <a:xfrm>
            <a:off x="4473045" y="2866916"/>
            <a:ext cx="3343781" cy="1077218"/>
            <a:chOff x="4341687" y="2895600"/>
            <a:chExt cx="3343781" cy="1077218"/>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687" y="3002765"/>
              <a:ext cx="1337145"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74129" y="2895600"/>
              <a:ext cx="1611339" cy="1077218"/>
            </a:xfrm>
            <a:prstGeom prst="rect">
              <a:avLst/>
            </a:prstGeom>
            <a:noFill/>
          </p:spPr>
          <p:txBody>
            <a:bodyPr wrap="none" rtlCol="0">
              <a:spAutoFit/>
            </a:bodyPr>
            <a:lstStyle/>
            <a:p>
              <a:pPr algn="ctr"/>
              <a:r>
                <a:rPr lang="en-US" dirty="0" smtClean="0">
                  <a:latin typeface="Corbel" pitchFamily="34" charset="0"/>
                  <a:cs typeface="Times New Roman" pitchFamily="18" charset="0"/>
                </a:rPr>
                <a:t>IDS/IPS M8000</a:t>
              </a:r>
            </a:p>
            <a:p>
              <a:pPr algn="ctr"/>
              <a:r>
                <a:rPr lang="en-US" dirty="0" smtClean="0">
                  <a:latin typeface="Corbel" pitchFamily="34" charset="0"/>
                  <a:cs typeface="Times New Roman" pitchFamily="18" charset="0"/>
                </a:rPr>
                <a:t>(10s of </a:t>
              </a:r>
              <a:r>
                <a:rPr lang="en-US" dirty="0" err="1" smtClean="0">
                  <a:latin typeface="Corbel" pitchFamily="34" charset="0"/>
                  <a:cs typeface="Times New Roman" pitchFamily="18" charset="0"/>
                </a:rPr>
                <a:t>Gbps</a:t>
              </a:r>
              <a:r>
                <a:rPr lang="en-US" dirty="0" smtClean="0">
                  <a:latin typeface="Corbel" pitchFamily="34" charset="0"/>
                  <a:cs typeface="Times New Roman" pitchFamily="18" charset="0"/>
                </a:rPr>
                <a:t>)</a:t>
              </a:r>
            </a:p>
            <a:p>
              <a:pPr algn="ctr"/>
              <a:endParaRPr lang="en-US" altLang="ko-KR" sz="2800" b="1" dirty="0">
                <a:solidFill>
                  <a:srgbClr val="FF0000"/>
                </a:solidFill>
                <a:latin typeface="Corbel" pitchFamily="34" charset="0"/>
                <a:cs typeface="Times New Roman" pitchFamily="18" charset="0"/>
              </a:endParaRPr>
            </a:p>
          </p:txBody>
        </p:sp>
      </p:grpSp>
      <p:grpSp>
        <p:nvGrpSpPr>
          <p:cNvPr id="12" name="그룹 11"/>
          <p:cNvGrpSpPr/>
          <p:nvPr/>
        </p:nvGrpSpPr>
        <p:grpSpPr>
          <a:xfrm>
            <a:off x="4530753" y="4992469"/>
            <a:ext cx="3307073" cy="800219"/>
            <a:chOff x="4341687" y="4431504"/>
            <a:chExt cx="3307073" cy="800219"/>
          </a:xfrm>
        </p:grpSpPr>
        <p:pic>
          <p:nvPicPr>
            <p:cNvPr id="18" name="Picture 2" descr="http://www.loyalmoses.com/wp-content/uploads/2009/06/snort_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687" y="4435361"/>
              <a:ext cx="1147347" cy="6386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91200" y="4431504"/>
              <a:ext cx="1857560" cy="800219"/>
            </a:xfrm>
            <a:prstGeom prst="rect">
              <a:avLst/>
            </a:prstGeom>
            <a:noFill/>
          </p:spPr>
          <p:txBody>
            <a:bodyPr wrap="none" rtlCol="0">
              <a:spAutoFit/>
            </a:bodyPr>
            <a:lstStyle/>
            <a:p>
              <a:r>
                <a:rPr lang="en-US" dirty="0" smtClean="0">
                  <a:latin typeface="Corbel" pitchFamily="34" charset="0"/>
                  <a:cs typeface="Times New Roman" pitchFamily="18" charset="0"/>
                </a:rPr>
                <a:t>Open-source S/W</a:t>
              </a:r>
            </a:p>
            <a:p>
              <a:pPr algn="ctr"/>
              <a:endParaRPr lang="en-US" sz="2800" b="1" dirty="0">
                <a:solidFill>
                  <a:srgbClr val="FF0000"/>
                </a:solidFill>
                <a:latin typeface="Corbel" pitchFamily="34" charset="0"/>
                <a:cs typeface="Times New Roman" pitchFamily="18" charset="0"/>
              </a:endParaRPr>
            </a:p>
          </p:txBody>
        </p:sp>
      </p:grpSp>
      <p:sp>
        <p:nvSpPr>
          <p:cNvPr id="6" name="TextBox 5"/>
          <p:cNvSpPr txBox="1"/>
          <p:nvPr/>
        </p:nvSpPr>
        <p:spPr>
          <a:xfrm>
            <a:off x="5410200" y="2155486"/>
            <a:ext cx="3496598" cy="523220"/>
          </a:xfrm>
          <a:prstGeom prst="rect">
            <a:avLst/>
          </a:prstGeom>
          <a:noFill/>
        </p:spPr>
        <p:txBody>
          <a:bodyPr wrap="none" rtlCol="0">
            <a:spAutoFit/>
          </a:bodyPr>
          <a:lstStyle/>
          <a:p>
            <a:r>
              <a:rPr lang="en-US" altLang="ko-KR" sz="2800" b="1" dirty="0">
                <a:solidFill>
                  <a:srgbClr val="FF0000"/>
                </a:solidFill>
                <a:latin typeface="Corbel" pitchFamily="34" charset="0"/>
                <a:cs typeface="Times New Roman" pitchFamily="18" charset="0"/>
              </a:rPr>
              <a:t>~ US$ </a:t>
            </a:r>
            <a:r>
              <a:rPr lang="en-US" altLang="ko-KR" sz="2800" b="1" dirty="0" smtClean="0">
                <a:solidFill>
                  <a:srgbClr val="FF0000"/>
                </a:solidFill>
                <a:latin typeface="Corbel" pitchFamily="34" charset="0"/>
                <a:cs typeface="Times New Roman" pitchFamily="18" charset="0"/>
              </a:rPr>
              <a:t>20,000 - 60,000</a:t>
            </a:r>
            <a:endParaRPr lang="en-US" altLang="ko-KR" sz="2800" b="1" dirty="0">
              <a:solidFill>
                <a:srgbClr val="FF0000"/>
              </a:solidFill>
              <a:latin typeface="Corbel" pitchFamily="34" charset="0"/>
              <a:cs typeface="Times New Roman" pitchFamily="18" charset="0"/>
            </a:endParaRPr>
          </a:p>
        </p:txBody>
      </p:sp>
      <p:sp>
        <p:nvSpPr>
          <p:cNvPr id="16" name="TextBox 15"/>
          <p:cNvSpPr txBox="1"/>
          <p:nvPr/>
        </p:nvSpPr>
        <p:spPr>
          <a:xfrm>
            <a:off x="5486400" y="3439180"/>
            <a:ext cx="3489160" cy="523220"/>
          </a:xfrm>
          <a:prstGeom prst="rect">
            <a:avLst/>
          </a:prstGeom>
          <a:noFill/>
        </p:spPr>
        <p:txBody>
          <a:bodyPr wrap="none" rtlCol="0">
            <a:spAutoFit/>
          </a:bodyPr>
          <a:lstStyle/>
          <a:p>
            <a:r>
              <a:rPr lang="en-US" altLang="ko-KR" sz="2800" b="1" dirty="0">
                <a:solidFill>
                  <a:srgbClr val="FF0000"/>
                </a:solidFill>
                <a:latin typeface="Corbel" pitchFamily="34" charset="0"/>
                <a:cs typeface="Times New Roman" pitchFamily="18" charset="0"/>
              </a:rPr>
              <a:t>~ US$ </a:t>
            </a:r>
            <a:r>
              <a:rPr lang="en-US" altLang="ko-KR" sz="2800" b="1" dirty="0" smtClean="0">
                <a:solidFill>
                  <a:srgbClr val="FF0000"/>
                </a:solidFill>
                <a:latin typeface="Corbel" pitchFamily="34" charset="0"/>
                <a:cs typeface="Times New Roman" pitchFamily="18" charset="0"/>
              </a:rPr>
              <a:t>10,000 - 24,000</a:t>
            </a:r>
            <a:endParaRPr lang="en-US" altLang="ko-KR" sz="2800" b="1" dirty="0">
              <a:solidFill>
                <a:srgbClr val="FF0000"/>
              </a:solidFill>
              <a:latin typeface="Corbel" pitchFamily="34" charset="0"/>
              <a:cs typeface="Times New Roman" pitchFamily="18" charset="0"/>
            </a:endParaRPr>
          </a:p>
        </p:txBody>
      </p:sp>
      <p:sp>
        <p:nvSpPr>
          <p:cNvPr id="17" name="TextBox 16"/>
          <p:cNvSpPr txBox="1"/>
          <p:nvPr/>
        </p:nvSpPr>
        <p:spPr>
          <a:xfrm>
            <a:off x="6138160" y="5257800"/>
            <a:ext cx="1667829" cy="523220"/>
          </a:xfrm>
          <a:prstGeom prst="rect">
            <a:avLst/>
          </a:prstGeom>
          <a:noFill/>
        </p:spPr>
        <p:txBody>
          <a:bodyPr wrap="none" rtlCol="0">
            <a:spAutoFit/>
          </a:bodyPr>
          <a:lstStyle/>
          <a:p>
            <a:r>
              <a:rPr lang="en-US" sz="2800" b="1" dirty="0">
                <a:solidFill>
                  <a:srgbClr val="FF0000"/>
                </a:solidFill>
                <a:latin typeface="Corbel" pitchFamily="34" charset="0"/>
                <a:cs typeface="Times New Roman" pitchFamily="18" charset="0"/>
              </a:rPr>
              <a:t>≤ ~2 </a:t>
            </a:r>
            <a:r>
              <a:rPr lang="en-US" sz="2800" b="1" dirty="0" err="1">
                <a:solidFill>
                  <a:srgbClr val="FF0000"/>
                </a:solidFill>
                <a:latin typeface="Corbel" pitchFamily="34" charset="0"/>
                <a:cs typeface="Times New Roman" pitchFamily="18" charset="0"/>
              </a:rPr>
              <a:t>Gbps</a:t>
            </a:r>
            <a:endParaRPr lang="en-US" altLang="ko-KR" sz="2800" b="1" dirty="0">
              <a:solidFill>
                <a:srgbClr val="FF0000"/>
              </a:solidFill>
              <a:latin typeface="Corbel" pitchFamily="34" charset="0"/>
              <a:cs typeface="Times New Roman" pitchFamily="18" charset="0"/>
            </a:endParaRPr>
          </a:p>
        </p:txBody>
      </p:sp>
    </p:spTree>
    <p:extLst>
      <p:ext uri="{BB962C8B-B14F-4D97-AF65-F5344CB8AC3E}">
        <p14:creationId xmlns:p14="http://schemas.microsoft.com/office/powerpoint/2010/main" val="84413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xEl>
                                              <p:pRg st="0" end="0"/>
                                            </p:txEl>
                                          </p:spTgt>
                                        </p:tgtEl>
                                      </p:cBhvr>
                                    </p:animEffect>
                                    <p:set>
                                      <p:cBhvr>
                                        <p:cTn id="39" dur="1" fill="hold">
                                          <p:stCondLst>
                                            <p:cond delay="499"/>
                                          </p:stCondLst>
                                        </p:cTn>
                                        <p:tgtEl>
                                          <p:spTgt spid="3">
                                            <p:txEl>
                                              <p:pRg st="0" end="0"/>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
                                            <p:txEl>
                                              <p:pRg st="1" end="1"/>
                                            </p:txEl>
                                          </p:spTgt>
                                        </p:tgtEl>
                                      </p:cBhvr>
                                    </p:animEffect>
                                    <p:set>
                                      <p:cBhvr>
                                        <p:cTn id="42" dur="1" fill="hold">
                                          <p:stCondLst>
                                            <p:cond delay="499"/>
                                          </p:stCondLst>
                                        </p:cTn>
                                        <p:tgtEl>
                                          <p:spTgt spid="3">
                                            <p:txEl>
                                              <p:pRg st="1" end="1"/>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
                                            <p:txEl>
                                              <p:pRg st="4" end="4"/>
                                            </p:txEl>
                                          </p:spTgt>
                                        </p:tgtEl>
                                      </p:cBhvr>
                                    </p:animEffect>
                                    <p:set>
                                      <p:cBhvr>
                                        <p:cTn id="48" dur="1" fill="hold">
                                          <p:stCondLst>
                                            <p:cond delay="499"/>
                                          </p:stCondLst>
                                        </p:cTn>
                                        <p:tgtEl>
                                          <p:spTgt spid="3">
                                            <p:txEl>
                                              <p:pRg st="4" end="4"/>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xEl>
                                              <p:pRg st="5" end="5"/>
                                            </p:txEl>
                                          </p:spTgt>
                                        </p:tgtEl>
                                      </p:cBhvr>
                                    </p:animEffect>
                                    <p:set>
                                      <p:cBhvr>
                                        <p:cTn id="51" dur="1" fill="hold">
                                          <p:stCondLst>
                                            <p:cond delay="499"/>
                                          </p:stCondLst>
                                        </p:cTn>
                                        <p:tgtEl>
                                          <p:spTgt spid="3">
                                            <p:txEl>
                                              <p:pRg st="5" end="5"/>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
                                            <p:txEl>
                                              <p:pRg st="6" end="6"/>
                                            </p:txEl>
                                          </p:spTgt>
                                        </p:tgtEl>
                                      </p:cBhvr>
                                    </p:animEffect>
                                    <p:set>
                                      <p:cBhvr>
                                        <p:cTn id="54" dur="1" fill="hold">
                                          <p:stCondLst>
                                            <p:cond delay="499"/>
                                          </p:stCondLst>
                                        </p:cTn>
                                        <p:tgtEl>
                                          <p:spTgt spid="3">
                                            <p:txEl>
                                              <p:pRg st="6" end="6"/>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xEl>
                                              <p:pRg st="10" end="10"/>
                                            </p:txEl>
                                          </p:spTgt>
                                        </p:tgtEl>
                                      </p:cBhvr>
                                    </p:animEffect>
                                    <p:set>
                                      <p:cBhvr>
                                        <p:cTn id="57" dur="1" fill="hold">
                                          <p:stCondLst>
                                            <p:cond delay="499"/>
                                          </p:stCondLst>
                                        </p:cTn>
                                        <p:tgtEl>
                                          <p:spTgt spid="3">
                                            <p:txEl>
                                              <p:pRg st="10" end="10"/>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
                                            <p:txEl>
                                              <p:pRg st="11" end="11"/>
                                            </p:txEl>
                                          </p:spTgt>
                                        </p:tgtEl>
                                      </p:cBhvr>
                                    </p:animEffect>
                                    <p:set>
                                      <p:cBhvr>
                                        <p:cTn id="60" dur="1" fill="hold">
                                          <p:stCondLst>
                                            <p:cond delay="499"/>
                                          </p:stCondLst>
                                        </p:cTn>
                                        <p:tgtEl>
                                          <p:spTgt spid="3">
                                            <p:txEl>
                                              <p:pRg st="11" end="11"/>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6" grpId="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30</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11819032"/>
              </p:ext>
            </p:extLst>
          </p:nvPr>
        </p:nvGraphicFramePr>
        <p:xfrm>
          <a:off x="381001" y="1828800"/>
          <a:ext cx="8381999" cy="243840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Packet acquisition</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PF_RING</a:t>
                      </a:r>
                      <a:endParaRPr lang="en-US" sz="1500" dirty="0">
                        <a:latin typeface="Corbel" pitchFamily="34" charset="0"/>
                        <a:cs typeface="Times New Roman" pitchFamily="18" charset="0"/>
                      </a:endParaRPr>
                    </a:p>
                  </a:txBody>
                  <a:tcPr anchor="ctr"/>
                </a:tc>
                <a:tc>
                  <a:txBody>
                    <a:bodyPr/>
                    <a:lstStyle/>
                    <a:p>
                      <a:pPr algn="ctr"/>
                      <a:r>
                        <a:rPr lang="en-US" sz="1500" dirty="0" err="1" smtClean="0">
                          <a:latin typeface="Corbel" pitchFamily="34" charset="0"/>
                          <a:cs typeface="Times New Roman" pitchFamily="18" charset="0"/>
                        </a:rPr>
                        <a:t>PacketShader</a:t>
                      </a:r>
                      <a:r>
                        <a:rPr lang="en-US" sz="1500" baseline="0" dirty="0" smtClean="0">
                          <a:latin typeface="Corbel" pitchFamily="34" charset="0"/>
                          <a:cs typeface="Times New Roman" pitchFamily="18" charset="0"/>
                        </a:rPr>
                        <a:t> I/O</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70% lower CPU utilization</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Detection e</a:t>
                      </a:r>
                      <a:r>
                        <a:rPr lang="en-US" sz="1500" baseline="0" dirty="0" smtClean="0">
                          <a:latin typeface="Corbel" pitchFamily="34" charset="0"/>
                          <a:cs typeface="Times New Roman" pitchFamily="18" charset="0"/>
                        </a:rPr>
                        <a:t>ngine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 for </a:t>
                      </a:r>
                    </a:p>
                    <a:p>
                      <a:pPr algn="ctr"/>
                      <a:r>
                        <a:rPr lang="en-US" sz="1500" dirty="0" err="1" smtClean="0">
                          <a:latin typeface="Corbel" pitchFamily="34" charset="0"/>
                          <a:cs typeface="Times New Roman" pitchFamily="18" charset="0"/>
                        </a:rPr>
                        <a:t>Aho-Corasick</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a:t>
                      </a:r>
                      <a:r>
                        <a:rPr lang="en-US" sz="1500" baseline="0" dirty="0" smtClean="0">
                          <a:latin typeface="Corbel" pitchFamily="34" charset="0"/>
                          <a:cs typeface="Times New Roman" pitchFamily="18" charset="0"/>
                        </a:rPr>
                        <a:t> for </a:t>
                      </a:r>
                    </a:p>
                    <a:p>
                      <a:pPr algn="ctr"/>
                      <a:r>
                        <a:rPr lang="en-US" sz="1500" baseline="0" dirty="0" err="1" smtClean="0">
                          <a:latin typeface="Corbel" pitchFamily="34" charset="0"/>
                          <a:cs typeface="Times New Roman" pitchFamily="18" charset="0"/>
                        </a:rPr>
                        <a:t>Aho-Corasick</a:t>
                      </a:r>
                      <a:r>
                        <a:rPr lang="en-US" sz="1500" baseline="0" dirty="0" smtClean="0">
                          <a:latin typeface="Corbel" pitchFamily="34" charset="0"/>
                          <a:cs typeface="Times New Roman" pitchFamily="18" charset="0"/>
                        </a:rPr>
                        <a:t> &amp; PCRE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65</a:t>
                      </a:r>
                      <a:r>
                        <a:rPr lang="en-US" sz="1500" smtClean="0">
                          <a:latin typeface="Corbel" pitchFamily="34" charset="0"/>
                          <a:cs typeface="Times New Roman" pitchFamily="18" charset="0"/>
                        </a:rPr>
                        <a:t>% faster </a:t>
                      </a:r>
                      <a:r>
                        <a:rPr lang="en-US" sz="1500" dirty="0" smtClean="0">
                          <a:latin typeface="Corbel" pitchFamily="34" charset="0"/>
                          <a:cs typeface="Times New Roman" pitchFamily="18" charset="0"/>
                        </a:rPr>
                        <a:t>detection rate</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Architecture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Process-based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Thread-based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1/6</a:t>
                      </a:r>
                      <a:r>
                        <a:rPr lang="en-US" sz="1500" baseline="0" dirty="0" smtClean="0">
                          <a:latin typeface="Corbel" pitchFamily="34" charset="0"/>
                          <a:cs typeface="Times New Roman" pitchFamily="18" charset="0"/>
                        </a:rPr>
                        <a:t> </a:t>
                      </a:r>
                      <a:r>
                        <a:rPr lang="en-US" sz="1500" dirty="0" smtClean="0">
                          <a:latin typeface="Corbel" pitchFamily="34" charset="0"/>
                          <a:cs typeface="Times New Roman" pitchFamily="18" charset="0"/>
                        </a:rPr>
                        <a:t>GPU memory</a:t>
                      </a:r>
                      <a:r>
                        <a:rPr lang="en-US" sz="1500" baseline="0" dirty="0" smtClean="0">
                          <a:latin typeface="Corbel" pitchFamily="34" charset="0"/>
                          <a:cs typeface="Times New Roman" pitchFamily="18" charset="0"/>
                        </a:rPr>
                        <a:t> usage</a:t>
                      </a:r>
                      <a:endParaRPr lang="en-US" sz="1500"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35112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31</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49469003"/>
              </p:ext>
            </p:extLst>
          </p:nvPr>
        </p:nvGraphicFramePr>
        <p:xfrm>
          <a:off x="381001" y="1828800"/>
          <a:ext cx="8381999" cy="304800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Packet acquisition</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PF_RING</a:t>
                      </a:r>
                      <a:endParaRPr lang="en-US" sz="1500" dirty="0">
                        <a:latin typeface="Corbel" pitchFamily="34" charset="0"/>
                        <a:cs typeface="Times New Roman" pitchFamily="18" charset="0"/>
                      </a:endParaRPr>
                    </a:p>
                  </a:txBody>
                  <a:tcPr anchor="ctr"/>
                </a:tc>
                <a:tc>
                  <a:txBody>
                    <a:bodyPr/>
                    <a:lstStyle/>
                    <a:p>
                      <a:pPr algn="ctr"/>
                      <a:r>
                        <a:rPr lang="en-US" sz="1500" dirty="0" err="1" smtClean="0">
                          <a:latin typeface="Corbel" pitchFamily="34" charset="0"/>
                          <a:cs typeface="Times New Roman" pitchFamily="18" charset="0"/>
                        </a:rPr>
                        <a:t>PacketShader</a:t>
                      </a:r>
                      <a:r>
                        <a:rPr lang="en-US" sz="1500" baseline="0" dirty="0" smtClean="0">
                          <a:latin typeface="Corbel" pitchFamily="34" charset="0"/>
                          <a:cs typeface="Times New Roman" pitchFamily="18" charset="0"/>
                        </a:rPr>
                        <a:t> I/O</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70% lower CPU utilization</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Detection e</a:t>
                      </a:r>
                      <a:r>
                        <a:rPr lang="en-US" sz="1500" baseline="0" dirty="0" smtClean="0">
                          <a:latin typeface="Corbel" pitchFamily="34" charset="0"/>
                          <a:cs typeface="Times New Roman" pitchFamily="18" charset="0"/>
                        </a:rPr>
                        <a:t>ngine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 for </a:t>
                      </a:r>
                    </a:p>
                    <a:p>
                      <a:pPr algn="ctr"/>
                      <a:r>
                        <a:rPr lang="en-US" sz="1500" dirty="0" err="1" smtClean="0">
                          <a:latin typeface="Corbel" pitchFamily="34" charset="0"/>
                          <a:cs typeface="Times New Roman" pitchFamily="18" charset="0"/>
                        </a:rPr>
                        <a:t>Aho-Corasick</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a:t>
                      </a:r>
                      <a:r>
                        <a:rPr lang="en-US" sz="1500" baseline="0" dirty="0" smtClean="0">
                          <a:latin typeface="Corbel" pitchFamily="34" charset="0"/>
                          <a:cs typeface="Times New Roman" pitchFamily="18" charset="0"/>
                        </a:rPr>
                        <a:t> for </a:t>
                      </a:r>
                    </a:p>
                    <a:p>
                      <a:pPr algn="ctr"/>
                      <a:r>
                        <a:rPr lang="en-US" sz="1500" baseline="0" dirty="0" err="1" smtClean="0">
                          <a:latin typeface="Corbel" pitchFamily="34" charset="0"/>
                          <a:cs typeface="Times New Roman" pitchFamily="18" charset="0"/>
                        </a:rPr>
                        <a:t>Aho-Corasick</a:t>
                      </a:r>
                      <a:r>
                        <a:rPr lang="en-US" sz="1500" baseline="0" dirty="0" smtClean="0">
                          <a:latin typeface="Corbel" pitchFamily="34" charset="0"/>
                          <a:cs typeface="Times New Roman" pitchFamily="18" charset="0"/>
                        </a:rPr>
                        <a:t> &amp; PCRE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65</a:t>
                      </a:r>
                      <a:r>
                        <a:rPr lang="en-US" sz="1500" smtClean="0">
                          <a:latin typeface="Corbel" pitchFamily="34" charset="0"/>
                          <a:cs typeface="Times New Roman" pitchFamily="18" charset="0"/>
                        </a:rPr>
                        <a:t>% faster </a:t>
                      </a:r>
                      <a:r>
                        <a:rPr lang="en-US" sz="1500" dirty="0" smtClean="0">
                          <a:latin typeface="Corbel" pitchFamily="34" charset="0"/>
                          <a:cs typeface="Times New Roman" pitchFamily="18" charset="0"/>
                        </a:rPr>
                        <a:t>detection rate</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Architecture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Process-based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Thread-based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1/6</a:t>
                      </a:r>
                      <a:r>
                        <a:rPr lang="en-US" sz="1500" baseline="0" dirty="0" smtClean="0">
                          <a:latin typeface="Corbel" pitchFamily="34" charset="0"/>
                          <a:cs typeface="Times New Roman" pitchFamily="18" charset="0"/>
                        </a:rPr>
                        <a:t> </a:t>
                      </a:r>
                      <a:r>
                        <a:rPr lang="en-US" sz="1500" dirty="0" smtClean="0">
                          <a:latin typeface="Corbel" pitchFamily="34" charset="0"/>
                          <a:cs typeface="Times New Roman" pitchFamily="18" charset="0"/>
                        </a:rPr>
                        <a:t>GPU memory</a:t>
                      </a:r>
                      <a:r>
                        <a:rPr lang="en-US" sz="1500" baseline="0" dirty="0" smtClean="0">
                          <a:latin typeface="Corbel" pitchFamily="34" charset="0"/>
                          <a:cs typeface="Times New Roman" pitchFamily="18" charset="0"/>
                        </a:rPr>
                        <a:t> usage</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Batch processing</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Batching only for</a:t>
                      </a:r>
                      <a:r>
                        <a:rPr lang="en-US" sz="1500" baseline="0" dirty="0" smtClean="0">
                          <a:latin typeface="Corbel" pitchFamily="34" charset="0"/>
                          <a:cs typeface="Times New Roman" pitchFamily="18" charset="0"/>
                        </a:rPr>
                        <a:t> </a:t>
                      </a:r>
                    </a:p>
                    <a:p>
                      <a:pPr algn="ctr"/>
                      <a:r>
                        <a:rPr lang="en-US" sz="1500" baseline="0" dirty="0" smtClean="0">
                          <a:latin typeface="Corbel" pitchFamily="34" charset="0"/>
                          <a:cs typeface="Times New Roman" pitchFamily="18" charset="0"/>
                        </a:rPr>
                        <a:t>detection engine (GPU)</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Batching from packet </a:t>
                      </a:r>
                    </a:p>
                    <a:p>
                      <a:pPr algn="ctr"/>
                      <a:r>
                        <a:rPr lang="en-US" sz="1500" dirty="0" smtClean="0">
                          <a:latin typeface="Corbel" pitchFamily="34" charset="0"/>
                          <a:cs typeface="Times New Roman" pitchFamily="18" charset="0"/>
                        </a:rPr>
                        <a:t>acquisition</a:t>
                      </a:r>
                      <a:r>
                        <a:rPr lang="en-US" sz="1500" baseline="0" dirty="0" smtClean="0">
                          <a:latin typeface="Corbel" pitchFamily="34" charset="0"/>
                          <a:cs typeface="Times New Roman" pitchFamily="18" charset="0"/>
                        </a:rPr>
                        <a:t> to output</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1.9x higher throughput</a:t>
                      </a:r>
                      <a:endParaRPr lang="en-US" sz="1500"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35112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orbel" pitchFamily="34" charset="0"/>
              </a:rPr>
              <a:t>Kargus</a:t>
            </a:r>
            <a:r>
              <a:rPr lang="en-US" dirty="0" smtClean="0">
                <a:effectLst>
                  <a:outerShdw blurRad="38100" dist="38100" dir="2700000" algn="tl">
                    <a:srgbClr val="000000">
                      <a:alpha val="43137"/>
                    </a:srgbClr>
                  </a:outerShdw>
                </a:effectLst>
                <a:latin typeface="Corbel" pitchFamily="34" charset="0"/>
              </a:rPr>
              <a:t> vs. </a:t>
            </a:r>
            <a:r>
              <a:rPr lang="en-US" dirty="0" err="1" smtClean="0">
                <a:effectLst>
                  <a:outerShdw blurRad="38100" dist="38100" dir="2700000" algn="tl">
                    <a:srgbClr val="000000">
                      <a:alpha val="43137"/>
                    </a:srgbClr>
                  </a:outerShdw>
                </a:effectLst>
                <a:latin typeface="Corbel" pitchFamily="34" charset="0"/>
              </a:rPr>
              <a:t>MIDeA</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32</a:t>
            </a:fld>
            <a:endParaRPr lang="en-US">
              <a:latin typeface="Corbe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75356956"/>
              </p:ext>
            </p:extLst>
          </p:nvPr>
        </p:nvGraphicFramePr>
        <p:xfrm>
          <a:off x="381001" y="1828800"/>
          <a:ext cx="8381999" cy="4053840"/>
        </p:xfrm>
        <a:graphic>
          <a:graphicData uri="http://schemas.openxmlformats.org/drawingml/2006/table">
            <a:tbl>
              <a:tblPr firstRow="1" bandRow="1">
                <a:tableStyleId>{5C22544A-7EE6-4342-B048-85BDC9FD1C3A}</a:tableStyleId>
              </a:tblPr>
              <a:tblGrid>
                <a:gridCol w="1771405"/>
                <a:gridCol w="2038594"/>
                <a:gridCol w="2133600"/>
                <a:gridCol w="2438400"/>
              </a:tblGrid>
              <a:tr h="609600">
                <a:tc>
                  <a:txBody>
                    <a:bodyPr/>
                    <a:lstStyle/>
                    <a:p>
                      <a:pPr algn="ctr"/>
                      <a:r>
                        <a:rPr lang="en-US" sz="1500" b="1" dirty="0" smtClean="0">
                          <a:latin typeface="Corbel" pitchFamily="34" charset="0"/>
                          <a:cs typeface="Times New Roman" pitchFamily="18" charset="0"/>
                        </a:rPr>
                        <a:t>UPDATE</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MIDEA</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KARGUS</a:t>
                      </a:r>
                      <a:endParaRPr lang="en-US" sz="1500" b="1"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OUTCOME</a:t>
                      </a:r>
                      <a:endParaRPr lang="en-US" sz="1500" b="1"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Packet acquisition</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PF_RING</a:t>
                      </a:r>
                      <a:endParaRPr lang="en-US" sz="1500" dirty="0">
                        <a:latin typeface="Corbel" pitchFamily="34" charset="0"/>
                        <a:cs typeface="Times New Roman" pitchFamily="18" charset="0"/>
                      </a:endParaRPr>
                    </a:p>
                  </a:txBody>
                  <a:tcPr anchor="ctr"/>
                </a:tc>
                <a:tc>
                  <a:txBody>
                    <a:bodyPr/>
                    <a:lstStyle/>
                    <a:p>
                      <a:pPr algn="ctr"/>
                      <a:r>
                        <a:rPr lang="en-US" sz="1500" dirty="0" err="1" smtClean="0">
                          <a:latin typeface="Corbel" pitchFamily="34" charset="0"/>
                          <a:cs typeface="Times New Roman" pitchFamily="18" charset="0"/>
                        </a:rPr>
                        <a:t>PacketShader</a:t>
                      </a:r>
                      <a:r>
                        <a:rPr lang="en-US" sz="1500" baseline="0" dirty="0" smtClean="0">
                          <a:latin typeface="Corbel" pitchFamily="34" charset="0"/>
                          <a:cs typeface="Times New Roman" pitchFamily="18" charset="0"/>
                        </a:rPr>
                        <a:t> I/O</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70% lower CPU utilization</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Detection e</a:t>
                      </a:r>
                      <a:r>
                        <a:rPr lang="en-US" sz="1500" baseline="0" dirty="0" smtClean="0">
                          <a:latin typeface="Corbel" pitchFamily="34" charset="0"/>
                          <a:cs typeface="Times New Roman" pitchFamily="18" charset="0"/>
                        </a:rPr>
                        <a:t>ngine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 for </a:t>
                      </a:r>
                    </a:p>
                    <a:p>
                      <a:pPr algn="ctr"/>
                      <a:r>
                        <a:rPr lang="en-US" sz="1500" dirty="0" err="1" smtClean="0">
                          <a:latin typeface="Corbel" pitchFamily="34" charset="0"/>
                          <a:cs typeface="Times New Roman" pitchFamily="18" charset="0"/>
                        </a:rPr>
                        <a:t>Aho-Corasick</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GPU-support</a:t>
                      </a:r>
                      <a:r>
                        <a:rPr lang="en-US" sz="1500" baseline="0" dirty="0" smtClean="0">
                          <a:latin typeface="Corbel" pitchFamily="34" charset="0"/>
                          <a:cs typeface="Times New Roman" pitchFamily="18" charset="0"/>
                        </a:rPr>
                        <a:t> for </a:t>
                      </a:r>
                    </a:p>
                    <a:p>
                      <a:pPr algn="ctr"/>
                      <a:r>
                        <a:rPr lang="en-US" sz="1500" baseline="0" dirty="0" err="1" smtClean="0">
                          <a:latin typeface="Corbel" pitchFamily="34" charset="0"/>
                          <a:cs typeface="Times New Roman" pitchFamily="18" charset="0"/>
                        </a:rPr>
                        <a:t>Aho-Corasick</a:t>
                      </a:r>
                      <a:r>
                        <a:rPr lang="en-US" sz="1500" baseline="0" dirty="0" smtClean="0">
                          <a:latin typeface="Corbel" pitchFamily="34" charset="0"/>
                          <a:cs typeface="Times New Roman" pitchFamily="18" charset="0"/>
                        </a:rPr>
                        <a:t> &amp; PCRE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65</a:t>
                      </a:r>
                      <a:r>
                        <a:rPr lang="en-US" sz="1500" smtClean="0">
                          <a:latin typeface="Corbel" pitchFamily="34" charset="0"/>
                          <a:cs typeface="Times New Roman" pitchFamily="18" charset="0"/>
                        </a:rPr>
                        <a:t>% faster </a:t>
                      </a:r>
                      <a:r>
                        <a:rPr lang="en-US" sz="1500" dirty="0" smtClean="0">
                          <a:latin typeface="Corbel" pitchFamily="34" charset="0"/>
                          <a:cs typeface="Times New Roman" pitchFamily="18" charset="0"/>
                        </a:rPr>
                        <a:t>detection rate</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Architecture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Process-based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Thread-based</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1/6</a:t>
                      </a:r>
                      <a:r>
                        <a:rPr lang="en-US" sz="1500" baseline="0" dirty="0" smtClean="0">
                          <a:latin typeface="Corbel" pitchFamily="34" charset="0"/>
                          <a:cs typeface="Times New Roman" pitchFamily="18" charset="0"/>
                        </a:rPr>
                        <a:t> </a:t>
                      </a:r>
                      <a:r>
                        <a:rPr lang="en-US" sz="1500" dirty="0" smtClean="0">
                          <a:latin typeface="Corbel" pitchFamily="34" charset="0"/>
                          <a:cs typeface="Times New Roman" pitchFamily="18" charset="0"/>
                        </a:rPr>
                        <a:t>GPU memory</a:t>
                      </a:r>
                      <a:r>
                        <a:rPr lang="en-US" sz="1500" baseline="0" dirty="0" smtClean="0">
                          <a:latin typeface="Corbel" pitchFamily="34" charset="0"/>
                          <a:cs typeface="Times New Roman" pitchFamily="18" charset="0"/>
                        </a:rPr>
                        <a:t> usage</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Batch processing</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Batching only for</a:t>
                      </a:r>
                      <a:r>
                        <a:rPr lang="en-US" sz="1500" baseline="0" dirty="0" smtClean="0">
                          <a:latin typeface="Corbel" pitchFamily="34" charset="0"/>
                          <a:cs typeface="Times New Roman" pitchFamily="18" charset="0"/>
                        </a:rPr>
                        <a:t> </a:t>
                      </a:r>
                    </a:p>
                    <a:p>
                      <a:pPr algn="ctr"/>
                      <a:r>
                        <a:rPr lang="en-US" sz="1500" baseline="0" dirty="0" smtClean="0">
                          <a:latin typeface="Corbel" pitchFamily="34" charset="0"/>
                          <a:cs typeface="Times New Roman" pitchFamily="18" charset="0"/>
                        </a:rPr>
                        <a:t>detection engine (GPU)</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Batching from packet </a:t>
                      </a:r>
                    </a:p>
                    <a:p>
                      <a:pPr algn="ctr"/>
                      <a:r>
                        <a:rPr lang="en-US" sz="1500" dirty="0" smtClean="0">
                          <a:latin typeface="Corbel" pitchFamily="34" charset="0"/>
                          <a:cs typeface="Times New Roman" pitchFamily="18" charset="0"/>
                        </a:rPr>
                        <a:t>acquisition</a:t>
                      </a:r>
                      <a:r>
                        <a:rPr lang="en-US" sz="1500" baseline="0" dirty="0" smtClean="0">
                          <a:latin typeface="Corbel" pitchFamily="34" charset="0"/>
                          <a:cs typeface="Times New Roman" pitchFamily="18" charset="0"/>
                        </a:rPr>
                        <a:t> to output</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1.9x higher throughput</a:t>
                      </a:r>
                      <a:endParaRPr lang="en-US" sz="1500" dirty="0">
                        <a:latin typeface="Corbel" pitchFamily="34" charset="0"/>
                        <a:cs typeface="Times New Roman" pitchFamily="18" charset="0"/>
                      </a:endParaRPr>
                    </a:p>
                  </a:txBody>
                  <a:tcPr anchor="ctr"/>
                </a:tc>
              </a:tr>
              <a:tr h="609600">
                <a:tc>
                  <a:txBody>
                    <a:bodyPr/>
                    <a:lstStyle/>
                    <a:p>
                      <a:pPr algn="ctr"/>
                      <a:r>
                        <a:rPr lang="en-US" sz="1500" dirty="0" smtClean="0">
                          <a:latin typeface="Corbel" pitchFamily="34" charset="0"/>
                          <a:cs typeface="Times New Roman" pitchFamily="18" charset="0"/>
                        </a:rPr>
                        <a:t>Power-efficient</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Always</a:t>
                      </a:r>
                      <a:r>
                        <a:rPr lang="en-US" sz="1500" baseline="0" dirty="0" smtClean="0">
                          <a:latin typeface="Corbel" pitchFamily="34" charset="0"/>
                          <a:cs typeface="Times New Roman" pitchFamily="18" charset="0"/>
                        </a:rPr>
                        <a:t> GPU </a:t>
                      </a:r>
                    </a:p>
                    <a:p>
                      <a:pPr algn="ctr"/>
                      <a:r>
                        <a:rPr lang="en-US" sz="1500" baseline="0" dirty="0" smtClean="0">
                          <a:latin typeface="Corbel" pitchFamily="34" charset="0"/>
                          <a:cs typeface="Times New Roman" pitchFamily="18" charset="0"/>
                        </a:rPr>
                        <a:t>(does not offload </a:t>
                      </a:r>
                    </a:p>
                    <a:p>
                      <a:pPr algn="ctr"/>
                      <a:r>
                        <a:rPr lang="en-US" sz="1500" baseline="0" dirty="0" smtClean="0">
                          <a:latin typeface="Corbel" pitchFamily="34" charset="0"/>
                          <a:cs typeface="Times New Roman" pitchFamily="18" charset="0"/>
                        </a:rPr>
                        <a:t>only when packet size</a:t>
                      </a:r>
                    </a:p>
                    <a:p>
                      <a:pPr algn="ctr"/>
                      <a:r>
                        <a:rPr lang="en-US" sz="1500" baseline="0" dirty="0" smtClean="0">
                          <a:latin typeface="Corbel" pitchFamily="34" charset="0"/>
                          <a:cs typeface="Times New Roman" pitchFamily="18" charset="0"/>
                        </a:rPr>
                        <a:t> is too small)</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Opportunistic offloading </a:t>
                      </a:r>
                    </a:p>
                    <a:p>
                      <a:pPr algn="ctr"/>
                      <a:r>
                        <a:rPr lang="en-US" sz="1500" dirty="0" smtClean="0">
                          <a:latin typeface="Corbel" pitchFamily="34" charset="0"/>
                          <a:cs typeface="Times New Roman" pitchFamily="18" charset="0"/>
                        </a:rPr>
                        <a:t>to</a:t>
                      </a:r>
                      <a:r>
                        <a:rPr lang="en-US" sz="1500" baseline="0" dirty="0" smtClean="0">
                          <a:latin typeface="Corbel" pitchFamily="34" charset="0"/>
                          <a:cs typeface="Times New Roman" pitchFamily="18" charset="0"/>
                        </a:rPr>
                        <a:t> </a:t>
                      </a:r>
                      <a:r>
                        <a:rPr lang="en-US" sz="1500" dirty="0" smtClean="0">
                          <a:latin typeface="Corbel" pitchFamily="34" charset="0"/>
                          <a:cs typeface="Times New Roman" pitchFamily="18" charset="0"/>
                        </a:rPr>
                        <a:t>GPUs </a:t>
                      </a:r>
                    </a:p>
                    <a:p>
                      <a:pPr algn="ctr"/>
                      <a:r>
                        <a:rPr lang="en-US" sz="1500" dirty="0" smtClean="0">
                          <a:latin typeface="Corbel" pitchFamily="34" charset="0"/>
                          <a:cs typeface="Times New Roman" pitchFamily="18" charset="0"/>
                        </a:rPr>
                        <a:t>(Ingress</a:t>
                      </a:r>
                      <a:r>
                        <a:rPr lang="en-US" sz="1500" baseline="0" dirty="0" smtClean="0">
                          <a:latin typeface="Corbel" pitchFamily="34" charset="0"/>
                          <a:cs typeface="Times New Roman" pitchFamily="18" charset="0"/>
                        </a:rPr>
                        <a:t> traffic rate)</a:t>
                      </a:r>
                      <a:endParaRPr lang="en-US" sz="1500" dirty="0">
                        <a:latin typeface="Corbel" pitchFamily="34" charset="0"/>
                        <a:cs typeface="Times New Roman" pitchFamily="18" charset="0"/>
                      </a:endParaRPr>
                    </a:p>
                  </a:txBody>
                  <a:tcPr anchor="ctr"/>
                </a:tc>
                <a:tc>
                  <a:txBody>
                    <a:bodyPr/>
                    <a:lstStyle/>
                    <a:p>
                      <a:pPr algn="ctr"/>
                      <a:r>
                        <a:rPr lang="en-US" sz="1500" dirty="0" smtClean="0">
                          <a:latin typeface="Corbel" pitchFamily="34" charset="0"/>
                          <a:cs typeface="Times New Roman" pitchFamily="18" charset="0"/>
                        </a:rPr>
                        <a:t>15% power</a:t>
                      </a:r>
                      <a:r>
                        <a:rPr lang="en-US" sz="1500" baseline="0" dirty="0" smtClean="0">
                          <a:latin typeface="Corbel" pitchFamily="34" charset="0"/>
                          <a:cs typeface="Times New Roman" pitchFamily="18" charset="0"/>
                        </a:rPr>
                        <a:t> saving</a:t>
                      </a:r>
                      <a:endParaRPr lang="en-US" sz="1500" dirty="0">
                        <a:latin typeface="Corbel" pitchFamily="34" charset="0"/>
                        <a:cs typeface="Times New Roman" pitchFamily="18" charset="0"/>
                      </a:endParaRPr>
                    </a:p>
                  </a:txBody>
                  <a:tcPr anchor="ctr"/>
                </a:tc>
              </a:tr>
            </a:tbl>
          </a:graphicData>
        </a:graphic>
      </p:graphicFrame>
      <p:sp>
        <p:nvSpPr>
          <p:cNvPr id="7" name="TextBox 6"/>
          <p:cNvSpPr txBox="1"/>
          <p:nvPr/>
        </p:nvSpPr>
        <p:spPr>
          <a:xfrm>
            <a:off x="457200" y="6139190"/>
            <a:ext cx="8305800" cy="276999"/>
          </a:xfrm>
          <a:prstGeom prst="rect">
            <a:avLst/>
          </a:prstGeom>
          <a:noFill/>
        </p:spPr>
        <p:txBody>
          <a:bodyPr wrap="square" rtlCol="0">
            <a:spAutoFit/>
          </a:bodyPr>
          <a:lstStyle/>
          <a:p>
            <a:r>
              <a:rPr lang="en-US" altLang="ko-KR" sz="1200" dirty="0" smtClean="0">
                <a:latin typeface="Corbel" pitchFamily="34" charset="0"/>
                <a:cs typeface="Times New Roman" pitchFamily="18" charset="0"/>
              </a:rPr>
              <a:t>* G. </a:t>
            </a:r>
            <a:r>
              <a:rPr lang="en-US" altLang="ko-KR" sz="1200" dirty="0" err="1" smtClean="0">
                <a:latin typeface="Corbel" pitchFamily="34" charset="0"/>
                <a:cs typeface="Times New Roman" pitchFamily="18" charset="0"/>
              </a:rPr>
              <a:t>Vasiliadis</a:t>
            </a:r>
            <a:r>
              <a:rPr lang="en-US" altLang="ko-KR" sz="1200" dirty="0" smtClean="0">
                <a:latin typeface="Corbel" pitchFamily="34" charset="0"/>
                <a:cs typeface="Times New Roman" pitchFamily="18" charset="0"/>
              </a:rPr>
              <a:t>, </a:t>
            </a:r>
            <a:r>
              <a:rPr lang="en-US" altLang="ko-KR" sz="1200" dirty="0" err="1" smtClean="0">
                <a:latin typeface="Corbel" pitchFamily="34" charset="0"/>
                <a:cs typeface="Times New Roman" pitchFamily="18" charset="0"/>
              </a:rPr>
              <a:t>M.Polychronakis</a:t>
            </a:r>
            <a:r>
              <a:rPr lang="en-US" altLang="ko-KR" sz="1200" dirty="0" smtClean="0">
                <a:latin typeface="Corbel" pitchFamily="34" charset="0"/>
                <a:cs typeface="Times New Roman" pitchFamily="18" charset="0"/>
              </a:rPr>
              <a:t>, and S. Ioannidis, “</a:t>
            </a:r>
            <a:r>
              <a:rPr lang="en-US" altLang="ko-KR" sz="1200" dirty="0" err="1" smtClean="0">
                <a:latin typeface="Corbel" pitchFamily="34" charset="0"/>
                <a:cs typeface="Times New Roman" pitchFamily="18" charset="0"/>
              </a:rPr>
              <a:t>MIDeA</a:t>
            </a:r>
            <a:r>
              <a:rPr lang="en-US" altLang="ko-KR" sz="1200" dirty="0" smtClean="0">
                <a:latin typeface="Corbel" pitchFamily="34" charset="0"/>
                <a:cs typeface="Times New Roman" pitchFamily="18" charset="0"/>
              </a:rPr>
              <a:t>: a multi-parallel intrusion detection architecture”, ACM CCS 2011</a:t>
            </a:r>
            <a:endParaRPr lang="ko-KR" altLang="en-US" sz="1200" dirty="0">
              <a:latin typeface="Corbel" pitchFamily="34" charset="0"/>
              <a:cs typeface="Times New Roman" pitchFamily="18" charset="0"/>
            </a:endParaRPr>
          </a:p>
        </p:txBody>
      </p:sp>
    </p:spTree>
    <p:extLst>
      <p:ext uri="{BB962C8B-B14F-4D97-AF65-F5344CB8AC3E}">
        <p14:creationId xmlns:p14="http://schemas.microsoft.com/office/powerpoint/2010/main" val="351124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itchFamily="34" charset="0"/>
              </a:rPr>
              <a:t>Receive-Side Scaling (RSS)</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33</a:t>
            </a:fld>
            <a:endParaRPr lang="en-US">
              <a:latin typeface="Corbel" pitchFamily="34" charset="0"/>
            </a:endParaRPr>
          </a:p>
        </p:txBody>
      </p:sp>
      <p:sp>
        <p:nvSpPr>
          <p:cNvPr id="6" name="Content Placeholder 5"/>
          <p:cNvSpPr>
            <a:spLocks noGrp="1"/>
          </p:cNvSpPr>
          <p:nvPr>
            <p:ph idx="1"/>
          </p:nvPr>
        </p:nvSpPr>
        <p:spPr/>
        <p:txBody>
          <a:bodyPr/>
          <a:lstStyle/>
          <a:p>
            <a:r>
              <a:rPr lang="en-US" dirty="0" smtClean="0">
                <a:latin typeface="Corbel" pitchFamily="34" charset="0"/>
              </a:rPr>
              <a:t>RSS uses </a:t>
            </a:r>
            <a:r>
              <a:rPr lang="en-US" dirty="0" err="1" smtClean="0">
                <a:latin typeface="Corbel" pitchFamily="34" charset="0"/>
              </a:rPr>
              <a:t>Toeplitz</a:t>
            </a:r>
            <a:r>
              <a:rPr lang="en-US" dirty="0" smtClean="0">
                <a:latin typeface="Corbel" pitchFamily="34" charset="0"/>
              </a:rPr>
              <a:t> hash function (with a random </a:t>
            </a:r>
            <a:r>
              <a:rPr lang="en-US" dirty="0">
                <a:latin typeface="Corbel" pitchFamily="34" charset="0"/>
              </a:rPr>
              <a:t>s</a:t>
            </a:r>
            <a:r>
              <a:rPr lang="en-US" dirty="0" smtClean="0">
                <a:latin typeface="Corbel" pitchFamily="34" charset="0"/>
              </a:rPr>
              <a:t>ecret </a:t>
            </a:r>
            <a:r>
              <a:rPr lang="en-US" dirty="0">
                <a:latin typeface="Corbel" pitchFamily="34" charset="0"/>
              </a:rPr>
              <a:t>k</a:t>
            </a:r>
            <a:r>
              <a:rPr lang="en-US" dirty="0" smtClean="0">
                <a:latin typeface="Corbel" pitchFamily="34" charset="0"/>
              </a:rPr>
              <a:t>ey)</a:t>
            </a:r>
            <a:endParaRPr lang="en-US" dirty="0">
              <a:latin typeface="Corbe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75105431"/>
              </p:ext>
            </p:extLst>
          </p:nvPr>
        </p:nvGraphicFramePr>
        <p:xfrm>
          <a:off x="1676400" y="2326640"/>
          <a:ext cx="6096000" cy="2931160"/>
        </p:xfrm>
        <a:graphic>
          <a:graphicData uri="http://schemas.openxmlformats.org/drawingml/2006/table">
            <a:tbl>
              <a:tblPr firstRow="1" bandRow="1">
                <a:tableStyleId>{69012ECD-51FC-41F1-AA8D-1B2483CD663E}</a:tableStyleId>
              </a:tblPr>
              <a:tblGrid>
                <a:gridCol w="6096000"/>
              </a:tblGrid>
              <a:tr h="370840">
                <a:tc>
                  <a:txBody>
                    <a:bodyPr/>
                    <a:lstStyle/>
                    <a:p>
                      <a:r>
                        <a:rPr lang="en-US" dirty="0" smtClean="0">
                          <a:effectLst>
                            <a:outerShdw blurRad="38100" dist="38100" dir="2700000" algn="tl">
                              <a:srgbClr val="000000">
                                <a:alpha val="43137"/>
                              </a:srgbClr>
                            </a:outerShdw>
                          </a:effectLst>
                          <a:latin typeface="Corbel" pitchFamily="34" charset="0"/>
                        </a:rPr>
                        <a:t>Algorithm: RSS Hash Computation</a:t>
                      </a:r>
                      <a:endParaRPr lang="en-US" dirty="0">
                        <a:effectLst>
                          <a:outerShdw blurRad="38100" dist="38100" dir="2700000" algn="tl">
                            <a:srgbClr val="000000">
                              <a:alpha val="43137"/>
                            </a:srgbClr>
                          </a:outerShdw>
                        </a:effectLst>
                        <a:latin typeface="Corbel" pitchFamily="34" charset="0"/>
                        <a:cs typeface="Times New Roman" pitchFamily="18" charset="0"/>
                      </a:endParaRPr>
                    </a:p>
                  </a:txBody>
                  <a:tcPr/>
                </a:tc>
              </a:tr>
              <a:tr h="370840">
                <a:tc>
                  <a:txBody>
                    <a:bodyPr/>
                    <a:lstStyle/>
                    <a:p>
                      <a:r>
                        <a:rPr lang="en-US" dirty="0" smtClean="0">
                          <a:latin typeface="Corbel" pitchFamily="34" charset="0"/>
                        </a:rPr>
                        <a:t>function </a:t>
                      </a:r>
                      <a:r>
                        <a:rPr lang="en-US" dirty="0" err="1" smtClean="0">
                          <a:latin typeface="Corbel" pitchFamily="34" charset="0"/>
                        </a:rPr>
                        <a:t>ComputeRSSHash</a:t>
                      </a:r>
                      <a:r>
                        <a:rPr lang="en-US" dirty="0" smtClean="0">
                          <a:latin typeface="Corbel" pitchFamily="34" charset="0"/>
                        </a:rPr>
                        <a:t>(Input[], RSK)</a:t>
                      </a:r>
                    </a:p>
                    <a:p>
                      <a:pPr lvl="1"/>
                      <a:r>
                        <a:rPr lang="en-US" baseline="0" dirty="0" smtClean="0">
                          <a:latin typeface="Corbel" pitchFamily="34" charset="0"/>
                        </a:rPr>
                        <a:t>ret = 0;</a:t>
                      </a:r>
                    </a:p>
                    <a:p>
                      <a:pPr lvl="1"/>
                      <a:r>
                        <a:rPr lang="en-US" baseline="0" dirty="0" smtClean="0">
                          <a:latin typeface="Corbel" pitchFamily="34" charset="0"/>
                        </a:rPr>
                        <a:t>for each bit b in Input[] do</a:t>
                      </a:r>
                    </a:p>
                    <a:p>
                      <a:pPr lvl="2"/>
                      <a:r>
                        <a:rPr lang="en-US" baseline="0" dirty="0" smtClean="0">
                          <a:latin typeface="Corbel" pitchFamily="34" charset="0"/>
                        </a:rPr>
                        <a:t>if b == 1 then</a:t>
                      </a:r>
                    </a:p>
                    <a:p>
                      <a:pPr lvl="3"/>
                      <a:r>
                        <a:rPr lang="en-US" baseline="0" dirty="0" smtClean="0">
                          <a:latin typeface="Corbel" pitchFamily="34" charset="0"/>
                        </a:rPr>
                        <a:t>ret ^= (left-most 32 bits of RSK);</a:t>
                      </a:r>
                    </a:p>
                    <a:p>
                      <a:pPr lvl="2"/>
                      <a:r>
                        <a:rPr lang="en-US" baseline="0" dirty="0" err="1" smtClean="0">
                          <a:latin typeface="Corbel" pitchFamily="34" charset="0"/>
                        </a:rPr>
                        <a:t>endif</a:t>
                      </a:r>
                      <a:endParaRPr lang="en-US" baseline="0" dirty="0" smtClean="0">
                        <a:latin typeface="Corbel" pitchFamily="34" charset="0"/>
                      </a:endParaRPr>
                    </a:p>
                    <a:p>
                      <a:pPr lvl="2"/>
                      <a:r>
                        <a:rPr lang="en-US" baseline="0" dirty="0" smtClean="0">
                          <a:latin typeface="Corbel" pitchFamily="34" charset="0"/>
                        </a:rPr>
                        <a:t>shift RSK left 1 bit position;</a:t>
                      </a:r>
                    </a:p>
                    <a:p>
                      <a:pPr lvl="1"/>
                      <a:r>
                        <a:rPr lang="en-US" baseline="0" dirty="0" smtClean="0">
                          <a:latin typeface="Corbel" pitchFamily="34" charset="0"/>
                        </a:rPr>
                        <a:t>end for</a:t>
                      </a:r>
                    </a:p>
                    <a:p>
                      <a:r>
                        <a:rPr lang="en-US" baseline="0" dirty="0" smtClean="0">
                          <a:latin typeface="Corbel" pitchFamily="34" charset="0"/>
                        </a:rPr>
                        <a:t>end function </a:t>
                      </a:r>
                      <a:endParaRPr lang="en-US" dirty="0">
                        <a:latin typeface="Corbel" pitchFamily="34" charset="0"/>
                      </a:endParaRPr>
                    </a:p>
                  </a:txBody>
                  <a:tcPr/>
                </a:tc>
              </a:tr>
            </a:tbl>
          </a:graphicData>
        </a:graphic>
      </p:graphicFrame>
    </p:spTree>
    <p:extLst>
      <p:ext uri="{BB962C8B-B14F-4D97-AF65-F5344CB8AC3E}">
        <p14:creationId xmlns:p14="http://schemas.microsoft.com/office/powerpoint/2010/main" val="3528855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itchFamily="34" charset="0"/>
              </a:rPr>
              <a:t>Symmetric Receive-Side Scaling</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34</a:t>
            </a:fld>
            <a:endParaRPr lang="en-US">
              <a:latin typeface="Corbel" pitchFamily="34" charset="0"/>
            </a:endParaRPr>
          </a:p>
        </p:txBody>
      </p:sp>
      <p:sp>
        <p:nvSpPr>
          <p:cNvPr id="6" name="Content Placeholder 5"/>
          <p:cNvSpPr>
            <a:spLocks noGrp="1"/>
          </p:cNvSpPr>
          <p:nvPr>
            <p:ph idx="1"/>
          </p:nvPr>
        </p:nvSpPr>
        <p:spPr/>
        <p:txBody>
          <a:bodyPr/>
          <a:lstStyle/>
          <a:p>
            <a:r>
              <a:rPr lang="en-US" dirty="0" smtClean="0">
                <a:latin typeface="Corbel" pitchFamily="34" charset="0"/>
              </a:rPr>
              <a:t>Update RSK (</a:t>
            </a:r>
            <a:r>
              <a:rPr lang="en-US" dirty="0" err="1" smtClean="0">
                <a:latin typeface="Corbel" pitchFamily="34" charset="0"/>
              </a:rPr>
              <a:t>Shinae</a:t>
            </a:r>
            <a:r>
              <a:rPr lang="en-US" dirty="0" smtClean="0">
                <a:latin typeface="Corbel" pitchFamily="34" charset="0"/>
              </a:rPr>
              <a:t> </a:t>
            </a:r>
            <a:r>
              <a:rPr lang="en-US" i="1" dirty="0" smtClean="0">
                <a:latin typeface="Corbel" pitchFamily="34" charset="0"/>
              </a:rPr>
              <a:t>et al.</a:t>
            </a:r>
            <a:r>
              <a:rPr lang="en-US" dirty="0" smtClean="0">
                <a:latin typeface="Corbel" pitchFamily="34" charset="0"/>
              </a:rPr>
              <a:t>)</a:t>
            </a:r>
            <a:endParaRPr lang="en-US" dirty="0">
              <a:latin typeface="Corbe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50186301"/>
              </p:ext>
            </p:extLst>
          </p:nvPr>
        </p:nvGraphicFramePr>
        <p:xfrm>
          <a:off x="4724400" y="3048000"/>
          <a:ext cx="4154172" cy="1854200"/>
        </p:xfrm>
        <a:graphic>
          <a:graphicData uri="http://schemas.openxmlformats.org/drawingml/2006/table">
            <a:tbl>
              <a:tblPr firstRow="1" bandRow="1">
                <a:tableStyleId>{69CF1AB2-1976-4502-BF36-3FF5EA218861}</a:tableStyleId>
              </a:tblPr>
              <a:tblGrid>
                <a:gridCol w="1038543"/>
                <a:gridCol w="1038543"/>
                <a:gridCol w="1038543"/>
                <a:gridCol w="1038543"/>
              </a:tblGrid>
              <a:tr h="370840">
                <a:tc>
                  <a:txBody>
                    <a:bodyPr/>
                    <a:lstStyle/>
                    <a:p>
                      <a:pPr algn="ctr"/>
                      <a:r>
                        <a:rPr lang="en-US" sz="1600" b="0" kern="1200" dirty="0" smtClean="0">
                          <a:solidFill>
                            <a:srgbClr val="FF0000"/>
                          </a:solidFill>
                          <a:latin typeface="Corbel" pitchFamily="34" charset="0"/>
                        </a:rPr>
                        <a:t>0x6d5a</a:t>
                      </a:r>
                      <a:endParaRPr lang="en-US" sz="1600" b="0" kern="1200" dirty="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r>
              <a:tr h="370840">
                <a:tc>
                  <a:txBody>
                    <a:bodyPr/>
                    <a:lstStyle/>
                    <a:p>
                      <a:pPr algn="ctr"/>
                      <a:r>
                        <a:rPr lang="en-US" sz="1600" b="0" kern="1200" dirty="0" smtClean="0">
                          <a:solidFill>
                            <a:srgbClr val="FF0000"/>
                          </a:solidFill>
                          <a:latin typeface="Corbel" pitchFamily="34" charset="0"/>
                        </a:rPr>
                        <a:t>0x6d5a</a:t>
                      </a:r>
                      <a:endParaRPr lang="en-US" sz="1600" b="0" kern="1200" dirty="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0x6d5a</a:t>
                      </a:r>
                      <a:endParaRPr lang="en-US" sz="1600" b="0" kern="1200" dirty="0" smtClean="0">
                        <a:solidFill>
                          <a:srgbClr val="FF0000"/>
                        </a:solidFill>
                        <a:latin typeface="Corbel" pitchFamily="34" charset="0"/>
                        <a:ea typeface="+mn-ea"/>
                        <a:cs typeface="Courier New" pitchFamily="49" charset="0"/>
                      </a:endParaRPr>
                    </a:p>
                  </a:txBody>
                  <a:tcPr/>
                </a:tc>
              </a:tr>
              <a:tr h="370840">
                <a:tc>
                  <a:txBody>
                    <a:bodyPr/>
                    <a:lstStyle/>
                    <a:p>
                      <a:pPr algn="ctr"/>
                      <a:r>
                        <a:rPr lang="en-US" sz="1600" dirty="0" smtClean="0">
                          <a:latin typeface="Corbel" pitchFamily="34" charset="0"/>
                        </a:rPr>
                        <a:t>0x6d5a</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r>
              <a:tr h="370840">
                <a:tc>
                  <a:txBody>
                    <a:bodyPr/>
                    <a:lstStyle/>
                    <a:p>
                      <a:pPr algn="ctr"/>
                      <a:r>
                        <a:rPr lang="en-US" sz="1600" dirty="0" smtClean="0">
                          <a:latin typeface="Corbel" pitchFamily="34" charset="0"/>
                        </a:rPr>
                        <a:t>0x6d5a</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r>
              <a:tr h="370840">
                <a:tc>
                  <a:txBody>
                    <a:bodyPr/>
                    <a:lstStyle/>
                    <a:p>
                      <a:pPr algn="ctr"/>
                      <a:r>
                        <a:rPr lang="en-US" sz="1600" dirty="0" smtClean="0">
                          <a:latin typeface="Corbel" pitchFamily="34" charset="0"/>
                        </a:rPr>
                        <a:t>0x6d5a</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0x6d5a</a:t>
                      </a:r>
                      <a:endParaRPr lang="en-US" sz="1600" b="1" dirty="0" smtClean="0">
                        <a:latin typeface="Corbel" pitchFamily="34" charset="0"/>
                        <a:cs typeface="Courier New" pitchFamily="49"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5129519"/>
              </p:ext>
            </p:extLst>
          </p:nvPr>
        </p:nvGraphicFramePr>
        <p:xfrm>
          <a:off x="228600" y="3048000"/>
          <a:ext cx="4154172" cy="1854200"/>
        </p:xfrm>
        <a:graphic>
          <a:graphicData uri="http://schemas.openxmlformats.org/drawingml/2006/table">
            <a:tbl>
              <a:tblPr firstRow="1" bandRow="1">
                <a:tableStyleId>{69CF1AB2-1976-4502-BF36-3FF5EA218861}</a:tableStyleId>
              </a:tblPr>
              <a:tblGrid>
                <a:gridCol w="1038543"/>
                <a:gridCol w="1038543"/>
                <a:gridCol w="1038543"/>
                <a:gridCol w="1038543"/>
              </a:tblGrid>
              <a:tr h="370840">
                <a:tc>
                  <a:txBody>
                    <a:bodyPr/>
                    <a:lstStyle/>
                    <a:p>
                      <a:pPr algn="ctr"/>
                      <a:r>
                        <a:rPr lang="en-US" sz="1600" b="0" dirty="0" smtClean="0">
                          <a:solidFill>
                            <a:srgbClr val="FF0000"/>
                          </a:solidFill>
                          <a:latin typeface="Corbel" pitchFamily="34" charset="0"/>
                        </a:rPr>
                        <a:t>0x6d5a</a:t>
                      </a:r>
                      <a:endParaRPr lang="en-US" sz="1600" b="0" dirty="0">
                        <a:solidFill>
                          <a:srgbClr val="FF0000"/>
                        </a:solidFill>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0x56da</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0x255b</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0x0ec2</a:t>
                      </a:r>
                      <a:endParaRPr lang="en-US" sz="1600" b="0" kern="1200" dirty="0" smtClean="0">
                        <a:solidFill>
                          <a:srgbClr val="FF0000"/>
                        </a:solidFill>
                        <a:latin typeface="Corbel" pitchFamily="34" charset="0"/>
                        <a:ea typeface="+mn-ea"/>
                        <a:cs typeface="Courier New" pitchFamily="49" charset="0"/>
                      </a:endParaRPr>
                    </a:p>
                  </a:txBody>
                  <a:tcPr/>
                </a:tc>
              </a:tr>
              <a:tr h="370840">
                <a:tc>
                  <a:txBody>
                    <a:bodyPr/>
                    <a:lstStyle/>
                    <a:p>
                      <a:pPr algn="ctr"/>
                      <a:r>
                        <a:rPr lang="en-US" sz="1600" b="0" kern="1200" dirty="0" smtClean="0">
                          <a:solidFill>
                            <a:srgbClr val="FF0000"/>
                          </a:solidFill>
                          <a:latin typeface="Corbel" pitchFamily="34" charset="0"/>
                        </a:rPr>
                        <a:t>0x4167</a:t>
                      </a:r>
                      <a:endParaRPr lang="en-US" sz="1600" b="0" kern="1200" dirty="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0x253d</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0x43a3</a:t>
                      </a:r>
                      <a:endParaRPr lang="en-US" sz="1600" b="0" kern="1200" dirty="0" smtClean="0">
                        <a:solidFill>
                          <a:srgbClr val="FF0000"/>
                        </a:solidFill>
                        <a:latin typeface="Corbel" pitchFamily="34" charset="0"/>
                        <a:ea typeface="+mn-ea"/>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b="0" kern="1200" dirty="0" smtClean="0">
                          <a:solidFill>
                            <a:srgbClr val="FF0000"/>
                          </a:solidFill>
                          <a:latin typeface="Corbel" pitchFamily="34" charset="0"/>
                        </a:rPr>
                        <a:t>0x8fb0</a:t>
                      </a:r>
                      <a:endParaRPr lang="en-US" sz="1600" b="0" kern="1200" dirty="0" smtClean="0">
                        <a:solidFill>
                          <a:srgbClr val="FF0000"/>
                        </a:solidFill>
                        <a:latin typeface="Corbel" pitchFamily="34" charset="0"/>
                        <a:ea typeface="+mn-ea"/>
                        <a:cs typeface="Courier New" pitchFamily="49" charset="0"/>
                      </a:endParaRPr>
                    </a:p>
                  </a:txBody>
                  <a:tcPr/>
                </a:tc>
              </a:tr>
              <a:tr h="370840">
                <a:tc>
                  <a:txBody>
                    <a:bodyPr/>
                    <a:lstStyle/>
                    <a:p>
                      <a:pPr algn="ctr"/>
                      <a:r>
                        <a:rPr lang="en-US" sz="1600" dirty="0" smtClean="0">
                          <a:latin typeface="Corbel" pitchFamily="34" charset="0"/>
                        </a:rPr>
                        <a:t>0xd0ca</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0x2bcb</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0xae7b</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0x30b4</a:t>
                      </a:r>
                      <a:endParaRPr lang="en-US" sz="1600" b="1" dirty="0" smtClean="0">
                        <a:latin typeface="Corbel" pitchFamily="34" charset="0"/>
                        <a:cs typeface="Courier New" pitchFamily="49" charset="0"/>
                      </a:endParaRPr>
                    </a:p>
                  </a:txBody>
                  <a:tcPr/>
                </a:tc>
              </a:tr>
              <a:tr h="370840">
                <a:tc>
                  <a:txBody>
                    <a:bodyPr/>
                    <a:lstStyle/>
                    <a:p>
                      <a:pPr algn="ctr"/>
                      <a:r>
                        <a:rPr lang="en-US" sz="1600" dirty="0" smtClean="0">
                          <a:latin typeface="Corbel" pitchFamily="34" charset="0"/>
                        </a:rPr>
                        <a:t>0x77cb</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0x2d3a</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0x8030</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0xf20c</a:t>
                      </a:r>
                      <a:endParaRPr lang="en-US" sz="1600" b="1" dirty="0" smtClean="0">
                        <a:latin typeface="Corbel" pitchFamily="34" charset="0"/>
                        <a:cs typeface="Courier New" pitchFamily="49" charset="0"/>
                      </a:endParaRPr>
                    </a:p>
                  </a:txBody>
                  <a:tcPr/>
                </a:tc>
              </a:tr>
              <a:tr h="370840">
                <a:tc>
                  <a:txBody>
                    <a:bodyPr/>
                    <a:lstStyle/>
                    <a:p>
                      <a:pPr algn="ctr"/>
                      <a:r>
                        <a:rPr lang="en-US" sz="1600" dirty="0" smtClean="0">
                          <a:latin typeface="Corbel" pitchFamily="34" charset="0"/>
                        </a:rPr>
                        <a:t>0x6a42</a:t>
                      </a:r>
                      <a:endParaRPr lang="en-US" sz="1600" b="1" dirty="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0xb73b</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0xbeac</a:t>
                      </a:r>
                      <a:endParaRPr lang="en-US" sz="1600" b="1" dirty="0" smtClean="0">
                        <a:latin typeface="Corbel" pitchFamily="34" charset="0"/>
                        <a:cs typeface="Courier New" pitchFamily="49" charset="0"/>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smtClean="0">
                          <a:latin typeface="Corbel" pitchFamily="34" charset="0"/>
                        </a:rPr>
                        <a:t>0x01fa</a:t>
                      </a:r>
                      <a:endParaRPr lang="en-US" sz="1600" b="1" dirty="0" smtClean="0">
                        <a:latin typeface="Corbel" pitchFamily="34" charset="0"/>
                        <a:cs typeface="Courier New" pitchFamily="49" charset="0"/>
                      </a:endParaRPr>
                    </a:p>
                  </a:txBody>
                  <a:tcPr/>
                </a:tc>
              </a:tr>
            </a:tbl>
          </a:graphicData>
        </a:graphic>
      </p:graphicFrame>
      <p:sp>
        <p:nvSpPr>
          <p:cNvPr id="12" name="Curved Up Arrow 11"/>
          <p:cNvSpPr/>
          <p:nvPr/>
        </p:nvSpPr>
        <p:spPr>
          <a:xfrm>
            <a:off x="3567920" y="4953000"/>
            <a:ext cx="2008160" cy="762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orbel" pitchFamily="34" charset="0"/>
            </a:endParaRPr>
          </a:p>
        </p:txBody>
      </p:sp>
    </p:spTree>
    <p:extLst>
      <p:ext uri="{BB962C8B-B14F-4D97-AF65-F5344CB8AC3E}">
        <p14:creationId xmlns:p14="http://schemas.microsoft.com/office/powerpoint/2010/main" val="6837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itchFamily="34" charset="0"/>
              </a:rPr>
              <a:t>Why use a GPU?</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35</a:t>
            </a:fld>
            <a:endParaRPr lang="en-US">
              <a:latin typeface="Corbel" pitchFamily="34" charset="0"/>
            </a:endParaRPr>
          </a:p>
        </p:txBody>
      </p:sp>
      <p:sp>
        <p:nvSpPr>
          <p:cNvPr id="8" name="직사각형 12"/>
          <p:cNvSpPr/>
          <p:nvPr/>
        </p:nvSpPr>
        <p:spPr>
          <a:xfrm>
            <a:off x="4740989" y="4630216"/>
            <a:ext cx="3672408" cy="1077218"/>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buNone/>
            </a:pPr>
            <a:r>
              <a:rPr lang="en-US" altLang="ko-KR" sz="2800" b="1" dirty="0" smtClean="0">
                <a:latin typeface="Corbel" pitchFamily="34" charset="0"/>
                <a:ea typeface="Tahoma" pitchFamily="34" charset="0"/>
                <a:cs typeface="Times New Roman" pitchFamily="18" charset="0"/>
              </a:rPr>
              <a:t>GTX 580:  </a:t>
            </a:r>
            <a:br>
              <a:rPr lang="en-US" altLang="ko-KR" sz="2800" b="1" dirty="0" smtClean="0">
                <a:latin typeface="Corbel" pitchFamily="34" charset="0"/>
                <a:ea typeface="Tahoma" pitchFamily="34" charset="0"/>
                <a:cs typeface="Times New Roman" pitchFamily="18" charset="0"/>
              </a:rPr>
            </a:br>
            <a:r>
              <a:rPr lang="en-US" altLang="ko-KR" sz="3600" b="1" dirty="0" smtClean="0">
                <a:solidFill>
                  <a:srgbClr val="FF0000"/>
                </a:solidFill>
                <a:latin typeface="Corbel" pitchFamily="34" charset="0"/>
                <a:ea typeface="Tahoma" pitchFamily="34" charset="0"/>
                <a:cs typeface="Times New Roman" pitchFamily="18" charset="0"/>
              </a:rPr>
              <a:t>512</a:t>
            </a:r>
            <a:r>
              <a:rPr lang="en-US" altLang="ko-KR" sz="2800" b="1" dirty="0" smtClean="0">
                <a:latin typeface="Corbel" pitchFamily="34" charset="0"/>
                <a:ea typeface="Tahoma" pitchFamily="34" charset="0"/>
                <a:cs typeface="Times New Roman" pitchFamily="18" charset="0"/>
              </a:rPr>
              <a:t> cores</a:t>
            </a:r>
          </a:p>
        </p:txBody>
      </p:sp>
      <p:grpSp>
        <p:nvGrpSpPr>
          <p:cNvPr id="63" name="Group 62"/>
          <p:cNvGrpSpPr/>
          <p:nvPr/>
        </p:nvGrpSpPr>
        <p:grpSpPr>
          <a:xfrm>
            <a:off x="3962400" y="1828800"/>
            <a:ext cx="5046326" cy="2810053"/>
            <a:chOff x="3750941" y="1828800"/>
            <a:chExt cx="5046326" cy="2810053"/>
          </a:xfrm>
        </p:grpSpPr>
        <p:pic>
          <p:nvPicPr>
            <p:cNvPr id="10" name="Picture 9"/>
            <p:cNvPicPr>
              <a:picLocks noChangeAspect="1" noChangeArrowheads="1"/>
            </p:cNvPicPr>
            <p:nvPr/>
          </p:nvPicPr>
          <p:blipFill>
            <a:blip r:embed="rId2" cstate="print"/>
            <a:srcRect/>
            <a:stretch>
              <a:fillRect/>
            </a:stretch>
          </p:blipFill>
          <p:spPr bwMode="auto">
            <a:xfrm>
              <a:off x="3750941" y="1828800"/>
              <a:ext cx="5046326" cy="2810053"/>
            </a:xfrm>
            <a:prstGeom prst="rect">
              <a:avLst/>
            </a:prstGeom>
            <a:noFill/>
            <a:ln w="9525">
              <a:noFill/>
              <a:miter lim="800000"/>
              <a:headEnd/>
              <a:tailEnd/>
            </a:ln>
          </p:spPr>
        </p:pic>
        <p:sp>
          <p:nvSpPr>
            <p:cNvPr id="11" name="TextBox 7"/>
            <p:cNvSpPr txBox="1"/>
            <p:nvPr/>
          </p:nvSpPr>
          <p:spPr>
            <a:xfrm>
              <a:off x="5937443" y="2906950"/>
              <a:ext cx="864096" cy="40011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latin typeface="Corbel" pitchFamily="34" charset="0"/>
                  <a:ea typeface="Verdana" pitchFamily="34" charset="0"/>
                  <a:cs typeface="Verdana" pitchFamily="34" charset="0"/>
                </a:rPr>
                <a:t>ALU</a:t>
              </a:r>
              <a:endParaRPr lang="ko-KR" altLang="en-US" sz="2000" b="1" dirty="0">
                <a:latin typeface="Corbel" pitchFamily="34" charset="0"/>
                <a:cs typeface="Verdana" pitchFamily="34" charset="0"/>
              </a:endParaRPr>
            </a:p>
          </p:txBody>
        </p:sp>
      </p:grpSp>
      <p:sp>
        <p:nvSpPr>
          <p:cNvPr id="7" name="직사각형 11"/>
          <p:cNvSpPr/>
          <p:nvPr/>
        </p:nvSpPr>
        <p:spPr>
          <a:xfrm>
            <a:off x="457200" y="4485382"/>
            <a:ext cx="2952328" cy="1077218"/>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buNone/>
            </a:pPr>
            <a:r>
              <a:rPr lang="en-US" altLang="ko-KR" sz="2800" b="1" dirty="0" smtClean="0">
                <a:latin typeface="Corbel" pitchFamily="34" charset="0"/>
                <a:ea typeface="Tahoma" pitchFamily="34" charset="0"/>
                <a:cs typeface="Times New Roman" pitchFamily="18" charset="0"/>
              </a:rPr>
              <a:t>Xeon X5680:  </a:t>
            </a:r>
            <a:br>
              <a:rPr lang="en-US" altLang="ko-KR" sz="2800" b="1" dirty="0" smtClean="0">
                <a:latin typeface="Corbel" pitchFamily="34" charset="0"/>
                <a:ea typeface="Tahoma" pitchFamily="34" charset="0"/>
                <a:cs typeface="Times New Roman" pitchFamily="18" charset="0"/>
              </a:rPr>
            </a:br>
            <a:r>
              <a:rPr lang="en-US" altLang="ko-KR" sz="3600" b="1" dirty="0">
                <a:solidFill>
                  <a:srgbClr val="FF0000"/>
                </a:solidFill>
                <a:latin typeface="Corbel" pitchFamily="34" charset="0"/>
                <a:ea typeface="Tahoma" pitchFamily="34" charset="0"/>
                <a:cs typeface="Times New Roman" pitchFamily="18" charset="0"/>
              </a:rPr>
              <a:t>6</a:t>
            </a:r>
            <a:r>
              <a:rPr lang="en-US" altLang="ko-KR" sz="2800" b="1" dirty="0" smtClean="0">
                <a:solidFill>
                  <a:schemeClr val="accent1"/>
                </a:solidFill>
                <a:latin typeface="Corbel" pitchFamily="34" charset="0"/>
                <a:ea typeface="Tahoma" pitchFamily="34" charset="0"/>
                <a:cs typeface="Times New Roman" pitchFamily="18" charset="0"/>
              </a:rPr>
              <a:t> </a:t>
            </a:r>
            <a:r>
              <a:rPr lang="en-US" altLang="ko-KR" sz="2800" b="1" dirty="0" smtClean="0">
                <a:latin typeface="Corbel" pitchFamily="34" charset="0"/>
                <a:ea typeface="Tahoma" pitchFamily="34" charset="0"/>
                <a:cs typeface="Times New Roman" pitchFamily="18" charset="0"/>
              </a:rPr>
              <a:t>cores</a:t>
            </a:r>
          </a:p>
        </p:txBody>
      </p:sp>
      <p:grpSp>
        <p:nvGrpSpPr>
          <p:cNvPr id="37" name="Group 36"/>
          <p:cNvGrpSpPr/>
          <p:nvPr/>
        </p:nvGrpSpPr>
        <p:grpSpPr>
          <a:xfrm>
            <a:off x="304800" y="2128327"/>
            <a:ext cx="2903086" cy="2216772"/>
            <a:chOff x="435428" y="1121230"/>
            <a:chExt cx="2903086" cy="2216772"/>
          </a:xfrm>
        </p:grpSpPr>
        <p:grpSp>
          <p:nvGrpSpPr>
            <p:cNvPr id="22" name="Group 21"/>
            <p:cNvGrpSpPr/>
            <p:nvPr/>
          </p:nvGrpSpPr>
          <p:grpSpPr>
            <a:xfrm>
              <a:off x="435428" y="1121230"/>
              <a:ext cx="1421735" cy="1393669"/>
              <a:chOff x="435428" y="1121230"/>
              <a:chExt cx="1421735" cy="1393669"/>
            </a:xfrm>
          </p:grpSpPr>
          <p:sp>
            <p:nvSpPr>
              <p:cNvPr id="12" name="Rectangle 11"/>
              <p:cNvSpPr/>
              <p:nvPr/>
            </p:nvSpPr>
            <p:spPr>
              <a:xfrm>
                <a:off x="435428" y="1143000"/>
                <a:ext cx="1421735" cy="13718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itchFamily="34" charset="0"/>
                </a:endParaRPr>
              </a:p>
            </p:txBody>
          </p:sp>
          <p:sp>
            <p:nvSpPr>
              <p:cNvPr id="21" name="TextBox 20"/>
              <p:cNvSpPr txBox="1"/>
              <p:nvPr/>
            </p:nvSpPr>
            <p:spPr>
              <a:xfrm>
                <a:off x="468085" y="1121230"/>
                <a:ext cx="761747" cy="307777"/>
              </a:xfrm>
              <a:prstGeom prst="rect">
                <a:avLst/>
              </a:prstGeom>
              <a:noFill/>
            </p:spPr>
            <p:txBody>
              <a:bodyPr wrap="none" rtlCol="0">
                <a:spAutoFit/>
              </a:bodyPr>
              <a:lstStyle/>
              <a:p>
                <a:r>
                  <a:rPr lang="en-US" sz="1400" b="1" dirty="0" smtClean="0">
                    <a:latin typeface="Corbel" pitchFamily="34" charset="0"/>
                  </a:rPr>
                  <a:t>Control</a:t>
                </a:r>
                <a:endParaRPr lang="en-US" sz="1400" b="1" dirty="0">
                  <a:latin typeface="Corbel" pitchFamily="34" charset="0"/>
                </a:endParaRPr>
              </a:p>
            </p:txBody>
          </p:sp>
        </p:grpSp>
        <p:grpSp>
          <p:nvGrpSpPr>
            <p:cNvPr id="30" name="Group 29"/>
            <p:cNvGrpSpPr/>
            <p:nvPr/>
          </p:nvGrpSpPr>
          <p:grpSpPr>
            <a:xfrm>
              <a:off x="435428" y="2562863"/>
              <a:ext cx="2901724" cy="775139"/>
              <a:chOff x="435428" y="2562863"/>
              <a:chExt cx="2901724" cy="775139"/>
            </a:xfrm>
          </p:grpSpPr>
          <p:sp>
            <p:nvSpPr>
              <p:cNvPr id="20" name="Flowchart: Process 19"/>
              <p:cNvSpPr/>
              <p:nvPr/>
            </p:nvSpPr>
            <p:spPr>
              <a:xfrm>
                <a:off x="435428" y="2595052"/>
                <a:ext cx="2901724" cy="742950"/>
              </a:xfrm>
              <a:prstGeom prst="flowChartProces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3" name="TextBox 22"/>
              <p:cNvSpPr txBox="1"/>
              <p:nvPr/>
            </p:nvSpPr>
            <p:spPr>
              <a:xfrm>
                <a:off x="475724" y="2562863"/>
                <a:ext cx="652743" cy="307777"/>
              </a:xfrm>
              <a:prstGeom prst="rect">
                <a:avLst/>
              </a:prstGeom>
              <a:noFill/>
            </p:spPr>
            <p:txBody>
              <a:bodyPr wrap="none" rtlCol="0">
                <a:spAutoFit/>
              </a:bodyPr>
              <a:lstStyle/>
              <a:p>
                <a:r>
                  <a:rPr lang="en-US" sz="1400" b="1" dirty="0">
                    <a:latin typeface="Corbel" pitchFamily="34" charset="0"/>
                  </a:rPr>
                  <a:t>Cache</a:t>
                </a:r>
              </a:p>
            </p:txBody>
          </p:sp>
        </p:grpSp>
        <p:grpSp>
          <p:nvGrpSpPr>
            <p:cNvPr id="32" name="Group 31"/>
            <p:cNvGrpSpPr/>
            <p:nvPr/>
          </p:nvGrpSpPr>
          <p:grpSpPr>
            <a:xfrm>
              <a:off x="2671764" y="1143001"/>
              <a:ext cx="666750" cy="409873"/>
              <a:chOff x="2671764" y="1143001"/>
              <a:chExt cx="666750" cy="409873"/>
            </a:xfrm>
          </p:grpSpPr>
          <p:sp>
            <p:nvSpPr>
              <p:cNvPr id="17" name="Rectangle 16"/>
              <p:cNvSpPr/>
              <p:nvPr/>
            </p:nvSpPr>
            <p:spPr>
              <a:xfrm>
                <a:off x="2671764" y="1143001"/>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4" name="TextBox 23"/>
              <p:cNvSpPr txBox="1"/>
              <p:nvPr/>
            </p:nvSpPr>
            <p:spPr>
              <a:xfrm>
                <a:off x="2735142" y="1197896"/>
                <a:ext cx="530466" cy="307777"/>
              </a:xfrm>
              <a:prstGeom prst="rect">
                <a:avLst/>
              </a:prstGeom>
              <a:noFill/>
            </p:spPr>
            <p:txBody>
              <a:bodyPr wrap="none" rtlCol="0">
                <a:spAutoFit/>
              </a:bodyPr>
              <a:lstStyle/>
              <a:p>
                <a:r>
                  <a:rPr lang="en-US" sz="1400" b="1" dirty="0">
                    <a:latin typeface="Corbel" pitchFamily="34" charset="0"/>
                  </a:rPr>
                  <a:t>ALU</a:t>
                </a:r>
              </a:p>
            </p:txBody>
          </p:sp>
        </p:grpSp>
        <p:grpSp>
          <p:nvGrpSpPr>
            <p:cNvPr id="33" name="Group 32"/>
            <p:cNvGrpSpPr/>
            <p:nvPr/>
          </p:nvGrpSpPr>
          <p:grpSpPr>
            <a:xfrm>
              <a:off x="1938338" y="1619846"/>
              <a:ext cx="666750" cy="409873"/>
              <a:chOff x="1938338" y="1619846"/>
              <a:chExt cx="666750" cy="409873"/>
            </a:xfrm>
          </p:grpSpPr>
          <p:sp>
            <p:nvSpPr>
              <p:cNvPr id="15" name="Rectangle 14"/>
              <p:cNvSpPr/>
              <p:nvPr/>
            </p:nvSpPr>
            <p:spPr>
              <a:xfrm>
                <a:off x="1938338" y="1619846"/>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5" name="TextBox 24"/>
              <p:cNvSpPr txBox="1"/>
              <p:nvPr/>
            </p:nvSpPr>
            <p:spPr>
              <a:xfrm>
                <a:off x="2001716" y="1675060"/>
                <a:ext cx="530466" cy="307777"/>
              </a:xfrm>
              <a:prstGeom prst="rect">
                <a:avLst/>
              </a:prstGeom>
              <a:noFill/>
            </p:spPr>
            <p:txBody>
              <a:bodyPr wrap="none" rtlCol="0">
                <a:spAutoFit/>
              </a:bodyPr>
              <a:lstStyle/>
              <a:p>
                <a:r>
                  <a:rPr lang="en-US" sz="1400" b="1" dirty="0">
                    <a:latin typeface="Corbel" pitchFamily="34" charset="0"/>
                  </a:rPr>
                  <a:t>ALU</a:t>
                </a:r>
              </a:p>
            </p:txBody>
          </p:sp>
        </p:grpSp>
        <p:grpSp>
          <p:nvGrpSpPr>
            <p:cNvPr id="34" name="Group 33"/>
            <p:cNvGrpSpPr/>
            <p:nvPr/>
          </p:nvGrpSpPr>
          <p:grpSpPr>
            <a:xfrm>
              <a:off x="2671764" y="1619846"/>
              <a:ext cx="666750" cy="409873"/>
              <a:chOff x="2671764" y="1619846"/>
              <a:chExt cx="666750" cy="409873"/>
            </a:xfrm>
          </p:grpSpPr>
          <p:sp>
            <p:nvSpPr>
              <p:cNvPr id="18" name="Rectangle 17"/>
              <p:cNvSpPr/>
              <p:nvPr/>
            </p:nvSpPr>
            <p:spPr>
              <a:xfrm>
                <a:off x="2671764" y="1619846"/>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6" name="TextBox 25"/>
              <p:cNvSpPr txBox="1"/>
              <p:nvPr/>
            </p:nvSpPr>
            <p:spPr>
              <a:xfrm>
                <a:off x="2735142" y="1670893"/>
                <a:ext cx="530466" cy="307777"/>
              </a:xfrm>
              <a:prstGeom prst="rect">
                <a:avLst/>
              </a:prstGeom>
              <a:noFill/>
            </p:spPr>
            <p:txBody>
              <a:bodyPr wrap="none" rtlCol="0">
                <a:spAutoFit/>
              </a:bodyPr>
              <a:lstStyle/>
              <a:p>
                <a:r>
                  <a:rPr lang="en-US" sz="1400" b="1" dirty="0">
                    <a:latin typeface="Corbel" pitchFamily="34" charset="0"/>
                  </a:rPr>
                  <a:t>ALU</a:t>
                </a:r>
              </a:p>
            </p:txBody>
          </p:sp>
        </p:grpSp>
        <p:grpSp>
          <p:nvGrpSpPr>
            <p:cNvPr id="36" name="Group 35"/>
            <p:cNvGrpSpPr/>
            <p:nvPr/>
          </p:nvGrpSpPr>
          <p:grpSpPr>
            <a:xfrm>
              <a:off x="2667000" y="2105027"/>
              <a:ext cx="666750" cy="409873"/>
              <a:chOff x="2667000" y="2105027"/>
              <a:chExt cx="666750" cy="409873"/>
            </a:xfrm>
          </p:grpSpPr>
          <p:sp>
            <p:nvSpPr>
              <p:cNvPr id="19" name="Rectangle 18"/>
              <p:cNvSpPr/>
              <p:nvPr/>
            </p:nvSpPr>
            <p:spPr>
              <a:xfrm>
                <a:off x="2667000" y="2105027"/>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7" name="TextBox 26"/>
              <p:cNvSpPr txBox="1"/>
              <p:nvPr/>
            </p:nvSpPr>
            <p:spPr>
              <a:xfrm>
                <a:off x="2735142" y="2156073"/>
                <a:ext cx="530466" cy="307777"/>
              </a:xfrm>
              <a:prstGeom prst="rect">
                <a:avLst/>
              </a:prstGeom>
              <a:noFill/>
            </p:spPr>
            <p:txBody>
              <a:bodyPr wrap="none" rtlCol="0">
                <a:spAutoFit/>
              </a:bodyPr>
              <a:lstStyle/>
              <a:p>
                <a:r>
                  <a:rPr lang="en-US" sz="1400" b="1" dirty="0">
                    <a:latin typeface="Corbel" pitchFamily="34" charset="0"/>
                  </a:rPr>
                  <a:t>ALU</a:t>
                </a:r>
              </a:p>
            </p:txBody>
          </p:sp>
        </p:grpSp>
        <p:grpSp>
          <p:nvGrpSpPr>
            <p:cNvPr id="35" name="Group 34"/>
            <p:cNvGrpSpPr/>
            <p:nvPr/>
          </p:nvGrpSpPr>
          <p:grpSpPr>
            <a:xfrm>
              <a:off x="1933574" y="2105027"/>
              <a:ext cx="666750" cy="409873"/>
              <a:chOff x="1933574" y="2105027"/>
              <a:chExt cx="666750" cy="409873"/>
            </a:xfrm>
          </p:grpSpPr>
          <p:sp>
            <p:nvSpPr>
              <p:cNvPr id="16" name="Rectangle 15"/>
              <p:cNvSpPr/>
              <p:nvPr/>
            </p:nvSpPr>
            <p:spPr>
              <a:xfrm>
                <a:off x="1933574" y="2105027"/>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8" name="TextBox 27"/>
              <p:cNvSpPr txBox="1"/>
              <p:nvPr/>
            </p:nvSpPr>
            <p:spPr>
              <a:xfrm>
                <a:off x="2001716" y="2156074"/>
                <a:ext cx="530466" cy="307777"/>
              </a:xfrm>
              <a:prstGeom prst="rect">
                <a:avLst/>
              </a:prstGeom>
              <a:noFill/>
            </p:spPr>
            <p:txBody>
              <a:bodyPr wrap="none" rtlCol="0">
                <a:spAutoFit/>
              </a:bodyPr>
              <a:lstStyle/>
              <a:p>
                <a:r>
                  <a:rPr lang="en-US" sz="1400" b="1" dirty="0">
                    <a:latin typeface="Corbel" pitchFamily="34" charset="0"/>
                  </a:rPr>
                  <a:t>ALU</a:t>
                </a:r>
              </a:p>
            </p:txBody>
          </p:sp>
        </p:grpSp>
        <p:grpSp>
          <p:nvGrpSpPr>
            <p:cNvPr id="31" name="Group 30"/>
            <p:cNvGrpSpPr/>
            <p:nvPr/>
          </p:nvGrpSpPr>
          <p:grpSpPr>
            <a:xfrm>
              <a:off x="1938338" y="1143001"/>
              <a:ext cx="666750" cy="409873"/>
              <a:chOff x="1938338" y="1143001"/>
              <a:chExt cx="666750" cy="409873"/>
            </a:xfrm>
          </p:grpSpPr>
          <p:sp>
            <p:nvSpPr>
              <p:cNvPr id="14" name="Rectangle 13"/>
              <p:cNvSpPr/>
              <p:nvPr/>
            </p:nvSpPr>
            <p:spPr>
              <a:xfrm>
                <a:off x="1938338" y="1143001"/>
                <a:ext cx="666750" cy="409873"/>
              </a:xfrm>
              <a:prstGeom prst="rect">
                <a:avLst/>
              </a:prstGeom>
              <a:solidFill>
                <a:srgbClr val="73CD53"/>
              </a:solidFill>
              <a:ln>
                <a:solidFill>
                  <a:srgbClr val="73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29" name="TextBox 28"/>
              <p:cNvSpPr txBox="1"/>
              <p:nvPr/>
            </p:nvSpPr>
            <p:spPr>
              <a:xfrm>
                <a:off x="2002972" y="1197897"/>
                <a:ext cx="530466" cy="307777"/>
              </a:xfrm>
              <a:prstGeom prst="rect">
                <a:avLst/>
              </a:prstGeom>
              <a:noFill/>
            </p:spPr>
            <p:txBody>
              <a:bodyPr wrap="none" rtlCol="0">
                <a:spAutoFit/>
              </a:bodyPr>
              <a:lstStyle/>
              <a:p>
                <a:r>
                  <a:rPr lang="en-US" sz="1400" b="1" dirty="0">
                    <a:latin typeface="Corbel" pitchFamily="34" charset="0"/>
                  </a:rPr>
                  <a:t>ALU</a:t>
                </a:r>
              </a:p>
            </p:txBody>
          </p:sp>
        </p:grpSp>
      </p:grpSp>
      <p:pic>
        <p:nvPicPr>
          <p:cNvPr id="42" name="Picture 2" descr="http://di1-4.shoppingshadow.com/images/pi/f7/ab/b2/111563938-260x260-0-0_intel+intel+xeon+x5680+3+33+ghz+processor+socket+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57" y="2150098"/>
            <a:ext cx="2167478" cy="2069524"/>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4873649" y="1905000"/>
            <a:ext cx="3407087" cy="2674460"/>
            <a:chOff x="5334000" y="2971800"/>
            <a:chExt cx="3407087" cy="2674460"/>
          </a:xfrm>
        </p:grpSpPr>
        <p:pic>
          <p:nvPicPr>
            <p:cNvPr id="61" name="Picture 2" descr="http://1.bp.blogspot.com/_EiLLu9CDoeE/TPJX0XqFooI/AAAAAAAAADw/f8ZSYCMX1JY/s1600/nvidia_geforce_gtx5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971800"/>
              <a:ext cx="3407087" cy="2674460"/>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5334000" y="2971800"/>
              <a:ext cx="3407087" cy="2674460"/>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grpSp>
      <p:sp>
        <p:nvSpPr>
          <p:cNvPr id="64" name="TextBox 63"/>
          <p:cNvSpPr txBox="1"/>
          <p:nvPr/>
        </p:nvSpPr>
        <p:spPr>
          <a:xfrm>
            <a:off x="3417218" y="2714889"/>
            <a:ext cx="1119217" cy="1015663"/>
          </a:xfrm>
          <a:prstGeom prst="rect">
            <a:avLst/>
          </a:prstGeom>
          <a:noFill/>
        </p:spPr>
        <p:txBody>
          <a:bodyPr wrap="none" rtlCol="0">
            <a:spAutoFit/>
          </a:bodyPr>
          <a:lstStyle/>
          <a:p>
            <a:r>
              <a:rPr lang="en-US" sz="6000" b="1" dirty="0" smtClean="0">
                <a:solidFill>
                  <a:srgbClr val="002060"/>
                </a:solidFill>
                <a:latin typeface="Corbel" pitchFamily="34" charset="0"/>
                <a:ea typeface="Tahoma" pitchFamily="34" charset="0"/>
                <a:cs typeface="Times New Roman" pitchFamily="18" charset="0"/>
              </a:rPr>
              <a:t>VS</a:t>
            </a:r>
            <a:endParaRPr lang="en-US" sz="6000" b="1" dirty="0">
              <a:solidFill>
                <a:srgbClr val="002060"/>
              </a:solidFill>
              <a:latin typeface="Corbel" pitchFamily="34" charset="0"/>
              <a:ea typeface="Tahoma" pitchFamily="34" charset="0"/>
              <a:cs typeface="Times New Roman" pitchFamily="18" charset="0"/>
            </a:endParaRPr>
          </a:p>
        </p:txBody>
      </p:sp>
      <p:sp>
        <p:nvSpPr>
          <p:cNvPr id="65" name="TextBox 64"/>
          <p:cNvSpPr txBox="1"/>
          <p:nvPr/>
        </p:nvSpPr>
        <p:spPr>
          <a:xfrm>
            <a:off x="307927" y="5867400"/>
            <a:ext cx="8428589" cy="369332"/>
          </a:xfrm>
          <a:prstGeom prst="rect">
            <a:avLst/>
          </a:prstGeom>
          <a:noFill/>
        </p:spPr>
        <p:txBody>
          <a:bodyPr wrap="none" rtlCol="0">
            <a:spAutoFit/>
          </a:bodyPr>
          <a:lstStyle/>
          <a:p>
            <a:r>
              <a:rPr lang="en-US" b="1" i="1" dirty="0" smtClean="0">
                <a:solidFill>
                  <a:schemeClr val="tx1">
                    <a:lumMod val="75000"/>
                    <a:lumOff val="25000"/>
                  </a:schemeClr>
                </a:solidFill>
                <a:latin typeface="Corbel" pitchFamily="34" charset="0"/>
                <a:cs typeface="Times New Roman" pitchFamily="18" charset="0"/>
              </a:rPr>
              <a:t>*Slide adapted from NVIDIA CUDA C A Programming Guide Version 4.2 (Figure 1-2)</a:t>
            </a:r>
            <a:endParaRPr lang="en-US" b="1" i="1" dirty="0">
              <a:solidFill>
                <a:schemeClr val="tx1">
                  <a:lumMod val="75000"/>
                  <a:lumOff val="25000"/>
                </a:schemeClr>
              </a:solidFill>
              <a:latin typeface="Corbel" pitchFamily="34" charset="0"/>
              <a:cs typeface="Times New Roman" pitchFamily="18" charset="0"/>
            </a:endParaRPr>
          </a:p>
        </p:txBody>
      </p:sp>
    </p:spTree>
    <p:extLst>
      <p:ext uri="{BB962C8B-B14F-4D97-AF65-F5344CB8AC3E}">
        <p14:creationId xmlns:p14="http://schemas.microsoft.com/office/powerpoint/2010/main" val="7778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4"/>
                                        </p:tgtEl>
                                      </p:cBhvr>
                                    </p:animEffect>
                                    <p:set>
                                      <p:cBhvr>
                                        <p:cTn id="10" dur="1" fill="hold">
                                          <p:stCondLst>
                                            <p:cond delay="499"/>
                                          </p:stCondLst>
                                        </p:cTn>
                                        <p:tgtEl>
                                          <p:spTgt spid="6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orbel" pitchFamily="34" charset="0"/>
              </a:rPr>
              <a:t>GPU </a:t>
            </a:r>
            <a:r>
              <a:rPr lang="en-US" dirty="0" err="1">
                <a:effectLst>
                  <a:outerShdw blurRad="38100" dist="38100" dir="2700000" algn="tl">
                    <a:srgbClr val="000000">
                      <a:alpha val="43137"/>
                    </a:srgbClr>
                  </a:outerShdw>
                </a:effectLst>
                <a:latin typeface="Corbel" pitchFamily="34" charset="0"/>
              </a:rPr>
              <a:t>Microbenchmarks</a:t>
            </a:r>
            <a:r>
              <a:rPr lang="en-US" dirty="0">
                <a:effectLst>
                  <a:outerShdw blurRad="38100" dist="38100" dir="2700000" algn="tl">
                    <a:srgbClr val="000000">
                      <a:alpha val="43137"/>
                    </a:srgbClr>
                  </a:outerShdw>
                </a:effectLst>
                <a:latin typeface="Corbel" pitchFamily="34" charset="0"/>
              </a:rPr>
              <a:t> – </a:t>
            </a:r>
            <a:r>
              <a:rPr lang="en-US" dirty="0" err="1">
                <a:effectLst>
                  <a:outerShdw blurRad="38100" dist="38100" dir="2700000" algn="tl">
                    <a:srgbClr val="000000">
                      <a:alpha val="43137"/>
                    </a:srgbClr>
                  </a:outerShdw>
                </a:effectLst>
                <a:latin typeface="Corbel" pitchFamily="34" charset="0"/>
              </a:rPr>
              <a:t>Aho-Corasick</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36</a:t>
            </a:fld>
            <a:endParaRPr lang="en-US">
              <a:latin typeface="Corbel" pitchFamily="34" charset="0"/>
            </a:endParaRPr>
          </a:p>
        </p:txBody>
      </p:sp>
      <p:graphicFrame>
        <p:nvGraphicFramePr>
          <p:cNvPr id="5" name="차트 4"/>
          <p:cNvGraphicFramePr>
            <a:graphicFrameLocks/>
          </p:cNvGraphicFramePr>
          <p:nvPr>
            <p:extLst>
              <p:ext uri="{D42A27DB-BD31-4B8C-83A1-F6EECF244321}">
                <p14:modId xmlns:p14="http://schemas.microsoft.com/office/powerpoint/2010/main" val="1864447253"/>
              </p:ext>
            </p:extLst>
          </p:nvPr>
        </p:nvGraphicFramePr>
        <p:xfrm>
          <a:off x="432000" y="1905000"/>
          <a:ext cx="828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2269" y="4724400"/>
            <a:ext cx="1108364" cy="338554"/>
          </a:xfrm>
          <a:prstGeom prst="wedgeRectCallout">
            <a:avLst>
              <a:gd name="adj1" fmla="val -25413"/>
              <a:gd name="adj2" fmla="val 107515"/>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1600" dirty="0" smtClean="0">
                <a:latin typeface="Corbel" pitchFamily="34" charset="0"/>
                <a:cs typeface="Times New Roman" pitchFamily="18" charset="0"/>
              </a:rPr>
              <a:t>2.15 </a:t>
            </a:r>
            <a:r>
              <a:rPr lang="en-US" altLang="ko-KR" sz="1600" dirty="0" err="1" smtClean="0">
                <a:latin typeface="Corbel" pitchFamily="34" charset="0"/>
                <a:cs typeface="Times New Roman" pitchFamily="18" charset="0"/>
              </a:rPr>
              <a:t>Gbps</a:t>
            </a:r>
            <a:endParaRPr lang="ko-KR" altLang="en-US" sz="1600" dirty="0">
              <a:latin typeface="Corbel" pitchFamily="34" charset="0"/>
              <a:cs typeface="Times New Roman" pitchFamily="18" charset="0"/>
            </a:endParaRPr>
          </a:p>
        </p:txBody>
      </p:sp>
      <p:sp>
        <p:nvSpPr>
          <p:cNvPr id="8" name="Rectangle 7"/>
          <p:cNvSpPr/>
          <p:nvPr/>
        </p:nvSpPr>
        <p:spPr>
          <a:xfrm>
            <a:off x="2962469" y="2270078"/>
            <a:ext cx="1143000" cy="396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9" name="Rectangular Callout 8"/>
          <p:cNvSpPr/>
          <p:nvPr/>
        </p:nvSpPr>
        <p:spPr>
          <a:xfrm>
            <a:off x="7274411" y="1600200"/>
            <a:ext cx="1040914" cy="369332"/>
          </a:xfrm>
          <a:prstGeom prst="wedgeRectCallout">
            <a:avLst>
              <a:gd name="adj1" fmla="val 15133"/>
              <a:gd name="adj2" fmla="val 89256"/>
            </a:avLst>
          </a:prstGeom>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altLang="ko-KR" dirty="0" smtClean="0">
                <a:solidFill>
                  <a:schemeClr val="tx1"/>
                </a:solidFill>
                <a:latin typeface="Corbel" pitchFamily="34" charset="0"/>
                <a:cs typeface="Times New Roman" pitchFamily="18" charset="0"/>
              </a:rPr>
              <a:t>39 </a:t>
            </a:r>
            <a:r>
              <a:rPr lang="en-US" altLang="ko-KR" dirty="0" err="1" smtClean="0">
                <a:solidFill>
                  <a:schemeClr val="tx1"/>
                </a:solidFill>
                <a:latin typeface="Corbel" pitchFamily="34" charset="0"/>
                <a:cs typeface="Times New Roman" pitchFamily="18" charset="0"/>
              </a:rPr>
              <a:t>Gbps</a:t>
            </a:r>
            <a:endParaRPr lang="en-US" altLang="ko-KR" dirty="0" smtClean="0">
              <a:solidFill>
                <a:schemeClr val="tx1"/>
              </a:solidFill>
              <a:latin typeface="Corbel" pitchFamily="34" charset="0"/>
              <a:cs typeface="Times New Roman" pitchFamily="18" charset="0"/>
            </a:endParaRPr>
          </a:p>
        </p:txBody>
      </p:sp>
    </p:spTree>
    <p:extLst>
      <p:ext uri="{BB962C8B-B14F-4D97-AF65-F5344CB8AC3E}">
        <p14:creationId xmlns:p14="http://schemas.microsoft.com/office/powerpoint/2010/main" val="152471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orbel" pitchFamily="34" charset="0"/>
              </a:rPr>
              <a:t>GPU </a:t>
            </a:r>
            <a:r>
              <a:rPr lang="en-US" dirty="0" err="1">
                <a:effectLst>
                  <a:outerShdw blurRad="38100" dist="38100" dir="2700000" algn="tl">
                    <a:srgbClr val="000000">
                      <a:alpha val="43137"/>
                    </a:srgbClr>
                  </a:outerShdw>
                </a:effectLst>
                <a:latin typeface="Corbel" pitchFamily="34" charset="0"/>
              </a:rPr>
              <a:t>Microbenchmarks</a:t>
            </a:r>
            <a:r>
              <a:rPr lang="en-US" dirty="0">
                <a:effectLst>
                  <a:outerShdw blurRad="38100" dist="38100" dir="2700000" algn="tl">
                    <a:srgbClr val="000000">
                      <a:alpha val="43137"/>
                    </a:srgbClr>
                  </a:outerShdw>
                </a:effectLst>
                <a:latin typeface="Corbel" pitchFamily="34" charset="0"/>
              </a:rPr>
              <a:t> – PCRE</a:t>
            </a: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37</a:t>
            </a:fld>
            <a:endParaRPr lang="en-US">
              <a:latin typeface="Corbel" pitchFamily="34" charset="0"/>
            </a:endParaRPr>
          </a:p>
        </p:txBody>
      </p:sp>
      <p:graphicFrame>
        <p:nvGraphicFramePr>
          <p:cNvPr id="5" name="Chart 6"/>
          <p:cNvGraphicFramePr>
            <a:graphicFrameLocks/>
          </p:cNvGraphicFramePr>
          <p:nvPr>
            <p:extLst>
              <p:ext uri="{D42A27DB-BD31-4B8C-83A1-F6EECF244321}">
                <p14:modId xmlns:p14="http://schemas.microsoft.com/office/powerpoint/2010/main" val="1561388152"/>
              </p:ext>
            </p:extLst>
          </p:nvPr>
        </p:nvGraphicFramePr>
        <p:xfrm>
          <a:off x="432000" y="1752600"/>
          <a:ext cx="828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447800" y="4450378"/>
            <a:ext cx="1108364" cy="338554"/>
          </a:xfrm>
          <a:prstGeom prst="wedgeRectCallout">
            <a:avLst>
              <a:gd name="adj1" fmla="val -5647"/>
              <a:gd name="adj2" fmla="val 163784"/>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1600" dirty="0">
                <a:latin typeface="Corbel" pitchFamily="34" charset="0"/>
                <a:cs typeface="Times New Roman" pitchFamily="18" charset="0"/>
              </a:rPr>
              <a:t>0.52 </a:t>
            </a:r>
            <a:r>
              <a:rPr lang="en-US" altLang="ko-KR" sz="1600" dirty="0" err="1">
                <a:latin typeface="Corbel" pitchFamily="34" charset="0"/>
                <a:cs typeface="Times New Roman" pitchFamily="18" charset="0"/>
              </a:rPr>
              <a:t>Gbps</a:t>
            </a:r>
            <a:endParaRPr lang="ko-KR" altLang="en-US" sz="1600" dirty="0">
              <a:latin typeface="Corbel" pitchFamily="34" charset="0"/>
              <a:cs typeface="Times New Roman" pitchFamily="18" charset="0"/>
            </a:endParaRPr>
          </a:p>
        </p:txBody>
      </p:sp>
      <p:sp>
        <p:nvSpPr>
          <p:cNvPr id="11" name="Rectangular Callout 8"/>
          <p:cNvSpPr/>
          <p:nvPr/>
        </p:nvSpPr>
        <p:spPr>
          <a:xfrm>
            <a:off x="7274411" y="1828800"/>
            <a:ext cx="1040914" cy="369332"/>
          </a:xfrm>
          <a:prstGeom prst="wedgeRectCallout">
            <a:avLst>
              <a:gd name="adj1" fmla="val 15133"/>
              <a:gd name="adj2" fmla="val 89256"/>
            </a:avLst>
          </a:prstGeom>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altLang="ko-KR" dirty="0">
                <a:solidFill>
                  <a:schemeClr val="tx1"/>
                </a:solidFill>
                <a:latin typeface="Corbel" pitchFamily="34" charset="0"/>
                <a:cs typeface="Times New Roman" pitchFamily="18" charset="0"/>
              </a:rPr>
              <a:t>8.9 </a:t>
            </a:r>
            <a:r>
              <a:rPr lang="en-US" altLang="ko-KR" dirty="0" err="1">
                <a:solidFill>
                  <a:schemeClr val="tx1"/>
                </a:solidFill>
                <a:latin typeface="Corbel" pitchFamily="34" charset="0"/>
                <a:cs typeface="Times New Roman" pitchFamily="18" charset="0"/>
              </a:rPr>
              <a:t>Gbps</a:t>
            </a:r>
            <a:endParaRPr lang="en-US" altLang="ko-KR" dirty="0">
              <a:solidFill>
                <a:schemeClr val="tx1"/>
              </a:solidFill>
              <a:latin typeface="Corbel" pitchFamily="34" charset="0"/>
              <a:cs typeface="Times New Roman" pitchFamily="18" charset="0"/>
            </a:endParaRPr>
          </a:p>
        </p:txBody>
      </p:sp>
    </p:spTree>
    <p:extLst>
      <p:ext uri="{BB962C8B-B14F-4D97-AF65-F5344CB8AC3E}">
        <p14:creationId xmlns:p14="http://schemas.microsoft.com/office/powerpoint/2010/main" val="343772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latin typeface="Corbel" pitchFamily="34" charset="0"/>
              </a:rPr>
              <a:t>Use of global variables minimal</a:t>
            </a:r>
          </a:p>
          <a:p>
            <a:pPr lvl="1"/>
            <a:r>
              <a:rPr lang="en-US" sz="1800" dirty="0" smtClean="0">
                <a:latin typeface="Corbel" pitchFamily="34" charset="0"/>
              </a:rPr>
              <a:t>Avoids compulsory cache misses</a:t>
            </a:r>
          </a:p>
          <a:p>
            <a:pPr lvl="1"/>
            <a:r>
              <a:rPr lang="en-US" sz="1800" dirty="0" smtClean="0">
                <a:latin typeface="Corbel" pitchFamily="34" charset="0"/>
              </a:rPr>
              <a:t>Eliminates cross-NUMA cache bouncing effects</a:t>
            </a:r>
            <a:endParaRPr lang="en-US" dirty="0" smtClean="0">
              <a:latin typeface="Corbel" pitchFamily="34" charset="0"/>
            </a:endParaRPr>
          </a:p>
          <a:p>
            <a:pPr lvl="1"/>
            <a:endParaRPr lang="en-US" dirty="0">
              <a:latin typeface="Corbe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21452758"/>
              </p:ext>
            </p:extLst>
          </p:nvPr>
        </p:nvGraphicFramePr>
        <p:xfrm>
          <a:off x="1774002" y="2590800"/>
          <a:ext cx="5998398" cy="33726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latin typeface="Corbel" pitchFamily="34" charset="0"/>
              </a:rPr>
              <a:t>Effects of NUMA-aware Data Placement</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91CDB8C0-B816-4A6F-B75B-3D013A550236}" type="slidenum">
              <a:rPr lang="ko-KR" altLang="en-US" smtClean="0">
                <a:latin typeface="Corbel" pitchFamily="34" charset="0"/>
              </a:rPr>
              <a:t>38</a:t>
            </a:fld>
            <a:endParaRPr lang="ko-KR" altLang="en-US" dirty="0">
              <a:latin typeface="Corbel" pitchFamily="34" charset="0"/>
            </a:endParaRPr>
          </a:p>
        </p:txBody>
      </p:sp>
      <p:sp>
        <p:nvSpPr>
          <p:cNvPr id="6" name="TextBox 5"/>
          <p:cNvSpPr txBox="1"/>
          <p:nvPr/>
        </p:nvSpPr>
        <p:spPr>
          <a:xfrm>
            <a:off x="3831401" y="5909846"/>
            <a:ext cx="2196553" cy="338554"/>
          </a:xfrm>
          <a:prstGeom prst="rect">
            <a:avLst/>
          </a:prstGeom>
          <a:noFill/>
        </p:spPr>
        <p:txBody>
          <a:bodyPr wrap="square" rtlCol="0">
            <a:spAutoFit/>
          </a:bodyPr>
          <a:lstStyle/>
          <a:p>
            <a:r>
              <a:rPr lang="en-US" sz="1600" dirty="0" smtClean="0">
                <a:latin typeface="Corbel" pitchFamily="34" charset="0"/>
                <a:cs typeface="Times New Roman" pitchFamily="18" charset="0"/>
              </a:rPr>
              <a:t>Packet Size (Bytes)</a:t>
            </a:r>
            <a:endParaRPr lang="en-US" sz="1600" dirty="0">
              <a:latin typeface="Corbel" pitchFamily="34" charset="0"/>
              <a:cs typeface="Times New Roman" pitchFamily="18" charset="0"/>
            </a:endParaRPr>
          </a:p>
        </p:txBody>
      </p:sp>
      <p:sp>
        <p:nvSpPr>
          <p:cNvPr id="7" name="TextBox 6"/>
          <p:cNvSpPr txBox="1"/>
          <p:nvPr/>
        </p:nvSpPr>
        <p:spPr>
          <a:xfrm rot="16200000">
            <a:off x="289003" y="3741469"/>
            <a:ext cx="2503748" cy="338554"/>
          </a:xfrm>
          <a:prstGeom prst="rect">
            <a:avLst/>
          </a:prstGeom>
          <a:noFill/>
        </p:spPr>
        <p:txBody>
          <a:bodyPr wrap="square" rtlCol="0">
            <a:spAutoFit/>
          </a:bodyPr>
          <a:lstStyle/>
          <a:p>
            <a:r>
              <a:rPr lang="en-US" sz="1600" dirty="0" smtClean="0">
                <a:latin typeface="Corbel" pitchFamily="34" charset="0"/>
                <a:cs typeface="Times New Roman" pitchFamily="18" charset="0"/>
              </a:rPr>
              <a:t>Performance Speedup</a:t>
            </a:r>
            <a:endParaRPr lang="en-US" sz="1600" dirty="0">
              <a:latin typeface="Corbel" pitchFamily="34" charset="0"/>
              <a:cs typeface="Times New Roman" pitchFamily="18" charset="0"/>
            </a:endParaRPr>
          </a:p>
        </p:txBody>
      </p:sp>
      <p:sp>
        <p:nvSpPr>
          <p:cNvPr id="8" name="TextBox 7"/>
          <p:cNvSpPr txBox="1"/>
          <p:nvPr/>
        </p:nvSpPr>
        <p:spPr>
          <a:xfrm>
            <a:off x="7086600" y="5588759"/>
            <a:ext cx="570990" cy="338554"/>
          </a:xfrm>
          <a:prstGeom prst="rect">
            <a:avLst/>
          </a:prstGeom>
          <a:noFill/>
        </p:spPr>
        <p:txBody>
          <a:bodyPr wrap="none" rtlCol="0">
            <a:spAutoFit/>
          </a:bodyPr>
          <a:lstStyle/>
          <a:p>
            <a:r>
              <a:rPr lang="en-US" sz="1600" dirty="0" smtClean="0">
                <a:latin typeface="Corbel" pitchFamily="34" charset="0"/>
                <a:cs typeface="Times New Roman" pitchFamily="18" charset="0"/>
              </a:rPr>
              <a:t>1518</a:t>
            </a:r>
            <a:endParaRPr lang="en-US" sz="1600" dirty="0">
              <a:latin typeface="Corbel" pitchFamily="34" charset="0"/>
              <a:cs typeface="Times New Roman" pitchFamily="18" charset="0"/>
            </a:endParaRPr>
          </a:p>
        </p:txBody>
      </p:sp>
    </p:spTree>
    <p:extLst>
      <p:ext uri="{BB962C8B-B14F-4D97-AF65-F5344CB8AC3E}">
        <p14:creationId xmlns:p14="http://schemas.microsoft.com/office/powerpoint/2010/main" val="268322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itchFamily="34" charset="0"/>
              </a:rPr>
              <a:t>CPU-only analysis for small-sized packets </a:t>
            </a:r>
            <a:endParaRPr lang="en-US" dirty="0">
              <a:latin typeface="Corbel" pitchFamily="34" charset="0"/>
            </a:endParaRPr>
          </a:p>
        </p:txBody>
      </p:sp>
      <p:sp>
        <p:nvSpPr>
          <p:cNvPr id="3" name="Content Placeholder 2"/>
          <p:cNvSpPr>
            <a:spLocks noGrp="1"/>
          </p:cNvSpPr>
          <p:nvPr>
            <p:ph idx="1"/>
          </p:nvPr>
        </p:nvSpPr>
        <p:spPr>
          <a:xfrm>
            <a:off x="457200" y="1600201"/>
            <a:ext cx="8229600" cy="1219200"/>
          </a:xfrm>
        </p:spPr>
        <p:txBody>
          <a:bodyPr/>
          <a:lstStyle/>
          <a:p>
            <a:r>
              <a:rPr lang="en-US" sz="2000" dirty="0" smtClean="0">
                <a:latin typeface="Corbel" pitchFamily="34" charset="0"/>
              </a:rPr>
              <a:t>Offloading </a:t>
            </a:r>
            <a:r>
              <a:rPr lang="en-US" sz="2000" u="sng" dirty="0" smtClean="0">
                <a:latin typeface="Corbel" pitchFamily="34" charset="0"/>
              </a:rPr>
              <a:t>small-sized</a:t>
            </a:r>
            <a:r>
              <a:rPr lang="en-US" sz="2000" dirty="0" smtClean="0">
                <a:latin typeface="Corbel" pitchFamily="34" charset="0"/>
              </a:rPr>
              <a:t> packets to the GPU is expensive</a:t>
            </a:r>
          </a:p>
          <a:p>
            <a:pPr lvl="1"/>
            <a:r>
              <a:rPr lang="en-US" sz="1800" dirty="0">
                <a:latin typeface="Corbel" pitchFamily="34" charset="0"/>
              </a:rPr>
              <a:t>C</a:t>
            </a:r>
            <a:r>
              <a:rPr lang="en-US" sz="1800" dirty="0" smtClean="0">
                <a:latin typeface="Corbel" pitchFamily="34" charset="0"/>
              </a:rPr>
              <a:t>ontention across page-locked DMA accessible memory with GPU</a:t>
            </a:r>
          </a:p>
          <a:p>
            <a:pPr lvl="1"/>
            <a:r>
              <a:rPr lang="en-US" sz="1800" dirty="0" smtClean="0">
                <a:latin typeface="Corbel" pitchFamily="34" charset="0"/>
              </a:rPr>
              <a:t>GPU operational cost of packet metadata increases </a:t>
            </a:r>
            <a:endParaRPr lang="en-US" dirty="0" smtClean="0">
              <a:latin typeface="Corbel" pitchFamily="34" charset="0"/>
            </a:endParaRPr>
          </a:p>
          <a:p>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91CDB8C0-B816-4A6F-B75B-3D013A550236}" type="slidenum">
              <a:rPr lang="ko-KR" altLang="en-US" smtClean="0">
                <a:latin typeface="Corbel" pitchFamily="34" charset="0"/>
              </a:rPr>
              <a:t>39</a:t>
            </a:fld>
            <a:endParaRPr lang="ko-KR" altLang="en-US" dirty="0">
              <a:latin typeface="Corbel" pitchFamily="34" charset="0"/>
            </a:endParaRPr>
          </a:p>
        </p:txBody>
      </p:sp>
      <p:cxnSp>
        <p:nvCxnSpPr>
          <p:cNvPr id="10" name="직선 연결선 5"/>
          <p:cNvCxnSpPr/>
          <p:nvPr/>
        </p:nvCxnSpPr>
        <p:spPr>
          <a:xfrm>
            <a:off x="2431451" y="3989580"/>
            <a:ext cx="0" cy="113632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차트 8"/>
          <p:cNvGraphicFramePr>
            <a:graphicFrameLocks/>
          </p:cNvGraphicFramePr>
          <p:nvPr>
            <p:extLst>
              <p:ext uri="{D42A27DB-BD31-4B8C-83A1-F6EECF244321}">
                <p14:modId xmlns:p14="http://schemas.microsoft.com/office/powerpoint/2010/main" val="679386455"/>
              </p:ext>
            </p:extLst>
          </p:nvPr>
        </p:nvGraphicFramePr>
        <p:xfrm>
          <a:off x="511628" y="2667000"/>
          <a:ext cx="8251371"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3257550" y="5125909"/>
            <a:ext cx="685800" cy="381000"/>
          </a:xfrm>
          <a:prstGeom prst="ellipse">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Corbel" pitchFamily="34" charset="0"/>
                <a:cs typeface="Times New Roman" pitchFamily="18" charset="0"/>
              </a:rPr>
              <a:t>82</a:t>
            </a:r>
            <a:endParaRPr lang="en-US" dirty="0">
              <a:solidFill>
                <a:srgbClr val="C00000"/>
              </a:solidFill>
              <a:latin typeface="Corbel" pitchFamily="34" charset="0"/>
              <a:cs typeface="Times New Roman" pitchFamily="18" charset="0"/>
            </a:endParaRPr>
          </a:p>
        </p:txBody>
      </p:sp>
    </p:spTree>
    <p:extLst>
      <p:ext uri="{BB962C8B-B14F-4D97-AF65-F5344CB8AC3E}">
        <p14:creationId xmlns:p14="http://schemas.microsoft.com/office/powerpoint/2010/main" val="16074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Goals</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endParaRPr lang="en-US" altLang="ko-KR" sz="2000" dirty="0">
              <a:latin typeface="Corbel" pitchFamily="34" charset="0"/>
            </a:endParaRPr>
          </a:p>
          <a:p>
            <a:pPr lvl="1"/>
            <a:endParaRPr lang="en-US" altLang="ko-KR" sz="1800" dirty="0" smtClean="0">
              <a:latin typeface="Corbel" pitchFamily="34" charset="0"/>
            </a:endParaRPr>
          </a:p>
          <a:p>
            <a:pPr lvl="2"/>
            <a:endParaRPr lang="en-US" altLang="ko-KR" dirty="0">
              <a:latin typeface="Corbel" pitchFamily="34" charset="0"/>
            </a:endParaRPr>
          </a:p>
          <a:p>
            <a:pPr lvl="1"/>
            <a:endParaRPr lang="en-US" altLang="ko-KR" sz="1800" b="1" u="sng" dirty="0">
              <a:solidFill>
                <a:srgbClr val="FF0000"/>
              </a:solidFill>
              <a:latin typeface="Corbel" pitchFamily="34" charset="0"/>
            </a:endParaRPr>
          </a:p>
          <a:p>
            <a:pPr lvl="1"/>
            <a:endParaRPr lang="en-US" altLang="ko-KR" sz="1800" dirty="0" smtClean="0">
              <a:solidFill>
                <a:srgbClr val="FF0000"/>
              </a:solidFill>
              <a:latin typeface="Corbel" pitchFamily="34" charset="0"/>
            </a:endParaRPr>
          </a:p>
          <a:p>
            <a:pPr lvl="2"/>
            <a:endParaRPr lang="en-US" altLang="ko-KR" dirty="0">
              <a:solidFill>
                <a:srgbClr val="FF0000"/>
              </a:solidFill>
              <a:latin typeface="Corbel" pitchFamily="34" charset="0"/>
            </a:endParaRPr>
          </a:p>
          <a:p>
            <a:pPr lvl="1"/>
            <a:endParaRPr lang="en-US" altLang="ko-KR" sz="1800" dirty="0">
              <a:solidFill>
                <a:srgbClr val="FF0000"/>
              </a:solidFill>
              <a:latin typeface="Corbel" pitchFamily="34" charset="0"/>
            </a:endParaRPr>
          </a:p>
          <a:p>
            <a:r>
              <a:rPr lang="en-US" altLang="ko-KR" sz="2000" dirty="0" smtClean="0">
                <a:latin typeface="Corbel" pitchFamily="34" charset="0"/>
              </a:rPr>
              <a:t>S/W-based </a:t>
            </a:r>
            <a:r>
              <a:rPr lang="en-US" altLang="ko-KR" sz="2000" dirty="0">
                <a:latin typeface="Corbel" pitchFamily="34" charset="0"/>
              </a:rPr>
              <a:t>NIDS</a:t>
            </a:r>
          </a:p>
          <a:p>
            <a:pPr lvl="1"/>
            <a:r>
              <a:rPr lang="en-US" altLang="ko-KR" sz="1800" dirty="0">
                <a:latin typeface="Corbel" pitchFamily="34" charset="0"/>
              </a:rPr>
              <a:t>Commodity machines</a:t>
            </a:r>
          </a:p>
          <a:p>
            <a:pPr lvl="1"/>
            <a:r>
              <a:rPr lang="en-US" altLang="ko-KR" sz="1800" dirty="0" smtClean="0">
                <a:latin typeface="Corbel" pitchFamily="34" charset="0"/>
              </a:rPr>
              <a:t>High flexibility</a:t>
            </a:r>
            <a:endParaRPr lang="en-US" altLang="ko-KR" sz="1800" b="1" u="sng" dirty="0">
              <a:solidFill>
                <a:srgbClr val="FF0000"/>
              </a:solidFill>
              <a:latin typeface="Corbel" pitchFamily="34" charset="0"/>
            </a:endParaRPr>
          </a:p>
          <a:p>
            <a:pPr lvl="1"/>
            <a:endParaRPr lang="en-US" altLang="ko-KR" sz="1800" dirty="0">
              <a:latin typeface="Corbel" pitchFamily="34" charset="0"/>
            </a:endParaRPr>
          </a:p>
          <a:p>
            <a:pPr lvl="2"/>
            <a:endParaRPr lang="en-US" altLang="ko-KR" dirty="0">
              <a:solidFill>
                <a:srgbClr val="FF0000"/>
              </a:solidFill>
              <a:latin typeface="Corbel" pitchFamily="34" charset="0"/>
            </a:endParaRPr>
          </a:p>
          <a:p>
            <a:endParaRPr lang="en-US" sz="20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4</a:t>
            </a:fld>
            <a:endParaRPr lang="en-US">
              <a:latin typeface="Corbel" pitchFamily="34" charset="0"/>
            </a:endParaRPr>
          </a:p>
        </p:txBody>
      </p:sp>
      <p:sp>
        <p:nvSpPr>
          <p:cNvPr id="19" name="Content Placeholder 2"/>
          <p:cNvSpPr txBox="1">
            <a:spLocks/>
          </p:cNvSpPr>
          <p:nvPr/>
        </p:nvSpPr>
        <p:spPr>
          <a:xfrm>
            <a:off x="457200" y="1600200"/>
            <a:ext cx="8229600" cy="470912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2000" dirty="0" smtClean="0">
              <a:latin typeface="Corbel" pitchFamily="34" charset="0"/>
            </a:endParaRPr>
          </a:p>
          <a:p>
            <a:pPr lvl="1"/>
            <a:endParaRPr lang="en-US" altLang="ko-KR" sz="1800" dirty="0" smtClean="0">
              <a:latin typeface="Corbel" pitchFamily="34" charset="0"/>
            </a:endParaRPr>
          </a:p>
          <a:p>
            <a:pPr lvl="2"/>
            <a:endParaRPr lang="en-US" altLang="ko-KR" dirty="0" smtClean="0">
              <a:latin typeface="Corbel" pitchFamily="34" charset="0"/>
            </a:endParaRPr>
          </a:p>
          <a:p>
            <a:pPr lvl="1"/>
            <a:r>
              <a:rPr lang="en-US" altLang="ko-KR" sz="1800" dirty="0" smtClean="0">
                <a:latin typeface="Corbel" pitchFamily="34" charset="0"/>
              </a:rPr>
              <a:t>High performance</a:t>
            </a:r>
            <a:endParaRPr lang="en-US" altLang="ko-KR" sz="1800" b="1" u="sng" dirty="0" smtClean="0">
              <a:solidFill>
                <a:srgbClr val="FF0000"/>
              </a:solidFill>
              <a:latin typeface="Corbel" pitchFamily="34" charset="0"/>
            </a:endParaRPr>
          </a:p>
          <a:p>
            <a:pPr lvl="1"/>
            <a:endParaRPr lang="en-US" altLang="ko-KR" sz="1800" dirty="0" smtClean="0">
              <a:solidFill>
                <a:srgbClr val="FF0000"/>
              </a:solidFill>
              <a:latin typeface="Corbel" pitchFamily="34" charset="0"/>
            </a:endParaRPr>
          </a:p>
          <a:p>
            <a:pPr lvl="2"/>
            <a:endParaRPr lang="en-US" altLang="ko-KR" dirty="0" smtClean="0">
              <a:solidFill>
                <a:srgbClr val="FF0000"/>
              </a:solidFill>
              <a:latin typeface="Corbel" pitchFamily="34" charset="0"/>
            </a:endParaRPr>
          </a:p>
          <a:p>
            <a:pPr lvl="1"/>
            <a:endParaRPr lang="en-US" altLang="ko-KR" sz="1800" dirty="0" smtClean="0">
              <a:solidFill>
                <a:srgbClr val="FF0000"/>
              </a:solidFill>
              <a:latin typeface="Corbel" pitchFamily="34" charset="0"/>
            </a:endParaRPr>
          </a:p>
          <a:p>
            <a:endParaRPr lang="en-US" altLang="ko-KR" sz="2000" dirty="0" smtClean="0">
              <a:latin typeface="Corbel" pitchFamily="34" charset="0"/>
            </a:endParaRPr>
          </a:p>
          <a:p>
            <a:pPr lvl="1"/>
            <a:endParaRPr lang="en-US" altLang="ko-KR" sz="1800" dirty="0" smtClean="0">
              <a:latin typeface="Corbel" pitchFamily="34" charset="0"/>
            </a:endParaRPr>
          </a:p>
          <a:p>
            <a:pPr lvl="1"/>
            <a:endParaRPr lang="en-US" altLang="ko-KR" sz="1800" b="1" u="sng" dirty="0" smtClean="0">
              <a:solidFill>
                <a:srgbClr val="FF0000"/>
              </a:solidFill>
              <a:latin typeface="Corbel" pitchFamily="34" charset="0"/>
            </a:endParaRPr>
          </a:p>
          <a:p>
            <a:pPr lvl="1"/>
            <a:endParaRPr lang="en-US" altLang="ko-KR" sz="1800" dirty="0" smtClean="0">
              <a:latin typeface="Corbel" pitchFamily="34" charset="0"/>
            </a:endParaRPr>
          </a:p>
          <a:p>
            <a:pPr lvl="2"/>
            <a:endParaRPr lang="en-US" altLang="ko-KR" dirty="0" smtClean="0">
              <a:solidFill>
                <a:srgbClr val="FF0000"/>
              </a:solidFill>
              <a:latin typeface="Corbel" pitchFamily="34" charset="0"/>
            </a:endParaRPr>
          </a:p>
          <a:p>
            <a:endParaRPr lang="en-US" sz="2000" dirty="0">
              <a:latin typeface="Corbel" pitchFamily="34" charset="0"/>
            </a:endParaRPr>
          </a:p>
        </p:txBody>
      </p:sp>
      <p:sp>
        <p:nvSpPr>
          <p:cNvPr id="21" name="직사각형 36"/>
          <p:cNvSpPr/>
          <p:nvPr/>
        </p:nvSpPr>
        <p:spPr>
          <a:xfrm>
            <a:off x="838200" y="3831236"/>
            <a:ext cx="2590800" cy="1584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Tree>
    <p:extLst>
      <p:ext uri="{BB962C8B-B14F-4D97-AF65-F5344CB8AC3E}">
        <p14:creationId xmlns:p14="http://schemas.microsoft.com/office/powerpoint/2010/main" val="17183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3.75723E-6 L 0 0.34521 " pathEditMode="relative" rAng="0" ptsTypes="AA">
                                      <p:cBhvr>
                                        <p:cTn id="6" dur="2000" fill="hold"/>
                                        <p:tgtEl>
                                          <p:spTgt spid="19"/>
                                        </p:tgtEl>
                                        <p:attrNameLst>
                                          <p:attrName>ppt_x</p:attrName>
                                          <p:attrName>ppt_y</p:attrName>
                                        </p:attrNameLst>
                                      </p:cBhvr>
                                      <p:rCtr x="0" y="17249"/>
                                    </p:animMotion>
                                  </p:childTnLst>
                                </p:cTn>
                              </p:par>
                            </p:childTnLst>
                          </p:cTn>
                        </p:par>
                        <p:par>
                          <p:cTn id="7" fill="hold">
                            <p:stCondLst>
                              <p:cond delay="2000"/>
                            </p:stCondLst>
                            <p:childTnLst>
                              <p:par>
                                <p:cTn id="8" presetID="21" presetClass="entr" presetSubtype="1"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Corbel" pitchFamily="34" charset="0"/>
              </a:rPr>
              <a:t>Challenge 1: Packet Acquisition</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smtClean="0">
                <a:latin typeface="Corbel" pitchFamily="34" charset="0"/>
              </a:rPr>
              <a:t>Default packet module: Packet </a:t>
            </a:r>
            <a:r>
              <a:rPr lang="en-US" altLang="ko-KR" sz="2000" dirty="0" err="1" smtClean="0">
                <a:latin typeface="Corbel" pitchFamily="34" charset="0"/>
              </a:rPr>
              <a:t>CAPture</a:t>
            </a:r>
            <a:r>
              <a:rPr lang="en-US" altLang="ko-KR" sz="2000" dirty="0" smtClean="0">
                <a:latin typeface="Corbel" pitchFamily="34" charset="0"/>
              </a:rPr>
              <a:t> (PCAP</a:t>
            </a:r>
            <a:r>
              <a:rPr lang="en-US" altLang="ko-KR" sz="2000" dirty="0">
                <a:latin typeface="Corbel" pitchFamily="34" charset="0"/>
              </a:rPr>
              <a:t>) </a:t>
            </a:r>
            <a:r>
              <a:rPr lang="en-US" altLang="ko-KR" sz="2000" dirty="0" smtClean="0">
                <a:latin typeface="Corbel" pitchFamily="34" charset="0"/>
              </a:rPr>
              <a:t>library</a:t>
            </a:r>
            <a:endParaRPr lang="en-US" altLang="ko-KR" sz="2000" dirty="0">
              <a:latin typeface="Corbel" pitchFamily="34" charset="0"/>
            </a:endParaRPr>
          </a:p>
          <a:p>
            <a:pPr lvl="1"/>
            <a:r>
              <a:rPr lang="en-US" altLang="ko-KR" sz="1800" dirty="0" smtClean="0">
                <a:latin typeface="Corbel" pitchFamily="34" charset="0"/>
              </a:rPr>
              <a:t>Unsuitable </a:t>
            </a:r>
            <a:r>
              <a:rPr lang="en-US" altLang="ko-KR" sz="1800" dirty="0">
                <a:latin typeface="Corbel" pitchFamily="34" charset="0"/>
              </a:rPr>
              <a:t>for multi-core </a:t>
            </a:r>
            <a:r>
              <a:rPr lang="en-US" altLang="ko-KR" sz="1800" dirty="0" smtClean="0">
                <a:latin typeface="Corbel" pitchFamily="34" charset="0"/>
              </a:rPr>
              <a:t>environment</a:t>
            </a:r>
          </a:p>
          <a:p>
            <a:pPr lvl="1"/>
            <a:r>
              <a:rPr lang="en-US" altLang="ko-KR" sz="1800" dirty="0" smtClean="0">
                <a:latin typeface="Corbel" pitchFamily="34" charset="0"/>
              </a:rPr>
              <a:t>Low Performing</a:t>
            </a:r>
            <a:endParaRPr lang="en-US" altLang="ko-KR" sz="18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40</a:t>
            </a:fld>
            <a:endParaRPr lang="en-US">
              <a:latin typeface="Corbel" pitchFamily="34" charset="0"/>
            </a:endParaRPr>
          </a:p>
        </p:txBody>
      </p:sp>
      <p:graphicFrame>
        <p:nvGraphicFramePr>
          <p:cNvPr id="45" name="Chart 1"/>
          <p:cNvGraphicFramePr>
            <a:graphicFrameLocks/>
          </p:cNvGraphicFramePr>
          <p:nvPr>
            <p:extLst>
              <p:ext uri="{D42A27DB-BD31-4B8C-83A1-F6EECF244321}">
                <p14:modId xmlns:p14="http://schemas.microsoft.com/office/powerpoint/2010/main" val="2817388213"/>
              </p:ext>
            </p:extLst>
          </p:nvPr>
        </p:nvGraphicFramePr>
        <p:xfrm>
          <a:off x="609600" y="2514600"/>
          <a:ext cx="800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0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Corbel" pitchFamily="34" charset="0"/>
              </a:rPr>
              <a:t>Solution: </a:t>
            </a:r>
            <a:r>
              <a:rPr lang="en-US" dirty="0" err="1" smtClean="0">
                <a:effectLst>
                  <a:outerShdw blurRad="38100" dist="38100" dir="2700000" algn="tl">
                    <a:srgbClr val="000000">
                      <a:alpha val="43137"/>
                    </a:srgbClr>
                  </a:outerShdw>
                </a:effectLst>
                <a:latin typeface="Corbel" pitchFamily="34" charset="0"/>
              </a:rPr>
              <a:t>PacketShader</a:t>
            </a:r>
            <a:r>
              <a:rPr lang="en-US" baseline="30000" dirty="0" smtClean="0">
                <a:effectLst>
                  <a:outerShdw blurRad="38100" dist="38100" dir="2700000" algn="tl">
                    <a:srgbClr val="000000">
                      <a:alpha val="43137"/>
                    </a:srgbClr>
                  </a:outerShdw>
                </a:effectLst>
                <a:latin typeface="Corbel" pitchFamily="34" charset="0"/>
              </a:rPr>
              <a:t>*</a:t>
            </a:r>
            <a:r>
              <a:rPr lang="en-US" dirty="0" smtClean="0">
                <a:effectLst>
                  <a:outerShdw blurRad="38100" dist="38100" dir="2700000" algn="tl">
                    <a:srgbClr val="000000">
                      <a:alpha val="43137"/>
                    </a:srgbClr>
                  </a:outerShdw>
                </a:effectLst>
                <a:latin typeface="Corbel" pitchFamily="34" charset="0"/>
              </a:rPr>
              <a:t> I/O</a:t>
            </a:r>
            <a:endParaRPr lang="en-US" dirty="0">
              <a:effectLst>
                <a:outerShdw blurRad="38100" dist="38100" dir="2700000" algn="tl">
                  <a:srgbClr val="000000">
                    <a:alpha val="43137"/>
                  </a:srgbClr>
                </a:outerShdw>
              </a:effectLst>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41</a:t>
            </a:fld>
            <a:endParaRPr lang="en-US">
              <a:latin typeface="Corbel" pitchFamily="34" charset="0"/>
            </a:endParaRPr>
          </a:p>
        </p:txBody>
      </p:sp>
      <p:graphicFrame>
        <p:nvGraphicFramePr>
          <p:cNvPr id="86" name="Chart 1"/>
          <p:cNvGraphicFramePr>
            <a:graphicFrameLocks/>
          </p:cNvGraphicFramePr>
          <p:nvPr>
            <p:extLst>
              <p:ext uri="{D42A27DB-BD31-4B8C-83A1-F6EECF244321}">
                <p14:modId xmlns:p14="http://schemas.microsoft.com/office/powerpoint/2010/main" val="3456638456"/>
              </p:ext>
            </p:extLst>
          </p:nvPr>
        </p:nvGraphicFramePr>
        <p:xfrm>
          <a:off x="685800" y="2133600"/>
          <a:ext cx="800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93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69"/>
          <p:cNvCxnSpPr>
            <a:endCxn id="7" idx="0"/>
          </p:cNvCxnSpPr>
          <p:nvPr/>
        </p:nvCxnSpPr>
        <p:spPr>
          <a:xfrm>
            <a:off x="1422299" y="4114428"/>
            <a:ext cx="3392177" cy="1008147"/>
          </a:xfrm>
          <a:prstGeom prst="straightConnector1">
            <a:avLst/>
          </a:prstGeom>
          <a:ln w="254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69"/>
          <p:cNvCxnSpPr>
            <a:endCxn id="7" idx="0"/>
          </p:cNvCxnSpPr>
          <p:nvPr/>
        </p:nvCxnSpPr>
        <p:spPr>
          <a:xfrm>
            <a:off x="4808677" y="4114056"/>
            <a:ext cx="5799" cy="1008519"/>
          </a:xfrm>
          <a:prstGeom prst="straightConnector1">
            <a:avLst/>
          </a:prstGeom>
          <a:ln w="254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69"/>
          <p:cNvCxnSpPr>
            <a:endCxn id="7" idx="0"/>
          </p:cNvCxnSpPr>
          <p:nvPr/>
        </p:nvCxnSpPr>
        <p:spPr>
          <a:xfrm flipH="1">
            <a:off x="4814476" y="4114428"/>
            <a:ext cx="895697" cy="1008147"/>
          </a:xfrm>
          <a:prstGeom prst="straightConnector1">
            <a:avLst/>
          </a:prstGeom>
          <a:ln w="254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ko-KR" dirty="0">
                <a:effectLst>
                  <a:outerShdw blurRad="38100" dist="38100" dir="2700000" algn="tl">
                    <a:srgbClr val="000000">
                      <a:alpha val="43137"/>
                    </a:srgbClr>
                  </a:outerShdw>
                </a:effectLst>
                <a:latin typeface="Corbel" pitchFamily="34" charset="0"/>
              </a:rPr>
              <a:t>Typical Signature-based NIDS Architecture </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orbel" pitchFamily="34" charset="0"/>
              </a:rPr>
              <a:t> </a:t>
            </a:r>
            <a:endParaRPr lang="en-US"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5</a:t>
            </a:fld>
            <a:endParaRPr lang="en-US">
              <a:latin typeface="Corbel" pitchFamily="34" charset="0"/>
            </a:endParaRPr>
          </a:p>
        </p:txBody>
      </p:sp>
      <p:sp>
        <p:nvSpPr>
          <p:cNvPr id="27" name="TextBox 26"/>
          <p:cNvSpPr txBox="1"/>
          <p:nvPr/>
        </p:nvSpPr>
        <p:spPr>
          <a:xfrm>
            <a:off x="228600" y="3434596"/>
            <a:ext cx="1186789" cy="1077218"/>
          </a:xfrm>
          <a:prstGeom prst="rect">
            <a:avLst/>
          </a:prstGeom>
          <a:noFill/>
        </p:spPr>
        <p:txBody>
          <a:bodyPr wrap="square" rtlCol="0">
            <a:spAutoFit/>
          </a:bodyPr>
          <a:lstStyle/>
          <a:p>
            <a:pPr algn="ctr"/>
            <a:r>
              <a:rPr lang="en-US" sz="1600" dirty="0" smtClean="0">
                <a:latin typeface="Corbel" pitchFamily="34" charset="0"/>
                <a:cs typeface="Times New Roman" pitchFamily="18" charset="0"/>
              </a:rPr>
              <a:t>Packet</a:t>
            </a:r>
          </a:p>
          <a:p>
            <a:pPr algn="ctr"/>
            <a:r>
              <a:rPr lang="en-US" sz="1600" dirty="0" smtClean="0">
                <a:latin typeface="Corbel" pitchFamily="34" charset="0"/>
                <a:cs typeface="Times New Roman" pitchFamily="18" charset="0"/>
              </a:rPr>
              <a:t>Acquisition</a:t>
            </a:r>
            <a:r>
              <a:rPr lang="en-US" sz="1600" dirty="0">
                <a:latin typeface="Corbel" pitchFamily="34" charset="0"/>
                <a:cs typeface="Times New Roman" pitchFamily="18" charset="0"/>
                <a:sym typeface="Wingdings" pitchFamily="2" charset="2"/>
              </a:rPr>
              <a:t>	</a:t>
            </a:r>
            <a:r>
              <a:rPr lang="en-US" sz="1600" dirty="0" smtClean="0">
                <a:latin typeface="Corbel" pitchFamily="34" charset="0"/>
                <a:cs typeface="Times New Roman" pitchFamily="18" charset="0"/>
                <a:sym typeface="Wingdings" pitchFamily="2" charset="2"/>
              </a:rPr>
              <a:t>	</a:t>
            </a:r>
            <a:endParaRPr lang="en-US" sz="1600" dirty="0">
              <a:latin typeface="Corbel" pitchFamily="34" charset="0"/>
              <a:cs typeface="Times New Roman" pitchFamily="18" charset="0"/>
            </a:endParaRPr>
          </a:p>
        </p:txBody>
      </p:sp>
      <p:cxnSp>
        <p:nvCxnSpPr>
          <p:cNvPr id="28" name="Straight Arrow Connector 25"/>
          <p:cNvCxnSpPr/>
          <p:nvPr/>
        </p:nvCxnSpPr>
        <p:spPr>
          <a:xfrm>
            <a:off x="1205959" y="3709397"/>
            <a:ext cx="43268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92618" y="3522412"/>
            <a:ext cx="1466035" cy="338554"/>
          </a:xfrm>
          <a:prstGeom prst="rect">
            <a:avLst/>
          </a:prstGeom>
          <a:noFill/>
        </p:spPr>
        <p:txBody>
          <a:bodyPr wrap="square" rtlCol="0">
            <a:spAutoFit/>
          </a:bodyPr>
          <a:lstStyle/>
          <a:p>
            <a:pPr algn="ctr"/>
            <a:r>
              <a:rPr lang="en-US" sz="1600" dirty="0" smtClean="0">
                <a:latin typeface="Corbel" pitchFamily="34" charset="0"/>
                <a:cs typeface="Times New Roman" pitchFamily="18" charset="0"/>
              </a:rPr>
              <a:t>Preprocessing</a:t>
            </a:r>
            <a:endParaRPr lang="en-US" sz="1600" dirty="0">
              <a:latin typeface="Corbel" pitchFamily="34" charset="0"/>
              <a:cs typeface="Times New Roman" pitchFamily="18" charset="0"/>
            </a:endParaRPr>
          </a:p>
        </p:txBody>
      </p:sp>
      <p:sp>
        <p:nvSpPr>
          <p:cNvPr id="30" name="TextBox 29"/>
          <p:cNvSpPr txBox="1"/>
          <p:nvPr/>
        </p:nvSpPr>
        <p:spPr>
          <a:xfrm>
            <a:off x="1521804" y="4214336"/>
            <a:ext cx="1611340" cy="738664"/>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Decode</a:t>
            </a:r>
          </a:p>
          <a:p>
            <a:pPr algn="ctr"/>
            <a:r>
              <a:rPr lang="en-US" sz="1400" dirty="0" smtClean="0">
                <a:latin typeface="Corbel" pitchFamily="34" charset="0"/>
                <a:cs typeface="Times New Roman" pitchFamily="18" charset="0"/>
                <a:sym typeface="Wingdings" pitchFamily="2" charset="2"/>
              </a:rPr>
              <a:t>Flow </a:t>
            </a:r>
            <a:r>
              <a:rPr lang="en-US" sz="1400" dirty="0">
                <a:latin typeface="Corbel" pitchFamily="34" charset="0"/>
                <a:cs typeface="Times New Roman" pitchFamily="18" charset="0"/>
                <a:sym typeface="Wingdings" pitchFamily="2" charset="2"/>
              </a:rPr>
              <a:t>m</a:t>
            </a:r>
            <a:r>
              <a:rPr lang="en-US" sz="1400" dirty="0" smtClean="0">
                <a:latin typeface="Corbel" pitchFamily="34" charset="0"/>
                <a:cs typeface="Times New Roman" pitchFamily="18" charset="0"/>
                <a:sym typeface="Wingdings" pitchFamily="2" charset="2"/>
              </a:rPr>
              <a:t>anagement </a:t>
            </a:r>
          </a:p>
          <a:p>
            <a:pPr algn="ctr"/>
            <a:r>
              <a:rPr lang="en-US" sz="1400" dirty="0" smtClean="0">
                <a:latin typeface="Corbel" pitchFamily="34" charset="0"/>
                <a:cs typeface="Times New Roman" pitchFamily="18" charset="0"/>
                <a:sym typeface="Wingdings" pitchFamily="2" charset="2"/>
              </a:rPr>
              <a:t>Reassembly</a:t>
            </a:r>
          </a:p>
        </p:txBody>
      </p:sp>
      <p:cxnSp>
        <p:nvCxnSpPr>
          <p:cNvPr id="31" name="Straight Arrow Connector 29"/>
          <p:cNvCxnSpPr>
            <a:stCxn id="29" idx="2"/>
            <a:endCxn id="30" idx="0"/>
          </p:cNvCxnSpPr>
          <p:nvPr/>
        </p:nvCxnSpPr>
        <p:spPr>
          <a:xfrm>
            <a:off x="2325636" y="3860966"/>
            <a:ext cx="1838" cy="35337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0"/>
          <p:cNvCxnSpPr/>
          <p:nvPr/>
        </p:nvCxnSpPr>
        <p:spPr>
          <a:xfrm>
            <a:off x="2965053" y="3709397"/>
            <a:ext cx="48867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64166" y="3426565"/>
            <a:ext cx="765531" cy="523220"/>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Match</a:t>
            </a:r>
          </a:p>
          <a:p>
            <a:pPr algn="ctr"/>
            <a:r>
              <a:rPr lang="en-US" sz="1400" dirty="0" smtClean="0">
                <a:latin typeface="Corbel" pitchFamily="34" charset="0"/>
                <a:cs typeface="Times New Roman" pitchFamily="18" charset="0"/>
                <a:sym typeface="Wingdings" pitchFamily="2" charset="2"/>
              </a:rPr>
              <a:t>Success</a:t>
            </a:r>
          </a:p>
        </p:txBody>
      </p:sp>
      <p:sp>
        <p:nvSpPr>
          <p:cNvPr id="34" name="TextBox 33"/>
          <p:cNvSpPr txBox="1"/>
          <p:nvPr/>
        </p:nvSpPr>
        <p:spPr>
          <a:xfrm>
            <a:off x="3509198" y="4214336"/>
            <a:ext cx="1335623" cy="523220"/>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Match Failure</a:t>
            </a:r>
          </a:p>
          <a:p>
            <a:pPr algn="ctr"/>
            <a:r>
              <a:rPr lang="en-US" sz="1400" dirty="0" smtClean="0">
                <a:latin typeface="Corbel" pitchFamily="34" charset="0"/>
                <a:cs typeface="Times New Roman" pitchFamily="18" charset="0"/>
                <a:sym typeface="Wingdings" pitchFamily="2" charset="2"/>
              </a:rPr>
              <a:t>(Innocent Flow)</a:t>
            </a:r>
          </a:p>
        </p:txBody>
      </p:sp>
      <p:sp>
        <p:nvSpPr>
          <p:cNvPr id="35" name="TextBox 34"/>
          <p:cNvSpPr txBox="1"/>
          <p:nvPr/>
        </p:nvSpPr>
        <p:spPr>
          <a:xfrm>
            <a:off x="3314108" y="3429001"/>
            <a:ext cx="1721469" cy="584775"/>
          </a:xfrm>
          <a:prstGeom prst="rect">
            <a:avLst/>
          </a:prstGeom>
          <a:noFill/>
        </p:spPr>
        <p:txBody>
          <a:bodyPr wrap="square" rtlCol="0">
            <a:spAutoFit/>
          </a:bodyPr>
          <a:lstStyle/>
          <a:p>
            <a:pPr algn="ctr"/>
            <a:r>
              <a:rPr lang="en-US" sz="1600" dirty="0" smtClean="0">
                <a:latin typeface="Corbel" pitchFamily="34" charset="0"/>
                <a:cs typeface="Times New Roman" pitchFamily="18" charset="0"/>
                <a:sym typeface="Wingdings" pitchFamily="2" charset="2"/>
              </a:rPr>
              <a:t>Multi-string Pattern Matching</a:t>
            </a:r>
            <a:endParaRPr lang="en-US" sz="1400" dirty="0">
              <a:latin typeface="Corbel" pitchFamily="34" charset="0"/>
              <a:cs typeface="Times New Roman" pitchFamily="18" charset="0"/>
            </a:endParaRPr>
          </a:p>
        </p:txBody>
      </p:sp>
      <p:cxnSp>
        <p:nvCxnSpPr>
          <p:cNvPr id="56" name="Straight Arrow Connector 60"/>
          <p:cNvCxnSpPr>
            <a:stCxn id="35" idx="2"/>
            <a:endCxn id="34" idx="0"/>
          </p:cNvCxnSpPr>
          <p:nvPr/>
        </p:nvCxnSpPr>
        <p:spPr>
          <a:xfrm>
            <a:off x="4174843" y="4013776"/>
            <a:ext cx="2167" cy="20056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70"/>
          <p:cNvCxnSpPr/>
          <p:nvPr/>
        </p:nvCxnSpPr>
        <p:spPr>
          <a:xfrm>
            <a:off x="4965766" y="3709397"/>
            <a:ext cx="86154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6"/>
          <p:cNvCxnSpPr>
            <a:stCxn id="61" idx="2"/>
            <a:endCxn id="59" idx="0"/>
          </p:cNvCxnSpPr>
          <p:nvPr/>
        </p:nvCxnSpPr>
        <p:spPr>
          <a:xfrm>
            <a:off x="6455611" y="4013776"/>
            <a:ext cx="4918" cy="20056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702950" y="4214336"/>
            <a:ext cx="1515158" cy="523220"/>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Evaluation Failure</a:t>
            </a:r>
          </a:p>
          <a:p>
            <a:pPr algn="ctr"/>
            <a:r>
              <a:rPr lang="en-US" sz="1400" dirty="0" smtClean="0">
                <a:latin typeface="Corbel" pitchFamily="34" charset="0"/>
                <a:cs typeface="Times New Roman" pitchFamily="18" charset="0"/>
                <a:sym typeface="Wingdings" pitchFamily="2" charset="2"/>
              </a:rPr>
              <a:t>(Innocent Flow)</a:t>
            </a:r>
          </a:p>
        </p:txBody>
      </p:sp>
      <p:sp>
        <p:nvSpPr>
          <p:cNvPr id="60" name="TextBox 59"/>
          <p:cNvSpPr txBox="1"/>
          <p:nvPr/>
        </p:nvSpPr>
        <p:spPr>
          <a:xfrm>
            <a:off x="7134027" y="3426032"/>
            <a:ext cx="973344" cy="523220"/>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Evaluation</a:t>
            </a:r>
          </a:p>
          <a:p>
            <a:pPr algn="ctr"/>
            <a:r>
              <a:rPr lang="en-US" sz="1400" dirty="0" smtClean="0">
                <a:latin typeface="Corbel" pitchFamily="34" charset="0"/>
                <a:cs typeface="Times New Roman" pitchFamily="18" charset="0"/>
                <a:sym typeface="Wingdings" pitchFamily="2" charset="2"/>
              </a:rPr>
              <a:t>Success</a:t>
            </a:r>
          </a:p>
        </p:txBody>
      </p:sp>
      <p:sp>
        <p:nvSpPr>
          <p:cNvPr id="61" name="TextBox 60"/>
          <p:cNvSpPr txBox="1"/>
          <p:nvPr/>
        </p:nvSpPr>
        <p:spPr>
          <a:xfrm>
            <a:off x="5617877" y="3429001"/>
            <a:ext cx="1675468" cy="584775"/>
          </a:xfrm>
          <a:prstGeom prst="rect">
            <a:avLst/>
          </a:prstGeom>
          <a:noFill/>
        </p:spPr>
        <p:txBody>
          <a:bodyPr wrap="square" rtlCol="0">
            <a:spAutoFit/>
          </a:bodyPr>
          <a:lstStyle/>
          <a:p>
            <a:pPr algn="ctr"/>
            <a:r>
              <a:rPr lang="en-US" sz="1600" dirty="0" smtClean="0">
                <a:latin typeface="Corbel" pitchFamily="34" charset="0"/>
                <a:cs typeface="Times New Roman" pitchFamily="18" charset="0"/>
                <a:sym typeface="Wingdings" pitchFamily="2" charset="2"/>
              </a:rPr>
              <a:t>Rule Options Evaluation</a:t>
            </a:r>
            <a:endParaRPr lang="en-US" sz="1600" dirty="0">
              <a:latin typeface="Corbel" pitchFamily="34" charset="0"/>
              <a:cs typeface="Times New Roman" pitchFamily="18" charset="0"/>
            </a:endParaRPr>
          </a:p>
        </p:txBody>
      </p:sp>
      <p:cxnSp>
        <p:nvCxnSpPr>
          <p:cNvPr id="62" name="Straight Arrow Connector 70"/>
          <p:cNvCxnSpPr/>
          <p:nvPr/>
        </p:nvCxnSpPr>
        <p:spPr>
          <a:xfrm>
            <a:off x="7104855" y="3709397"/>
            <a:ext cx="1075092"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997846" y="3505200"/>
            <a:ext cx="993754" cy="338554"/>
          </a:xfrm>
          <a:prstGeom prst="rect">
            <a:avLst/>
          </a:prstGeom>
          <a:noFill/>
        </p:spPr>
        <p:txBody>
          <a:bodyPr wrap="square" rtlCol="0">
            <a:spAutoFit/>
          </a:bodyPr>
          <a:lstStyle/>
          <a:p>
            <a:pPr algn="ctr"/>
            <a:r>
              <a:rPr lang="en-US" sz="1600" dirty="0" smtClean="0">
                <a:latin typeface="Corbel" pitchFamily="34" charset="0"/>
                <a:cs typeface="Times New Roman" pitchFamily="18" charset="0"/>
                <a:sym typeface="Wingdings" pitchFamily="2" charset="2"/>
              </a:rPr>
              <a:t>Output</a:t>
            </a:r>
            <a:endParaRPr lang="en-US" sz="1600" dirty="0">
              <a:latin typeface="Corbel" pitchFamily="34" charset="0"/>
              <a:cs typeface="Times New Roman" pitchFamily="18" charset="0"/>
            </a:endParaRPr>
          </a:p>
        </p:txBody>
      </p:sp>
      <p:sp>
        <p:nvSpPr>
          <p:cNvPr id="64" name="TextBox 63"/>
          <p:cNvSpPr txBox="1"/>
          <p:nvPr/>
        </p:nvSpPr>
        <p:spPr>
          <a:xfrm>
            <a:off x="8040861" y="4214336"/>
            <a:ext cx="904415" cy="523220"/>
          </a:xfrm>
          <a:prstGeom prst="rect">
            <a:avLst/>
          </a:prstGeom>
          <a:noFill/>
        </p:spPr>
        <p:txBody>
          <a:bodyPr wrap="none" rtlCol="0">
            <a:spAutoFit/>
          </a:bodyPr>
          <a:lstStyle/>
          <a:p>
            <a:pPr algn="ctr"/>
            <a:r>
              <a:rPr lang="en-US" sz="1400" dirty="0" smtClean="0">
                <a:latin typeface="Corbel" pitchFamily="34" charset="0"/>
                <a:cs typeface="Times New Roman" pitchFamily="18" charset="0"/>
                <a:sym typeface="Wingdings" pitchFamily="2" charset="2"/>
              </a:rPr>
              <a:t>Malicious</a:t>
            </a:r>
          </a:p>
          <a:p>
            <a:pPr algn="ctr"/>
            <a:r>
              <a:rPr lang="en-US" sz="1400" dirty="0" smtClean="0">
                <a:latin typeface="Corbel" pitchFamily="34" charset="0"/>
                <a:cs typeface="Times New Roman" pitchFamily="18" charset="0"/>
                <a:sym typeface="Wingdings" pitchFamily="2" charset="2"/>
              </a:rPr>
              <a:t>Flow</a:t>
            </a:r>
          </a:p>
        </p:txBody>
      </p:sp>
      <p:cxnSp>
        <p:nvCxnSpPr>
          <p:cNvPr id="65" name="Straight Arrow Connector 63"/>
          <p:cNvCxnSpPr>
            <a:stCxn id="63" idx="2"/>
            <a:endCxn id="64" idx="0"/>
          </p:cNvCxnSpPr>
          <p:nvPr/>
        </p:nvCxnSpPr>
        <p:spPr>
          <a:xfrm flipH="1">
            <a:off x="8493069" y="3843754"/>
            <a:ext cx="1654" cy="37058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7200" y="1852136"/>
            <a:ext cx="8229600" cy="738664"/>
          </a:xfrm>
          <a:prstGeom prst="rect">
            <a:avLst/>
          </a:prstGeom>
          <a:ln/>
        </p:spPr>
        <p:style>
          <a:lnRef idx="2">
            <a:schemeClr val="accent1"/>
          </a:lnRef>
          <a:fillRef idx="1">
            <a:schemeClr val="lt1"/>
          </a:fillRef>
          <a:effectRef idx="0">
            <a:schemeClr val="accent1"/>
          </a:effectRef>
          <a:fontRef idx="minor">
            <a:schemeClr val="dk1"/>
          </a:fontRef>
        </p:style>
        <p:txBody>
          <a:bodyPr wrap="square" tIns="0" bIns="0" rtlCol="0">
            <a:spAutoFit/>
          </a:bodyPr>
          <a:lstStyle/>
          <a:p>
            <a:r>
              <a:rPr lang="en-US" sz="1600" dirty="0" smtClean="0">
                <a:solidFill>
                  <a:schemeClr val="tx1"/>
                </a:solidFill>
                <a:latin typeface="Franklin Gothic Medium Cond" pitchFamily="34" charset="0"/>
                <a:cs typeface="Times New Roman" pitchFamily="18" charset="0"/>
              </a:rPr>
              <a:t>alert </a:t>
            </a:r>
            <a:r>
              <a:rPr lang="en-US" sz="1600" dirty="0" err="1" smtClean="0">
                <a:solidFill>
                  <a:schemeClr val="tx1"/>
                </a:solidFill>
                <a:latin typeface="Franklin Gothic Medium Cond" pitchFamily="34" charset="0"/>
                <a:cs typeface="Times New Roman" pitchFamily="18" charset="0"/>
              </a:rPr>
              <a:t>tcp</a:t>
            </a:r>
            <a:r>
              <a:rPr lang="en-US" sz="1600" dirty="0" smtClean="0">
                <a:solidFill>
                  <a:schemeClr val="tx1"/>
                </a:solidFill>
                <a:latin typeface="Franklin Gothic Medium Cond" pitchFamily="34" charset="0"/>
                <a:cs typeface="Times New Roman" pitchFamily="18" charset="0"/>
              </a:rPr>
              <a:t> $EXTERNAL_NET any -&gt; $HTTP_SERVERS 80 </a:t>
            </a:r>
          </a:p>
          <a:p>
            <a:r>
              <a:rPr lang="en-US" sz="1600" dirty="0">
                <a:solidFill>
                  <a:schemeClr val="tx1"/>
                </a:solidFill>
                <a:latin typeface="Franklin Gothic Medium Cond" pitchFamily="34" charset="0"/>
                <a:cs typeface="Times New Roman" pitchFamily="18" charset="0"/>
              </a:rPr>
              <a:t>(</a:t>
            </a:r>
            <a:r>
              <a:rPr lang="en-US" sz="1400" dirty="0" err="1">
                <a:solidFill>
                  <a:schemeClr val="tx1"/>
                </a:solidFill>
                <a:latin typeface="Franklin Gothic Medium Cond" pitchFamily="34" charset="0"/>
                <a:cs typeface="Times New Roman" pitchFamily="18" charset="0"/>
              </a:rPr>
              <a:t>msg</a:t>
            </a:r>
            <a:r>
              <a:rPr lang="en-US" sz="1400" dirty="0" smtClean="0">
                <a:solidFill>
                  <a:schemeClr val="tx1"/>
                </a:solidFill>
                <a:latin typeface="Franklin Gothic Medium Cond" pitchFamily="34" charset="0"/>
                <a:cs typeface="Times New Roman" pitchFamily="18" charset="0"/>
              </a:rPr>
              <a:t>:“possible attack attempt BACKDOOR </a:t>
            </a:r>
            <a:r>
              <a:rPr lang="en-US" sz="1400" dirty="0" err="1" smtClean="0">
                <a:solidFill>
                  <a:schemeClr val="tx1"/>
                </a:solidFill>
                <a:latin typeface="Franklin Gothic Medium Cond" pitchFamily="34" charset="0"/>
                <a:cs typeface="Times New Roman" pitchFamily="18" charset="0"/>
              </a:rPr>
              <a:t>optix</a:t>
            </a:r>
            <a:r>
              <a:rPr lang="en-US" sz="1400" dirty="0" smtClean="0">
                <a:solidFill>
                  <a:schemeClr val="tx1"/>
                </a:solidFill>
                <a:latin typeface="Franklin Gothic Medium Cond" pitchFamily="34" charset="0"/>
                <a:cs typeface="Times New Roman" pitchFamily="18" charset="0"/>
              </a:rPr>
              <a:t> </a:t>
            </a:r>
            <a:r>
              <a:rPr lang="en-US" sz="1400" dirty="0">
                <a:solidFill>
                  <a:schemeClr val="tx1"/>
                </a:solidFill>
                <a:latin typeface="Franklin Gothic Medium Cond" pitchFamily="34" charset="0"/>
                <a:cs typeface="Times New Roman" pitchFamily="18" charset="0"/>
              </a:rPr>
              <a:t>runtime </a:t>
            </a:r>
            <a:r>
              <a:rPr lang="en-US" sz="1400" dirty="0" smtClean="0">
                <a:solidFill>
                  <a:schemeClr val="tx1"/>
                </a:solidFill>
                <a:latin typeface="Franklin Gothic Medium Cond" pitchFamily="34" charset="0"/>
                <a:cs typeface="Times New Roman" pitchFamily="18" charset="0"/>
              </a:rPr>
              <a:t>detection"; content</a:t>
            </a:r>
            <a:r>
              <a:rPr lang="en-US" sz="1400" dirty="0">
                <a:solidFill>
                  <a:schemeClr val="tx1"/>
                </a:solidFill>
                <a:latin typeface="Franklin Gothic Medium Cond" pitchFamily="34" charset="0"/>
                <a:cs typeface="Times New Roman" pitchFamily="18" charset="0"/>
              </a:rPr>
              <a:t>:"/</a:t>
            </a:r>
            <a:r>
              <a:rPr lang="en-US" sz="1400" dirty="0" err="1" smtClean="0">
                <a:solidFill>
                  <a:schemeClr val="tx1"/>
                </a:solidFill>
                <a:latin typeface="Franklin Gothic Medium Cond" pitchFamily="34" charset="0"/>
                <a:cs typeface="Times New Roman" pitchFamily="18" charset="0"/>
              </a:rPr>
              <a:t>whitepages</a:t>
            </a:r>
            <a:r>
              <a:rPr lang="en-US" sz="1400" dirty="0" smtClean="0">
                <a:solidFill>
                  <a:schemeClr val="tx1"/>
                </a:solidFill>
                <a:latin typeface="Franklin Gothic Medium Cond" pitchFamily="34" charset="0"/>
                <a:cs typeface="Times New Roman" pitchFamily="18" charset="0"/>
              </a:rPr>
              <a:t>/</a:t>
            </a:r>
            <a:r>
              <a:rPr lang="en-US" sz="1400" dirty="0" err="1" smtClean="0">
                <a:solidFill>
                  <a:schemeClr val="tx1"/>
                </a:solidFill>
                <a:latin typeface="Franklin Gothic Medium Cond" pitchFamily="34" charset="0"/>
                <a:cs typeface="Times New Roman" pitchFamily="18" charset="0"/>
              </a:rPr>
              <a:t>page_me</a:t>
            </a:r>
            <a:r>
              <a:rPr lang="en-US" sz="1400" dirty="0" smtClean="0">
                <a:solidFill>
                  <a:schemeClr val="tx1"/>
                </a:solidFill>
                <a:latin typeface="Franklin Gothic Medium Cond" pitchFamily="34" charset="0"/>
                <a:cs typeface="Times New Roman" pitchFamily="18" charset="0"/>
              </a:rPr>
              <a:t>/100.html"; </a:t>
            </a:r>
            <a:r>
              <a:rPr lang="en-US" sz="1400" dirty="0" err="1" smtClean="0">
                <a:solidFill>
                  <a:schemeClr val="tx1"/>
                </a:solidFill>
                <a:latin typeface="Franklin Gothic Medium Cond" pitchFamily="34" charset="0"/>
                <a:cs typeface="Times New Roman" pitchFamily="18" charset="0"/>
              </a:rPr>
              <a:t>pcre</a:t>
            </a:r>
            <a:r>
              <a:rPr lang="en-US" sz="1400" dirty="0">
                <a:solidFill>
                  <a:schemeClr val="tx1"/>
                </a:solidFill>
                <a:latin typeface="Franklin Gothic Medium Cond" pitchFamily="34" charset="0"/>
                <a:cs typeface="Times New Roman" pitchFamily="18" charset="0"/>
              </a:rPr>
              <a:t>:"/body=\</a:t>
            </a:r>
            <a:r>
              <a:rPr lang="en-US" sz="1400" dirty="0" smtClean="0">
                <a:solidFill>
                  <a:schemeClr val="tx1"/>
                </a:solidFill>
                <a:latin typeface="Franklin Gothic Medium Cond" pitchFamily="34" charset="0"/>
                <a:cs typeface="Times New Roman" pitchFamily="18" charset="0"/>
              </a:rPr>
              <a:t>x2521\x2521\x2521Optix\</a:t>
            </a:r>
            <a:r>
              <a:rPr lang="en-US" sz="1400" dirty="0" err="1" smtClean="0">
                <a:solidFill>
                  <a:schemeClr val="tx1"/>
                </a:solidFill>
                <a:latin typeface="Franklin Gothic Medium Cond" pitchFamily="34" charset="0"/>
                <a:cs typeface="Times New Roman" pitchFamily="18" charset="0"/>
              </a:rPr>
              <a:t>s+Pro</a:t>
            </a:r>
            <a:r>
              <a:rPr lang="en-US" sz="1400" dirty="0" smtClean="0">
                <a:solidFill>
                  <a:schemeClr val="tx1"/>
                </a:solidFill>
                <a:latin typeface="Franklin Gothic Medium Cond" pitchFamily="34" charset="0"/>
                <a:cs typeface="Times New Roman" pitchFamily="18" charset="0"/>
              </a:rPr>
              <a:t>\</a:t>
            </a:r>
            <a:r>
              <a:rPr lang="en-US" sz="1400" dirty="0" err="1" smtClean="0">
                <a:solidFill>
                  <a:schemeClr val="tx1"/>
                </a:solidFill>
                <a:latin typeface="Franklin Gothic Medium Cond" pitchFamily="34" charset="0"/>
                <a:cs typeface="Times New Roman" pitchFamily="18" charset="0"/>
              </a:rPr>
              <a:t>s+v</a:t>
            </a:r>
            <a:r>
              <a:rPr lang="en-US" sz="1400" dirty="0" smtClean="0">
                <a:solidFill>
                  <a:schemeClr val="tx1"/>
                </a:solidFill>
                <a:latin typeface="Franklin Gothic Medium Cond" pitchFamily="34" charset="0"/>
                <a:cs typeface="Times New Roman" pitchFamily="18" charset="0"/>
              </a:rPr>
              <a:t>\d</a:t>
            </a:r>
            <a:r>
              <a:rPr lang="en-US" sz="1400" dirty="0">
                <a:solidFill>
                  <a:schemeClr val="tx1"/>
                </a:solidFill>
                <a:latin typeface="Franklin Gothic Medium Cond" pitchFamily="34" charset="0"/>
                <a:cs typeface="Times New Roman" pitchFamily="18" charset="0"/>
              </a:rPr>
              <a:t>+\x252E\d+\</a:t>
            </a:r>
            <a:r>
              <a:rPr lang="en-US" sz="1400" dirty="0" err="1" smtClean="0">
                <a:solidFill>
                  <a:schemeClr val="tx1"/>
                </a:solidFill>
                <a:latin typeface="Franklin Gothic Medium Cond" pitchFamily="34" charset="0"/>
                <a:cs typeface="Times New Roman" pitchFamily="18" charset="0"/>
              </a:rPr>
              <a:t>S+sErver</a:t>
            </a:r>
            <a:r>
              <a:rPr lang="en-US" sz="1400" dirty="0" smtClean="0">
                <a:solidFill>
                  <a:schemeClr val="tx1"/>
                </a:solidFill>
                <a:latin typeface="Franklin Gothic Medium Cond" pitchFamily="34" charset="0"/>
                <a:cs typeface="Times New Roman" pitchFamily="18" charset="0"/>
              </a:rPr>
              <a:t>\</a:t>
            </a:r>
            <a:r>
              <a:rPr lang="en-US" sz="1400" dirty="0" err="1" smtClean="0">
                <a:solidFill>
                  <a:schemeClr val="tx1"/>
                </a:solidFill>
                <a:latin typeface="Franklin Gothic Medium Cond" pitchFamily="34" charset="0"/>
                <a:cs typeface="Times New Roman" pitchFamily="18" charset="0"/>
              </a:rPr>
              <a:t>s+Online</a:t>
            </a:r>
            <a:r>
              <a:rPr lang="en-US" sz="1400" dirty="0" smtClean="0">
                <a:solidFill>
                  <a:schemeClr val="tx1"/>
                </a:solidFill>
                <a:latin typeface="Franklin Gothic Medium Cond" pitchFamily="34" charset="0"/>
                <a:cs typeface="Times New Roman" pitchFamily="18" charset="0"/>
              </a:rPr>
              <a:t>\x2521\x2521\x2521/"</a:t>
            </a:r>
            <a:r>
              <a:rPr lang="en-US" sz="1600" dirty="0" smtClean="0">
                <a:solidFill>
                  <a:schemeClr val="tx1"/>
                </a:solidFill>
                <a:latin typeface="Franklin Gothic Medium Cond" pitchFamily="34" charset="0"/>
                <a:cs typeface="Times New Roman" pitchFamily="18" charset="0"/>
              </a:rPr>
              <a:t>)</a:t>
            </a:r>
            <a:endParaRPr lang="en-US" sz="1600" dirty="0">
              <a:solidFill>
                <a:schemeClr val="tx1"/>
              </a:solidFill>
              <a:latin typeface="Franklin Gothic Medium Cond" pitchFamily="34" charset="0"/>
              <a:cs typeface="Times New Roman" pitchFamily="18" charset="0"/>
            </a:endParaRPr>
          </a:p>
        </p:txBody>
      </p:sp>
      <p:sp>
        <p:nvSpPr>
          <p:cNvPr id="6" name="직사각형 5"/>
          <p:cNvSpPr/>
          <p:nvPr/>
        </p:nvSpPr>
        <p:spPr>
          <a:xfrm>
            <a:off x="228601" y="3434596"/>
            <a:ext cx="1186788" cy="579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37" name="직사각형 36"/>
          <p:cNvSpPr/>
          <p:nvPr/>
        </p:nvSpPr>
        <p:spPr>
          <a:xfrm>
            <a:off x="3352800" y="3426032"/>
            <a:ext cx="1663239" cy="58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38" name="직사각형 37"/>
          <p:cNvSpPr/>
          <p:nvPr/>
        </p:nvSpPr>
        <p:spPr>
          <a:xfrm>
            <a:off x="5715000" y="3434596"/>
            <a:ext cx="1512035" cy="579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itchFamily="34" charset="0"/>
            </a:endParaRPr>
          </a:p>
        </p:txBody>
      </p:sp>
      <p:sp>
        <p:nvSpPr>
          <p:cNvPr id="7" name="TextBox 6"/>
          <p:cNvSpPr txBox="1"/>
          <p:nvPr/>
        </p:nvSpPr>
        <p:spPr>
          <a:xfrm>
            <a:off x="3731148" y="5122575"/>
            <a:ext cx="2166655" cy="592425"/>
          </a:xfrm>
          <a:prstGeom prst="rect">
            <a:avLst/>
          </a:prstGeom>
          <a:noFill/>
        </p:spPr>
        <p:txBody>
          <a:bodyPr wrap="square" rtlCol="0">
            <a:spAutoFit/>
          </a:bodyPr>
          <a:lstStyle/>
          <a:p>
            <a:pPr algn="ctr"/>
            <a:r>
              <a:rPr lang="en-US" sz="2800" b="1" u="sng" dirty="0" smtClean="0">
                <a:solidFill>
                  <a:srgbClr val="FF0000"/>
                </a:solidFill>
                <a:latin typeface="Corbel" pitchFamily="34" charset="0"/>
                <a:cs typeface="Times New Roman" pitchFamily="18" charset="0"/>
              </a:rPr>
              <a:t>Bottlenecks</a:t>
            </a:r>
            <a:endParaRPr lang="en-US" sz="2800" b="1" u="sng" dirty="0">
              <a:solidFill>
                <a:srgbClr val="FF0000"/>
              </a:solidFill>
              <a:latin typeface="Corbel" pitchFamily="34" charset="0"/>
              <a:cs typeface="Times New Roman" pitchFamily="18" charset="0"/>
            </a:endParaRPr>
          </a:p>
        </p:txBody>
      </p:sp>
      <p:sp>
        <p:nvSpPr>
          <p:cNvPr id="36" name="TextBox 35"/>
          <p:cNvSpPr txBox="1"/>
          <p:nvPr/>
        </p:nvSpPr>
        <p:spPr>
          <a:xfrm>
            <a:off x="457199" y="6019800"/>
            <a:ext cx="4351478" cy="369332"/>
          </a:xfrm>
          <a:prstGeom prst="rect">
            <a:avLst/>
          </a:prstGeom>
          <a:noFill/>
          <a:ln>
            <a:solidFill>
              <a:schemeClr val="accent1"/>
            </a:solidFill>
          </a:ln>
        </p:spPr>
        <p:txBody>
          <a:bodyPr wrap="square" rtlCol="0">
            <a:spAutoFit/>
          </a:bodyPr>
          <a:lstStyle/>
          <a:p>
            <a:r>
              <a:rPr lang="en-US" altLang="ko-KR" dirty="0" smtClean="0">
                <a:latin typeface="Corbel" pitchFamily="34" charset="0"/>
                <a:cs typeface="Times New Roman" pitchFamily="18" charset="0"/>
              </a:rPr>
              <a:t>* PCRE: Perl Compatible Regular Expression  </a:t>
            </a:r>
            <a:endParaRPr lang="ko-KR" altLang="en-US" dirty="0">
              <a:latin typeface="Corbel" pitchFamily="34" charset="0"/>
              <a:cs typeface="Times New Roman" pitchFamily="18" charset="0"/>
            </a:endParaRPr>
          </a:p>
        </p:txBody>
      </p:sp>
      <p:sp>
        <p:nvSpPr>
          <p:cNvPr id="5" name="Flowchart: Alternate Process 4"/>
          <p:cNvSpPr/>
          <p:nvPr/>
        </p:nvSpPr>
        <p:spPr>
          <a:xfrm>
            <a:off x="4964166" y="2069068"/>
            <a:ext cx="3215781" cy="304800"/>
          </a:xfrm>
          <a:prstGeom prst="flowChartAlternateProcess">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Alternate Process 41"/>
          <p:cNvSpPr/>
          <p:nvPr/>
        </p:nvSpPr>
        <p:spPr>
          <a:xfrm>
            <a:off x="457200" y="2373868"/>
            <a:ext cx="7722747" cy="216932"/>
          </a:xfrm>
          <a:prstGeom prst="flowChartAlternateProcess">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Alternate Process 42"/>
          <p:cNvSpPr/>
          <p:nvPr/>
        </p:nvSpPr>
        <p:spPr>
          <a:xfrm>
            <a:off x="457200" y="2069068"/>
            <a:ext cx="4558839" cy="293132"/>
          </a:xfrm>
          <a:prstGeom prst="flowChartAlternateProcess">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123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0"/>
                            </p:stCondLst>
                            <p:childTnLst>
                              <p:par>
                                <p:cTn id="45" presetID="21"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heel(1)">
                                      <p:cBhvr>
                                        <p:cTn id="47" dur="2000"/>
                                        <p:tgtEl>
                                          <p:spTgt spid="42"/>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42"/>
                                        </p:tgtEl>
                                        <p:attrNameLst>
                                          <p:attrName>style.visibility</p:attrName>
                                        </p:attrNameLst>
                                      </p:cBhvr>
                                      <p:to>
                                        <p:strVal val="hidden"/>
                                      </p:to>
                                    </p:set>
                                  </p:childTnLst>
                                </p:cTn>
                              </p:par>
                              <p:par>
                                <p:cTn id="60" presetID="21" presetClass="entr" presetSubtype="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heel(1)">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par>
                          <p:cTn id="67" fill="hold">
                            <p:stCondLst>
                              <p:cond delay="0"/>
                            </p:stCondLst>
                            <p:childTnLst>
                              <p:par>
                                <p:cTn id="68" presetID="22" presetClass="entr" presetSubtype="4"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par>
                                <p:cTn id="74" presetID="22" presetClass="entr" presetSubtype="4"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down)">
                                      <p:cBhvr>
                                        <p:cTn id="85" dur="500"/>
                                        <p:tgtEl>
                                          <p:spTgt spid="38"/>
                                        </p:tgtEl>
                                      </p:cBhvr>
                                    </p:animEffect>
                                  </p:childTnLst>
                                </p:cTn>
                              </p:par>
                              <p:par>
                                <p:cTn id="86" presetID="1" presetClass="exit" presetSubtype="0" fill="hold" grpId="1" nodeType="withEffect">
                                  <p:stCondLst>
                                    <p:cond delay="0"/>
                                  </p:stCondLst>
                                  <p:childTnLst>
                                    <p:set>
                                      <p:cBhvr>
                                        <p:cTn id="87"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p:bldP spid="35" grpId="0"/>
      <p:bldP spid="59" grpId="0"/>
      <p:bldP spid="60" grpId="0"/>
      <p:bldP spid="61" grpId="0"/>
      <p:bldP spid="63" grpId="0"/>
      <p:bldP spid="64" grpId="0"/>
      <p:bldP spid="25" grpId="0" animBg="1"/>
      <p:bldP spid="6" grpId="0" animBg="1"/>
      <p:bldP spid="37" grpId="0" animBg="1"/>
      <p:bldP spid="38" grpId="0" animBg="1"/>
      <p:bldP spid="7" grpId="0"/>
      <p:bldP spid="36" grpId="0" animBg="1"/>
      <p:bldP spid="5" grpId="0" animBg="1"/>
      <p:bldP spid="5"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Corbel" pitchFamily="34" charset="0"/>
              </a:rPr>
              <a:t>Contributions</a:t>
            </a:r>
            <a:endParaRPr lang="en-US" dirty="0">
              <a:effectLst>
                <a:outerShdw blurRad="38100" dist="38100" dir="2700000" algn="tl">
                  <a:srgbClr val="000000">
                    <a:alpha val="43137"/>
                  </a:srgbClr>
                </a:outerShdw>
              </a:effectLst>
              <a:latin typeface="Corbel" pitchFamily="34" charset="0"/>
            </a:endParaRPr>
          </a:p>
        </p:txBody>
      </p:sp>
      <p:grpSp>
        <p:nvGrpSpPr>
          <p:cNvPr id="58" name="그룹 57"/>
          <p:cNvGrpSpPr/>
          <p:nvPr/>
        </p:nvGrpSpPr>
        <p:grpSpPr>
          <a:xfrm>
            <a:off x="662221" y="1600200"/>
            <a:ext cx="7819559" cy="644381"/>
            <a:chOff x="245127" y="1722689"/>
            <a:chExt cx="7819559" cy="644381"/>
          </a:xfrm>
          <a:effectLst>
            <a:outerShdw blurRad="50800" dist="38100" dir="2700000" algn="tl" rotWithShape="0">
              <a:prstClr val="black">
                <a:alpha val="40000"/>
              </a:prstClr>
            </a:outerShdw>
          </a:effectLst>
        </p:grpSpPr>
        <p:sp>
          <p:nvSpPr>
            <p:cNvPr id="56" name="TextBox 55"/>
            <p:cNvSpPr txBox="1"/>
            <p:nvPr/>
          </p:nvSpPr>
          <p:spPr>
            <a:xfrm>
              <a:off x="1259632" y="1722689"/>
              <a:ext cx="6805054" cy="64438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r"/>
              <a:r>
                <a:rPr lang="en-US" sz="2000" dirty="0" smtClean="0">
                  <a:latin typeface="Corbel" pitchFamily="34" charset="0"/>
                  <a:cs typeface="Times New Roman" pitchFamily="18" charset="0"/>
                </a:rPr>
                <a:t>A highly-scalable software-based NIDS for high-speed network</a:t>
              </a:r>
              <a:endParaRPr lang="en-US" sz="2000" dirty="0">
                <a:latin typeface="Corbel" pitchFamily="34" charset="0"/>
                <a:cs typeface="Times New Roman" pitchFamily="18" charset="0"/>
              </a:endParaRPr>
            </a:p>
          </p:txBody>
        </p:sp>
        <p:sp>
          <p:nvSpPr>
            <p:cNvPr id="57" name="TextBox 56"/>
            <p:cNvSpPr txBox="1"/>
            <p:nvPr/>
          </p:nvSpPr>
          <p:spPr>
            <a:xfrm>
              <a:off x="245127" y="1814047"/>
              <a:ext cx="1097900" cy="461665"/>
            </a:xfrm>
            <a:prstGeom prst="homePlat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latin typeface="Corbel" pitchFamily="34" charset="0"/>
                  <a:cs typeface="Times New Roman" pitchFamily="18" charset="0"/>
                </a:rPr>
                <a:t>Goal</a:t>
              </a:r>
              <a:endParaRPr lang="en-US" sz="2400" b="1" dirty="0">
                <a:effectLst>
                  <a:outerShdw blurRad="38100" dist="38100" dir="2700000" algn="tl">
                    <a:srgbClr val="000000">
                      <a:alpha val="43137"/>
                    </a:srgbClr>
                  </a:outerShdw>
                </a:effectLst>
                <a:latin typeface="Corbel" pitchFamily="34" charset="0"/>
                <a:cs typeface="Times New Roman" pitchFamily="18" charset="0"/>
              </a:endParaRPr>
            </a:p>
          </p:txBody>
        </p:sp>
      </p:grpSp>
      <p:sp>
        <p:nvSpPr>
          <p:cNvPr id="6" name="모서리가 둥근 직사각형 5"/>
          <p:cNvSpPr/>
          <p:nvPr/>
        </p:nvSpPr>
        <p:spPr>
          <a:xfrm>
            <a:off x="899592" y="2405573"/>
            <a:ext cx="3479090" cy="7033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Corbel" pitchFamily="34" charset="0"/>
                <a:cs typeface="Times New Roman" pitchFamily="18" charset="0"/>
              </a:rPr>
              <a:t>Slow</a:t>
            </a:r>
            <a:r>
              <a:rPr lang="en-US" sz="2800" b="1" dirty="0" smtClean="0">
                <a:solidFill>
                  <a:schemeClr val="accent6"/>
                </a:solidFill>
                <a:effectLst>
                  <a:outerShdw blurRad="38100" dist="38100" dir="2700000" algn="tl">
                    <a:srgbClr val="000000">
                      <a:alpha val="43137"/>
                    </a:srgbClr>
                  </a:outerShdw>
                </a:effectLst>
                <a:latin typeface="Corbel" pitchFamily="34" charset="0"/>
                <a:cs typeface="Times New Roman" pitchFamily="18" charset="0"/>
              </a:rPr>
              <a:t> </a:t>
            </a:r>
            <a:r>
              <a:rPr lang="en-US" sz="2800" b="1" dirty="0" smtClean="0">
                <a:effectLst>
                  <a:outerShdw blurRad="38100" dist="38100" dir="2700000" algn="tl">
                    <a:srgbClr val="000000">
                      <a:alpha val="43137"/>
                    </a:srgbClr>
                  </a:outerShdw>
                </a:effectLst>
                <a:latin typeface="Corbel" pitchFamily="34" charset="0"/>
                <a:cs typeface="Times New Roman" pitchFamily="18" charset="0"/>
              </a:rPr>
              <a:t>software NIDS</a:t>
            </a:r>
            <a:endParaRPr lang="en-US" sz="2800" b="1" dirty="0">
              <a:effectLst>
                <a:outerShdw blurRad="38100" dist="38100" dir="2700000" algn="tl">
                  <a:srgbClr val="000000">
                    <a:alpha val="43137"/>
                  </a:srgbClr>
                </a:outerShdw>
              </a:effectLst>
              <a:latin typeface="Corbel" pitchFamily="34" charset="0"/>
              <a:cs typeface="Times New Roman" pitchFamily="18" charset="0"/>
            </a:endParaRPr>
          </a:p>
        </p:txBody>
      </p:sp>
      <p:sp>
        <p:nvSpPr>
          <p:cNvPr id="7" name="모서리가 둥근 직사각형 6"/>
          <p:cNvSpPr/>
          <p:nvPr/>
        </p:nvSpPr>
        <p:spPr>
          <a:xfrm>
            <a:off x="4765318" y="2405573"/>
            <a:ext cx="3479090" cy="70330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latin typeface="Corbel" pitchFamily="34" charset="0"/>
                <a:cs typeface="Times New Roman" pitchFamily="18" charset="0"/>
              </a:rPr>
              <a:t>F</a:t>
            </a:r>
            <a:r>
              <a:rPr lang="en-US" sz="2800" b="1" i="1" dirty="0" smtClean="0">
                <a:solidFill>
                  <a:schemeClr val="bg1"/>
                </a:solidFill>
                <a:effectLst>
                  <a:outerShdw blurRad="38100" dist="38100" dir="2700000" algn="tl">
                    <a:srgbClr val="000000">
                      <a:alpha val="43137"/>
                    </a:srgbClr>
                  </a:outerShdw>
                </a:effectLst>
                <a:latin typeface="Corbel" pitchFamily="34" charset="0"/>
                <a:cs typeface="Times New Roman" pitchFamily="18" charset="0"/>
              </a:rPr>
              <a:t>ast</a:t>
            </a:r>
            <a:r>
              <a:rPr lang="en-US" sz="2800" b="1" i="1" dirty="0" smtClean="0">
                <a:effectLst>
                  <a:outerShdw blurRad="38100" dist="38100" dir="2700000" algn="tl">
                    <a:srgbClr val="000000">
                      <a:alpha val="43137"/>
                    </a:srgbClr>
                  </a:outerShdw>
                </a:effectLst>
                <a:latin typeface="Corbel" pitchFamily="34" charset="0"/>
                <a:cs typeface="Times New Roman" pitchFamily="18" charset="0"/>
              </a:rPr>
              <a:t> </a:t>
            </a:r>
            <a:r>
              <a:rPr lang="en-US" sz="2800" b="1" dirty="0" smtClean="0">
                <a:effectLst>
                  <a:outerShdw blurRad="38100" dist="38100" dir="2700000" algn="tl">
                    <a:srgbClr val="000000">
                      <a:alpha val="43137"/>
                    </a:srgbClr>
                  </a:outerShdw>
                </a:effectLst>
                <a:latin typeface="Corbel" pitchFamily="34" charset="0"/>
                <a:cs typeface="Times New Roman" pitchFamily="18" charset="0"/>
              </a:rPr>
              <a:t>software NIDS</a:t>
            </a:r>
            <a:endParaRPr lang="en-US" sz="2800" b="1" dirty="0">
              <a:effectLst>
                <a:outerShdw blurRad="38100" dist="38100" dir="2700000" algn="tl">
                  <a:srgbClr val="000000">
                    <a:alpha val="43137"/>
                  </a:srgbClr>
                </a:outerShdw>
              </a:effectLst>
              <a:latin typeface="Corbel" pitchFamily="34" charset="0"/>
              <a:cs typeface="Times New Roman" pitchFamily="18" charset="0"/>
            </a:endParaRPr>
          </a:p>
        </p:txBody>
      </p:sp>
      <p:sp>
        <p:nvSpPr>
          <p:cNvPr id="9" name="오른쪽 화살표 8"/>
          <p:cNvSpPr/>
          <p:nvPr/>
        </p:nvSpPr>
        <p:spPr>
          <a:xfrm>
            <a:off x="4237209" y="2517621"/>
            <a:ext cx="669582" cy="47921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Corbel" pitchFamily="34" charset="0"/>
            </a:endParaRPr>
          </a:p>
        </p:txBody>
      </p:sp>
      <p:sp>
        <p:nvSpPr>
          <p:cNvPr id="19" name="대각선 방향의 모서리가 둥근 사각형 18"/>
          <p:cNvSpPr/>
          <p:nvPr/>
        </p:nvSpPr>
        <p:spPr>
          <a:xfrm>
            <a:off x="946949" y="3407167"/>
            <a:ext cx="3384376" cy="637832"/>
          </a:xfrm>
          <a:prstGeom prst="round2Diag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latin typeface="Corbel" pitchFamily="34" charset="0"/>
                <a:cs typeface="Times New Roman" pitchFamily="18" charset="0"/>
              </a:rPr>
              <a:t>Inefficient packet acquisition</a:t>
            </a:r>
            <a:endParaRPr lang="en-US" sz="2000" dirty="0">
              <a:latin typeface="Corbel" pitchFamily="34" charset="0"/>
              <a:cs typeface="Times New Roman" pitchFamily="18" charset="0"/>
            </a:endParaRPr>
          </a:p>
        </p:txBody>
      </p:sp>
      <p:sp>
        <p:nvSpPr>
          <p:cNvPr id="21" name="대각선 방향의 모서리가 둥근 사각형 20"/>
          <p:cNvSpPr/>
          <p:nvPr/>
        </p:nvSpPr>
        <p:spPr>
          <a:xfrm>
            <a:off x="946949" y="4162768"/>
            <a:ext cx="3384376" cy="637832"/>
          </a:xfrm>
          <a:prstGeom prst="round2Diag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latin typeface="Corbel" pitchFamily="34" charset="0"/>
                <a:cs typeface="Times New Roman" pitchFamily="18" charset="0"/>
              </a:rPr>
              <a:t>Expensive string &amp; </a:t>
            </a:r>
          </a:p>
          <a:p>
            <a:pPr algn="ctr"/>
            <a:r>
              <a:rPr lang="en-US" sz="2000" dirty="0" smtClean="0">
                <a:latin typeface="Corbel" pitchFamily="34" charset="0"/>
                <a:cs typeface="Times New Roman" pitchFamily="18" charset="0"/>
              </a:rPr>
              <a:t>PCRE pattern matching</a:t>
            </a:r>
            <a:endParaRPr lang="en-US" sz="2000" dirty="0">
              <a:latin typeface="Corbel" pitchFamily="34" charset="0"/>
              <a:cs typeface="Times New Roman" pitchFamily="18" charset="0"/>
            </a:endParaRPr>
          </a:p>
        </p:txBody>
      </p:sp>
      <p:sp>
        <p:nvSpPr>
          <p:cNvPr id="22" name="대각선 방향의 모서리가 둥근 사각형 21"/>
          <p:cNvSpPr/>
          <p:nvPr/>
        </p:nvSpPr>
        <p:spPr>
          <a:xfrm>
            <a:off x="4812675" y="3407167"/>
            <a:ext cx="3384376" cy="637832"/>
          </a:xfrm>
          <a:prstGeom prst="round2Diag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orbel" pitchFamily="34" charset="0"/>
                <a:cs typeface="Times New Roman" pitchFamily="18" charset="0"/>
              </a:rPr>
              <a:t>Multi-core packet acquisition</a:t>
            </a:r>
            <a:endParaRPr lang="en-US" sz="2000" dirty="0">
              <a:latin typeface="Corbel" pitchFamily="34" charset="0"/>
              <a:cs typeface="Times New Roman" pitchFamily="18" charset="0"/>
            </a:endParaRPr>
          </a:p>
        </p:txBody>
      </p:sp>
      <p:sp>
        <p:nvSpPr>
          <p:cNvPr id="24" name="대각선 방향의 모서리가 둥근 사각형 23"/>
          <p:cNvSpPr/>
          <p:nvPr/>
        </p:nvSpPr>
        <p:spPr>
          <a:xfrm>
            <a:off x="4812675" y="4162768"/>
            <a:ext cx="3384376" cy="637832"/>
          </a:xfrm>
          <a:prstGeom prst="round2Diag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orbel" pitchFamily="34" charset="0"/>
                <a:cs typeface="Times New Roman" pitchFamily="18" charset="0"/>
              </a:rPr>
              <a:t>Parallel processing &amp; </a:t>
            </a:r>
          </a:p>
          <a:p>
            <a:pPr algn="ctr"/>
            <a:r>
              <a:rPr lang="en-US" sz="2000" dirty="0" smtClean="0">
                <a:latin typeface="Corbel" pitchFamily="34" charset="0"/>
                <a:cs typeface="Times New Roman" pitchFamily="18" charset="0"/>
              </a:rPr>
              <a:t>GPU offloading</a:t>
            </a:r>
            <a:endParaRPr lang="en-US" sz="2000" dirty="0">
              <a:latin typeface="Corbel" pitchFamily="34" charset="0"/>
              <a:cs typeface="Times New Roman" pitchFamily="18" charset="0"/>
            </a:endParaRPr>
          </a:p>
        </p:txBody>
      </p:sp>
      <p:sp>
        <p:nvSpPr>
          <p:cNvPr id="71" name="TextBox 70"/>
          <p:cNvSpPr txBox="1"/>
          <p:nvPr/>
        </p:nvSpPr>
        <p:spPr>
          <a:xfrm>
            <a:off x="1727581" y="3048000"/>
            <a:ext cx="1823112" cy="400110"/>
          </a:xfrm>
          <a:prstGeom prst="rect">
            <a:avLst/>
          </a:prstGeom>
          <a:noFill/>
        </p:spPr>
        <p:txBody>
          <a:bodyPr wrap="square" rtlCol="0">
            <a:spAutoFit/>
          </a:bodyPr>
          <a:lstStyle/>
          <a:p>
            <a:pPr algn="ctr"/>
            <a:r>
              <a:rPr lang="en-US" sz="2000" b="1" i="1" u="sng" dirty="0" smtClean="0">
                <a:solidFill>
                  <a:schemeClr val="accent1">
                    <a:lumMod val="75000"/>
                  </a:schemeClr>
                </a:solidFill>
                <a:latin typeface="Corbel" pitchFamily="34" charset="0"/>
                <a:cs typeface="Times New Roman" pitchFamily="18" charset="0"/>
              </a:rPr>
              <a:t>Bottlenecks</a:t>
            </a:r>
            <a:endParaRPr lang="en-US" sz="2000" b="1" i="1" u="sng" dirty="0">
              <a:solidFill>
                <a:schemeClr val="accent1">
                  <a:lumMod val="75000"/>
                </a:schemeClr>
              </a:solidFill>
              <a:latin typeface="Corbel" pitchFamily="34" charset="0"/>
              <a:cs typeface="Times New Roman" pitchFamily="18" charset="0"/>
            </a:endParaRPr>
          </a:p>
        </p:txBody>
      </p:sp>
      <p:sp>
        <p:nvSpPr>
          <p:cNvPr id="72" name="TextBox 71"/>
          <p:cNvSpPr txBox="1"/>
          <p:nvPr/>
        </p:nvSpPr>
        <p:spPr>
          <a:xfrm>
            <a:off x="5593307" y="3048000"/>
            <a:ext cx="1823112" cy="400110"/>
          </a:xfrm>
          <a:prstGeom prst="rect">
            <a:avLst/>
          </a:prstGeom>
          <a:noFill/>
        </p:spPr>
        <p:txBody>
          <a:bodyPr wrap="square" rtlCol="0">
            <a:spAutoFit/>
          </a:bodyPr>
          <a:lstStyle/>
          <a:p>
            <a:pPr algn="ctr"/>
            <a:r>
              <a:rPr lang="en-US" sz="2000" b="1" i="1" u="sng" dirty="0" smtClean="0">
                <a:solidFill>
                  <a:schemeClr val="accent2">
                    <a:lumMod val="75000"/>
                  </a:schemeClr>
                </a:solidFill>
                <a:latin typeface="Corbel" pitchFamily="34" charset="0"/>
                <a:cs typeface="Times New Roman" pitchFamily="18" charset="0"/>
              </a:rPr>
              <a:t>Solutions</a:t>
            </a:r>
            <a:endParaRPr lang="en-US" sz="2000" b="1" i="1" u="sng" dirty="0">
              <a:solidFill>
                <a:schemeClr val="accent2">
                  <a:lumMod val="75000"/>
                </a:schemeClr>
              </a:solidFill>
              <a:latin typeface="Corbel" pitchFamily="34" charset="0"/>
              <a:cs typeface="Times New Roman" pitchFamily="18" charset="0"/>
            </a:endParaRPr>
          </a:p>
        </p:txBody>
      </p:sp>
      <p:cxnSp>
        <p:nvCxnSpPr>
          <p:cNvPr id="48" name="직선 화살표 연결선 47"/>
          <p:cNvCxnSpPr>
            <a:stCxn id="19" idx="0"/>
            <a:endCxn id="22" idx="2"/>
          </p:cNvCxnSpPr>
          <p:nvPr/>
        </p:nvCxnSpPr>
        <p:spPr>
          <a:xfrm>
            <a:off x="4331325" y="3726083"/>
            <a:ext cx="481350" cy="0"/>
          </a:xfrm>
          <a:prstGeom prst="straightConnector1">
            <a:avLst/>
          </a:prstGeom>
          <a:ln w="57150">
            <a:solidFill>
              <a:schemeClr val="accent6"/>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a:stCxn id="21" idx="0"/>
            <a:endCxn id="24" idx="2"/>
          </p:cNvCxnSpPr>
          <p:nvPr/>
        </p:nvCxnSpPr>
        <p:spPr>
          <a:xfrm>
            <a:off x="4331325" y="4481684"/>
            <a:ext cx="481350" cy="0"/>
          </a:xfrm>
          <a:prstGeom prst="straightConnector1">
            <a:avLst/>
          </a:prstGeom>
          <a:ln w="57150">
            <a:solidFill>
              <a:schemeClr val="accent6"/>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9" name="그룹 88"/>
          <p:cNvGrpSpPr/>
          <p:nvPr/>
        </p:nvGrpSpPr>
        <p:grpSpPr>
          <a:xfrm>
            <a:off x="1170008" y="4913450"/>
            <a:ext cx="6803985" cy="1182550"/>
            <a:chOff x="1171106" y="5212233"/>
            <a:chExt cx="6421282" cy="867086"/>
          </a:xfrm>
          <a:effectLst>
            <a:outerShdw blurRad="50800" dist="38100" dir="2700000" algn="tl" rotWithShape="0">
              <a:prstClr val="black">
                <a:alpha val="40000"/>
              </a:prstClr>
            </a:outerShdw>
          </a:effectLst>
        </p:grpSpPr>
        <p:sp>
          <p:nvSpPr>
            <p:cNvPr id="83" name="직사각형 82"/>
            <p:cNvSpPr/>
            <p:nvPr/>
          </p:nvSpPr>
          <p:spPr>
            <a:xfrm>
              <a:off x="2281802" y="5212233"/>
              <a:ext cx="5310586" cy="8670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00" dirty="0">
                  <a:solidFill>
                    <a:schemeClr val="tx1"/>
                  </a:solidFill>
                  <a:latin typeface="Corbel" pitchFamily="34" charset="0"/>
                  <a:cs typeface="Times New Roman" pitchFamily="18" charset="0"/>
                </a:rPr>
                <a:t> </a:t>
              </a:r>
              <a:r>
                <a:rPr lang="en-US" sz="2300" dirty="0" smtClean="0">
                  <a:solidFill>
                    <a:schemeClr val="tx1"/>
                  </a:solidFill>
                  <a:latin typeface="Corbel" pitchFamily="34" charset="0"/>
                  <a:cs typeface="Times New Roman" pitchFamily="18" charset="0"/>
                </a:rPr>
                <a:t>      Fastest S/W signature-based IDS: </a:t>
              </a:r>
              <a:r>
                <a:rPr lang="en-US" sz="2300" b="1" dirty="0" smtClean="0">
                  <a:solidFill>
                    <a:srgbClr val="C00000"/>
                  </a:solidFill>
                  <a:latin typeface="Corbel" pitchFamily="34" charset="0"/>
                  <a:cs typeface="Times New Roman" pitchFamily="18" charset="0"/>
                </a:rPr>
                <a:t>33Gbps</a:t>
              </a:r>
            </a:p>
            <a:p>
              <a:r>
                <a:rPr lang="en-US" sz="2300" dirty="0">
                  <a:solidFill>
                    <a:schemeClr val="tx1"/>
                  </a:solidFill>
                  <a:latin typeface="Corbel" pitchFamily="34" charset="0"/>
                  <a:cs typeface="Times New Roman" pitchFamily="18" charset="0"/>
                </a:rPr>
                <a:t> </a:t>
              </a:r>
              <a:r>
                <a:rPr lang="en-US" sz="2300" dirty="0" smtClean="0">
                  <a:solidFill>
                    <a:schemeClr val="tx1"/>
                  </a:solidFill>
                  <a:latin typeface="Corbel" pitchFamily="34" charset="0"/>
                  <a:cs typeface="Times New Roman" pitchFamily="18" charset="0"/>
                </a:rPr>
                <a:t>      100% malicious traffic: </a:t>
              </a:r>
              <a:r>
                <a:rPr lang="en-US" sz="2300" b="1" dirty="0" smtClean="0">
                  <a:solidFill>
                    <a:srgbClr val="C00000"/>
                  </a:solidFill>
                  <a:latin typeface="Corbel" pitchFamily="34" charset="0"/>
                  <a:cs typeface="Times New Roman" pitchFamily="18" charset="0"/>
                </a:rPr>
                <a:t>10 </a:t>
              </a:r>
              <a:r>
                <a:rPr lang="en-US" sz="2300" b="1" dirty="0" err="1" smtClean="0">
                  <a:solidFill>
                    <a:srgbClr val="C00000"/>
                  </a:solidFill>
                  <a:latin typeface="Corbel" pitchFamily="34" charset="0"/>
                  <a:cs typeface="Times New Roman" pitchFamily="18" charset="0"/>
                </a:rPr>
                <a:t>Gbps</a:t>
              </a:r>
              <a:endParaRPr lang="en-US" sz="2300" b="1" dirty="0" smtClean="0">
                <a:solidFill>
                  <a:srgbClr val="C00000"/>
                </a:solidFill>
                <a:latin typeface="Corbel" pitchFamily="34" charset="0"/>
                <a:cs typeface="Times New Roman" pitchFamily="18" charset="0"/>
              </a:endParaRPr>
            </a:p>
            <a:p>
              <a:r>
                <a:rPr lang="en-US" sz="2300" dirty="0" smtClean="0">
                  <a:solidFill>
                    <a:schemeClr val="tx1"/>
                  </a:solidFill>
                  <a:latin typeface="Corbel" pitchFamily="34" charset="0"/>
                  <a:cs typeface="Times New Roman" pitchFamily="18" charset="0"/>
                </a:rPr>
                <a:t>       Real network traffic: </a:t>
              </a:r>
              <a:r>
                <a:rPr lang="en-US" sz="2300" b="1" dirty="0" smtClean="0">
                  <a:solidFill>
                    <a:srgbClr val="C00000"/>
                  </a:solidFill>
                  <a:latin typeface="Corbel" pitchFamily="34" charset="0"/>
                  <a:cs typeface="Times New Roman" pitchFamily="18" charset="0"/>
                </a:rPr>
                <a:t>~24 </a:t>
              </a:r>
              <a:r>
                <a:rPr lang="en-US" sz="2300" b="1" dirty="0" err="1" smtClean="0">
                  <a:solidFill>
                    <a:srgbClr val="C00000"/>
                  </a:solidFill>
                  <a:latin typeface="Corbel" pitchFamily="34" charset="0"/>
                  <a:cs typeface="Times New Roman" pitchFamily="18" charset="0"/>
                </a:rPr>
                <a:t>Gbps</a:t>
              </a:r>
              <a:endParaRPr lang="en-US" sz="2300" b="1" dirty="0" smtClean="0">
                <a:solidFill>
                  <a:srgbClr val="C00000"/>
                </a:solidFill>
                <a:latin typeface="Corbel" pitchFamily="34" charset="0"/>
                <a:cs typeface="Times New Roman" pitchFamily="18" charset="0"/>
              </a:endParaRPr>
            </a:p>
          </p:txBody>
        </p:sp>
        <p:sp>
          <p:nvSpPr>
            <p:cNvPr id="81" name="오각형 80"/>
            <p:cNvSpPr/>
            <p:nvPr/>
          </p:nvSpPr>
          <p:spPr>
            <a:xfrm>
              <a:off x="1171106" y="5447754"/>
              <a:ext cx="1459216" cy="396044"/>
            </a:xfrm>
            <a:prstGeom prst="homePlat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Corbel" pitchFamily="34" charset="0"/>
                  <a:cs typeface="Times New Roman" pitchFamily="18" charset="0"/>
                </a:rPr>
                <a:t>Outcome</a:t>
              </a:r>
              <a:endParaRPr lang="en-US" sz="2400" b="1" dirty="0">
                <a:effectLst>
                  <a:outerShdw blurRad="38100" dist="38100" dir="2700000" algn="tl">
                    <a:srgbClr val="000000">
                      <a:alpha val="43137"/>
                    </a:srgbClr>
                  </a:outerShdw>
                </a:effectLst>
                <a:latin typeface="Corbel" pitchFamily="34" charset="0"/>
                <a:cs typeface="Times New Roman" pitchFamily="18" charset="0"/>
              </a:endParaRPr>
            </a:p>
          </p:txBody>
        </p:sp>
      </p:grpSp>
      <p:sp>
        <p:nvSpPr>
          <p:cNvPr id="2" name="Slide Number Placeholder 1"/>
          <p:cNvSpPr>
            <a:spLocks noGrp="1"/>
          </p:cNvSpPr>
          <p:nvPr>
            <p:ph type="sldNum" sz="quarter" idx="12"/>
          </p:nvPr>
        </p:nvSpPr>
        <p:spPr/>
        <p:txBody>
          <a:bodyPr/>
          <a:lstStyle/>
          <a:p>
            <a:fld id="{80285C34-FFE1-40E1-9BED-5D4F546A496F}" type="slidenum">
              <a:rPr lang="en-US" smtClean="0">
                <a:latin typeface="Corbel" pitchFamily="34" charset="0"/>
              </a:rPr>
              <a:t>6</a:t>
            </a:fld>
            <a:endParaRPr lang="en-US">
              <a:latin typeface="Corbel" pitchFamily="34" charset="0"/>
            </a:endParaRPr>
          </a:p>
        </p:txBody>
      </p:sp>
    </p:spTree>
    <p:extLst>
      <p:ext uri="{BB962C8B-B14F-4D97-AF65-F5344CB8AC3E}">
        <p14:creationId xmlns:p14="http://schemas.microsoft.com/office/powerpoint/2010/main" val="6296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9" grpId="0" animBg="1"/>
      <p:bldP spid="21" grpId="0" animBg="1"/>
      <p:bldP spid="22" grpId="0" animBg="1"/>
      <p:bldP spid="24" grpId="0" animBg="1"/>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Corbel" pitchFamily="34" charset="0"/>
              </a:rPr>
              <a:t>Challenge 1: Packet Acquisition</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smtClean="0">
                <a:latin typeface="Corbel" pitchFamily="34" charset="0"/>
              </a:rPr>
              <a:t>Default packet module: Packet </a:t>
            </a:r>
            <a:r>
              <a:rPr lang="en-US" altLang="ko-KR" sz="2000" dirty="0" err="1" smtClean="0">
                <a:latin typeface="Corbel" pitchFamily="34" charset="0"/>
              </a:rPr>
              <a:t>CAPture</a:t>
            </a:r>
            <a:r>
              <a:rPr lang="en-US" altLang="ko-KR" sz="2000" dirty="0" smtClean="0">
                <a:latin typeface="Corbel" pitchFamily="34" charset="0"/>
              </a:rPr>
              <a:t> (PCAP</a:t>
            </a:r>
            <a:r>
              <a:rPr lang="en-US" altLang="ko-KR" sz="2000" dirty="0">
                <a:latin typeface="Corbel" pitchFamily="34" charset="0"/>
              </a:rPr>
              <a:t>) </a:t>
            </a:r>
            <a:r>
              <a:rPr lang="en-US" altLang="ko-KR" sz="2000" dirty="0" smtClean="0">
                <a:latin typeface="Corbel" pitchFamily="34" charset="0"/>
              </a:rPr>
              <a:t>library</a:t>
            </a:r>
            <a:endParaRPr lang="en-US" altLang="ko-KR" sz="2000" dirty="0">
              <a:latin typeface="Corbel" pitchFamily="34" charset="0"/>
            </a:endParaRPr>
          </a:p>
          <a:p>
            <a:pPr lvl="1"/>
            <a:r>
              <a:rPr lang="en-US" altLang="ko-KR" sz="1800" dirty="0" smtClean="0">
                <a:latin typeface="Corbel" pitchFamily="34" charset="0"/>
              </a:rPr>
              <a:t>Unsuitable </a:t>
            </a:r>
            <a:r>
              <a:rPr lang="en-US" altLang="ko-KR" sz="1800" dirty="0">
                <a:latin typeface="Corbel" pitchFamily="34" charset="0"/>
              </a:rPr>
              <a:t>for multi-core </a:t>
            </a:r>
            <a:r>
              <a:rPr lang="en-US" altLang="ko-KR" sz="1800" dirty="0" smtClean="0">
                <a:latin typeface="Corbel" pitchFamily="34" charset="0"/>
              </a:rPr>
              <a:t>environment</a:t>
            </a:r>
          </a:p>
          <a:p>
            <a:pPr lvl="1"/>
            <a:r>
              <a:rPr lang="en-US" altLang="ko-KR" sz="1800" dirty="0" smtClean="0">
                <a:latin typeface="Corbel" pitchFamily="34" charset="0"/>
              </a:rPr>
              <a:t>Low </a:t>
            </a:r>
            <a:r>
              <a:rPr lang="en-US" altLang="ko-KR" sz="1800" dirty="0">
                <a:latin typeface="Corbel" pitchFamily="34" charset="0"/>
              </a:rPr>
              <a:t>p</a:t>
            </a:r>
            <a:r>
              <a:rPr lang="en-US" altLang="ko-KR" sz="1800" dirty="0" smtClean="0">
                <a:latin typeface="Corbel" pitchFamily="34" charset="0"/>
              </a:rPr>
              <a:t>erforming</a:t>
            </a:r>
          </a:p>
          <a:p>
            <a:pPr lvl="1"/>
            <a:r>
              <a:rPr lang="en-US" altLang="ko-KR" sz="1800" dirty="0" smtClean="0">
                <a:latin typeface="Corbel" pitchFamily="34" charset="0"/>
              </a:rPr>
              <a:t>More power consumption</a:t>
            </a:r>
          </a:p>
          <a:p>
            <a:r>
              <a:rPr lang="en-US" altLang="ko-KR" sz="2000" dirty="0" smtClean="0">
                <a:latin typeface="Corbel" pitchFamily="34" charset="0"/>
              </a:rPr>
              <a:t>Multi-core packet capture library is required</a:t>
            </a:r>
            <a:endParaRPr lang="en-US" altLang="ko-KR" sz="20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7</a:t>
            </a:fld>
            <a:endParaRPr lang="en-US">
              <a:latin typeface="Corbel" pitchFamily="34" charset="0"/>
            </a:endParaRPr>
          </a:p>
        </p:txBody>
      </p:sp>
      <p:grpSp>
        <p:nvGrpSpPr>
          <p:cNvPr id="6" name="그룹 83"/>
          <p:cNvGrpSpPr/>
          <p:nvPr/>
        </p:nvGrpSpPr>
        <p:grpSpPr>
          <a:xfrm>
            <a:off x="304800" y="4114800"/>
            <a:ext cx="4182206" cy="1605519"/>
            <a:chOff x="2438400" y="4419600"/>
            <a:chExt cx="4182206" cy="1605519"/>
          </a:xfrm>
          <a:effectLst>
            <a:outerShdw blurRad="50800" dist="38100" dir="2700000" algn="tl" rotWithShape="0">
              <a:prstClr val="black">
                <a:alpha val="40000"/>
              </a:prstClr>
            </a:outerShdw>
          </a:effectLst>
        </p:grpSpPr>
        <p:sp>
          <p:nvSpPr>
            <p:cNvPr id="27" name="직사각형 1164"/>
            <p:cNvSpPr/>
            <p:nvPr/>
          </p:nvSpPr>
          <p:spPr>
            <a:xfrm>
              <a:off x="2438400"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1]</a:t>
              </a:r>
            </a:p>
          </p:txBody>
        </p:sp>
        <p:sp>
          <p:nvSpPr>
            <p:cNvPr id="28" name="직사각형 1164"/>
            <p:cNvSpPr/>
            <p:nvPr/>
          </p:nvSpPr>
          <p:spPr>
            <a:xfrm>
              <a:off x="3284494"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2]</a:t>
              </a:r>
            </a:p>
          </p:txBody>
        </p:sp>
        <p:sp>
          <p:nvSpPr>
            <p:cNvPr id="29" name="직사각형 1164"/>
            <p:cNvSpPr/>
            <p:nvPr/>
          </p:nvSpPr>
          <p:spPr>
            <a:xfrm>
              <a:off x="4130588"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3]</a:t>
              </a:r>
            </a:p>
          </p:txBody>
        </p:sp>
        <p:sp>
          <p:nvSpPr>
            <p:cNvPr id="30" name="직사각형 1164"/>
            <p:cNvSpPr/>
            <p:nvPr/>
          </p:nvSpPr>
          <p:spPr>
            <a:xfrm>
              <a:off x="4976682"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4]</a:t>
              </a:r>
            </a:p>
          </p:txBody>
        </p:sp>
        <p:sp>
          <p:nvSpPr>
            <p:cNvPr id="31" name="직사각형 1164"/>
            <p:cNvSpPr/>
            <p:nvPr/>
          </p:nvSpPr>
          <p:spPr>
            <a:xfrm>
              <a:off x="5822775"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5]</a:t>
              </a:r>
            </a:p>
          </p:txBody>
        </p:sp>
        <p:sp>
          <p:nvSpPr>
            <p:cNvPr id="42" name="TextBox 41"/>
            <p:cNvSpPr txBox="1"/>
            <p:nvPr/>
          </p:nvSpPr>
          <p:spPr>
            <a:xfrm>
              <a:off x="4737153" y="5763509"/>
              <a:ext cx="1597986" cy="261610"/>
            </a:xfrm>
            <a:prstGeom prst="rect">
              <a:avLst/>
            </a:prstGeom>
            <a:solidFill>
              <a:schemeClr val="accent1">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B</a:t>
              </a:r>
              <a:endParaRPr lang="ko-KR" altLang="en-US" sz="1100" b="1" dirty="0">
                <a:latin typeface="Corbel" pitchFamily="34" charset="0"/>
                <a:cs typeface="Times New Roman" pitchFamily="18" charset="0"/>
              </a:endParaRPr>
            </a:p>
          </p:txBody>
        </p:sp>
        <p:sp>
          <p:nvSpPr>
            <p:cNvPr id="43" name="TextBox 42"/>
            <p:cNvSpPr txBox="1"/>
            <p:nvPr/>
          </p:nvSpPr>
          <p:spPr>
            <a:xfrm>
              <a:off x="2720929" y="5763509"/>
              <a:ext cx="1597986" cy="261610"/>
            </a:xfrm>
            <a:prstGeom prst="rect">
              <a:avLst/>
            </a:prstGeom>
            <a:solidFill>
              <a:schemeClr val="accent1">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A</a:t>
              </a:r>
              <a:endParaRPr lang="ko-KR" altLang="en-US" sz="1100" b="1" dirty="0">
                <a:latin typeface="Corbel" pitchFamily="34" charset="0"/>
                <a:cs typeface="Times New Roman" pitchFamily="18" charset="0"/>
              </a:endParaRPr>
            </a:p>
          </p:txBody>
        </p:sp>
      </p:grpSp>
      <p:grpSp>
        <p:nvGrpSpPr>
          <p:cNvPr id="65" name="그룹 83"/>
          <p:cNvGrpSpPr/>
          <p:nvPr/>
        </p:nvGrpSpPr>
        <p:grpSpPr>
          <a:xfrm>
            <a:off x="4648201" y="4114800"/>
            <a:ext cx="4182206" cy="1605519"/>
            <a:chOff x="2438400" y="4419600"/>
            <a:chExt cx="4182206" cy="1605519"/>
          </a:xfrm>
          <a:effectLst>
            <a:outerShdw blurRad="50800" dist="38100" dir="2700000" algn="tl" rotWithShape="0">
              <a:prstClr val="black">
                <a:alpha val="40000"/>
              </a:prstClr>
            </a:outerShdw>
          </a:effectLst>
        </p:grpSpPr>
        <p:sp>
          <p:nvSpPr>
            <p:cNvPr id="69" name="직사각형 1164"/>
            <p:cNvSpPr/>
            <p:nvPr/>
          </p:nvSpPr>
          <p:spPr>
            <a:xfrm>
              <a:off x="2438400"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7]</a:t>
              </a:r>
            </a:p>
          </p:txBody>
        </p:sp>
        <p:sp>
          <p:nvSpPr>
            <p:cNvPr id="70" name="직사각형 1164"/>
            <p:cNvSpPr/>
            <p:nvPr/>
          </p:nvSpPr>
          <p:spPr>
            <a:xfrm>
              <a:off x="3284494"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8]</a:t>
              </a:r>
            </a:p>
          </p:txBody>
        </p:sp>
        <p:sp>
          <p:nvSpPr>
            <p:cNvPr id="71" name="직사각형 1164"/>
            <p:cNvSpPr/>
            <p:nvPr/>
          </p:nvSpPr>
          <p:spPr>
            <a:xfrm>
              <a:off x="4130588"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9]</a:t>
              </a:r>
            </a:p>
          </p:txBody>
        </p:sp>
        <p:sp>
          <p:nvSpPr>
            <p:cNvPr id="72" name="직사각형 1164"/>
            <p:cNvSpPr/>
            <p:nvPr/>
          </p:nvSpPr>
          <p:spPr>
            <a:xfrm>
              <a:off x="4976682"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10]</a:t>
              </a:r>
            </a:p>
          </p:txBody>
        </p:sp>
        <p:sp>
          <p:nvSpPr>
            <p:cNvPr id="73" name="직사각형 1164"/>
            <p:cNvSpPr/>
            <p:nvPr/>
          </p:nvSpPr>
          <p:spPr>
            <a:xfrm>
              <a:off x="5822775"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11]</a:t>
              </a:r>
            </a:p>
          </p:txBody>
        </p:sp>
        <p:sp>
          <p:nvSpPr>
            <p:cNvPr id="74" name="TextBox 73"/>
            <p:cNvSpPr txBox="1"/>
            <p:nvPr/>
          </p:nvSpPr>
          <p:spPr>
            <a:xfrm>
              <a:off x="4737153" y="5763509"/>
              <a:ext cx="1597986" cy="261610"/>
            </a:xfrm>
            <a:prstGeom prst="rect">
              <a:avLst/>
            </a:prstGeom>
            <a:solidFill>
              <a:schemeClr val="accent1">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D</a:t>
              </a:r>
              <a:endParaRPr lang="ko-KR" altLang="en-US" sz="1100" b="1" dirty="0">
                <a:latin typeface="Corbel" pitchFamily="34" charset="0"/>
                <a:cs typeface="Times New Roman" pitchFamily="18" charset="0"/>
              </a:endParaRPr>
            </a:p>
          </p:txBody>
        </p:sp>
        <p:sp>
          <p:nvSpPr>
            <p:cNvPr id="75" name="TextBox 74"/>
            <p:cNvSpPr txBox="1"/>
            <p:nvPr/>
          </p:nvSpPr>
          <p:spPr>
            <a:xfrm>
              <a:off x="2720929" y="5763509"/>
              <a:ext cx="1597986" cy="261610"/>
            </a:xfrm>
            <a:prstGeom prst="rect">
              <a:avLst/>
            </a:prstGeom>
            <a:solidFill>
              <a:schemeClr val="accent1">
                <a:lumMod val="60000"/>
                <a:lumOff val="4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C</a:t>
              </a:r>
              <a:endParaRPr lang="ko-KR" altLang="en-US" sz="1100" b="1" dirty="0">
                <a:latin typeface="Corbel" pitchFamily="34" charset="0"/>
                <a:cs typeface="Times New Roman" pitchFamily="18" charset="0"/>
              </a:endParaRPr>
            </a:p>
          </p:txBody>
        </p:sp>
      </p:grpSp>
      <p:cxnSp>
        <p:nvCxnSpPr>
          <p:cNvPr id="7" name="직선 화살표 연결선 6"/>
          <p:cNvCxnSpPr>
            <a:stCxn id="43" idx="0"/>
            <a:endCxn id="27" idx="2"/>
          </p:cNvCxnSpPr>
          <p:nvPr/>
        </p:nvCxnSpPr>
        <p:spPr>
          <a:xfrm flipH="1" flipV="1">
            <a:off x="703716" y="4424919"/>
            <a:ext cx="682606" cy="1033790"/>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a:stCxn id="42" idx="0"/>
            <a:endCxn id="28" idx="2"/>
          </p:cNvCxnSpPr>
          <p:nvPr/>
        </p:nvCxnSpPr>
        <p:spPr>
          <a:xfrm flipH="1" flipV="1">
            <a:off x="1549810" y="4424919"/>
            <a:ext cx="1852736" cy="1033790"/>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a:stCxn id="75" idx="0"/>
            <a:endCxn id="69" idx="2"/>
          </p:cNvCxnSpPr>
          <p:nvPr/>
        </p:nvCxnSpPr>
        <p:spPr>
          <a:xfrm flipH="1" flipV="1">
            <a:off x="5047117" y="4424919"/>
            <a:ext cx="682606" cy="1033790"/>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a:stCxn id="74" idx="0"/>
            <a:endCxn id="70" idx="2"/>
          </p:cNvCxnSpPr>
          <p:nvPr/>
        </p:nvCxnSpPr>
        <p:spPr>
          <a:xfrm flipH="1" flipV="1">
            <a:off x="5893211" y="4424919"/>
            <a:ext cx="1852736" cy="1033790"/>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a:stCxn id="43" idx="0"/>
            <a:endCxn id="28" idx="2"/>
          </p:cNvCxnSpPr>
          <p:nvPr/>
        </p:nvCxnSpPr>
        <p:spPr>
          <a:xfrm flipV="1">
            <a:off x="1386322" y="4424919"/>
            <a:ext cx="163488"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43" idx="0"/>
            <a:endCxn id="29" idx="2"/>
          </p:cNvCxnSpPr>
          <p:nvPr/>
        </p:nvCxnSpPr>
        <p:spPr>
          <a:xfrm flipV="1">
            <a:off x="1386322" y="4424919"/>
            <a:ext cx="1009582"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a:stCxn id="43" idx="0"/>
            <a:endCxn id="30" idx="2"/>
          </p:cNvCxnSpPr>
          <p:nvPr/>
        </p:nvCxnSpPr>
        <p:spPr>
          <a:xfrm flipV="1">
            <a:off x="1386322" y="4424919"/>
            <a:ext cx="1855676"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a:stCxn id="43" idx="0"/>
            <a:endCxn id="31" idx="2"/>
          </p:cNvCxnSpPr>
          <p:nvPr/>
        </p:nvCxnSpPr>
        <p:spPr>
          <a:xfrm flipV="1">
            <a:off x="1386322" y="4424919"/>
            <a:ext cx="2701769"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a:stCxn id="42" idx="0"/>
            <a:endCxn id="27" idx="2"/>
          </p:cNvCxnSpPr>
          <p:nvPr/>
        </p:nvCxnSpPr>
        <p:spPr>
          <a:xfrm flipH="1" flipV="1">
            <a:off x="703716" y="4424919"/>
            <a:ext cx="2698830"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직선 화살표 연결선 54"/>
          <p:cNvCxnSpPr>
            <a:stCxn id="42" idx="0"/>
            <a:endCxn id="29" idx="2"/>
          </p:cNvCxnSpPr>
          <p:nvPr/>
        </p:nvCxnSpPr>
        <p:spPr>
          <a:xfrm flipH="1" flipV="1">
            <a:off x="2395904" y="4424919"/>
            <a:ext cx="1006642"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a:stCxn id="42" idx="0"/>
            <a:endCxn id="30" idx="2"/>
          </p:cNvCxnSpPr>
          <p:nvPr/>
        </p:nvCxnSpPr>
        <p:spPr>
          <a:xfrm flipH="1" flipV="1">
            <a:off x="3241998" y="4424919"/>
            <a:ext cx="160548"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직선 화살표 연결선 60"/>
          <p:cNvCxnSpPr>
            <a:stCxn id="42" idx="0"/>
            <a:endCxn id="31" idx="2"/>
          </p:cNvCxnSpPr>
          <p:nvPr/>
        </p:nvCxnSpPr>
        <p:spPr>
          <a:xfrm flipV="1">
            <a:off x="3402546" y="4424919"/>
            <a:ext cx="685545"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직선 화살표 연결선 75"/>
          <p:cNvCxnSpPr>
            <a:stCxn id="75" idx="0"/>
            <a:endCxn id="70" idx="2"/>
          </p:cNvCxnSpPr>
          <p:nvPr/>
        </p:nvCxnSpPr>
        <p:spPr>
          <a:xfrm flipV="1">
            <a:off x="5729723" y="4424919"/>
            <a:ext cx="163488"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직선 화살표 연결선 76"/>
          <p:cNvCxnSpPr>
            <a:stCxn id="75" idx="0"/>
            <a:endCxn id="71" idx="2"/>
          </p:cNvCxnSpPr>
          <p:nvPr/>
        </p:nvCxnSpPr>
        <p:spPr>
          <a:xfrm flipV="1">
            <a:off x="5729723" y="4424919"/>
            <a:ext cx="1009582"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직선 화살표 연결선 77"/>
          <p:cNvCxnSpPr>
            <a:stCxn id="75" idx="0"/>
            <a:endCxn id="72" idx="2"/>
          </p:cNvCxnSpPr>
          <p:nvPr/>
        </p:nvCxnSpPr>
        <p:spPr>
          <a:xfrm flipV="1">
            <a:off x="5729723" y="4424919"/>
            <a:ext cx="1855676"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직선 화살표 연결선 78"/>
          <p:cNvCxnSpPr>
            <a:stCxn id="75" idx="0"/>
            <a:endCxn id="73" idx="2"/>
          </p:cNvCxnSpPr>
          <p:nvPr/>
        </p:nvCxnSpPr>
        <p:spPr>
          <a:xfrm flipV="1">
            <a:off x="5729723" y="4424919"/>
            <a:ext cx="2701769"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직선 화살표 연결선 79"/>
          <p:cNvCxnSpPr>
            <a:stCxn id="74" idx="0"/>
            <a:endCxn id="69" idx="2"/>
          </p:cNvCxnSpPr>
          <p:nvPr/>
        </p:nvCxnSpPr>
        <p:spPr>
          <a:xfrm flipH="1" flipV="1">
            <a:off x="5047117" y="4424919"/>
            <a:ext cx="2698830"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직선 화살표 연결선 80"/>
          <p:cNvCxnSpPr>
            <a:stCxn id="74" idx="0"/>
            <a:endCxn id="71" idx="2"/>
          </p:cNvCxnSpPr>
          <p:nvPr/>
        </p:nvCxnSpPr>
        <p:spPr>
          <a:xfrm flipH="1" flipV="1">
            <a:off x="6739305" y="4424919"/>
            <a:ext cx="1006642"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직선 화살표 연결선 82"/>
          <p:cNvCxnSpPr>
            <a:stCxn id="74" idx="0"/>
            <a:endCxn id="72" idx="2"/>
          </p:cNvCxnSpPr>
          <p:nvPr/>
        </p:nvCxnSpPr>
        <p:spPr>
          <a:xfrm flipH="1" flipV="1">
            <a:off x="7585399" y="4424919"/>
            <a:ext cx="160548"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직선 화살표 연결선 85"/>
          <p:cNvCxnSpPr>
            <a:stCxn id="74" idx="0"/>
            <a:endCxn id="73" idx="2"/>
          </p:cNvCxnSpPr>
          <p:nvPr/>
        </p:nvCxnSpPr>
        <p:spPr>
          <a:xfrm flipV="1">
            <a:off x="7745947" y="4424919"/>
            <a:ext cx="685545" cy="1033790"/>
          </a:xfrm>
          <a:prstGeom prst="straightConnector1">
            <a:avLst/>
          </a:prstGeom>
          <a:ln w="28575">
            <a:solidFill>
              <a:schemeClr val="accent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54486" y="2057400"/>
            <a:ext cx="2547177" cy="953453"/>
          </a:xfrm>
          <a:prstGeom prst="roundRect">
            <a:avLst/>
          </a:prstGeom>
          <a:noFill/>
          <a:ln w="12700">
            <a:solidFill>
              <a:schemeClr val="accent1">
                <a:lumMod val="75000"/>
              </a:schemeClr>
            </a:solidFill>
          </a:ln>
        </p:spPr>
        <p:txBody>
          <a:bodyPr wrap="none" rtlCol="0">
            <a:spAutoFit/>
          </a:bodyPr>
          <a:lstStyle/>
          <a:p>
            <a:pPr algn="ctr"/>
            <a:r>
              <a:rPr lang="en-US" dirty="0" smtClean="0">
                <a:latin typeface="Corbel" pitchFamily="34" charset="0"/>
                <a:cs typeface="Times New Roman" pitchFamily="18" charset="0"/>
              </a:rPr>
              <a:t>Packet RX bandwidth</a:t>
            </a:r>
            <a:r>
              <a:rPr lang="en-US" baseline="30000" dirty="0" smtClean="0">
                <a:latin typeface="Corbel" pitchFamily="34" charset="0"/>
                <a:cs typeface="Times New Roman" pitchFamily="18" charset="0"/>
              </a:rPr>
              <a:t>*</a:t>
            </a:r>
          </a:p>
          <a:p>
            <a:pPr algn="ctr"/>
            <a:r>
              <a:rPr lang="en-US" sz="3200" b="1" dirty="0" smtClean="0">
                <a:solidFill>
                  <a:srgbClr val="FF0000"/>
                </a:solidFill>
                <a:latin typeface="Corbel" pitchFamily="34" charset="0"/>
                <a:cs typeface="Times New Roman" pitchFamily="18" charset="0"/>
              </a:rPr>
              <a:t>0.4-6.7 </a:t>
            </a:r>
            <a:r>
              <a:rPr lang="en-US" sz="3200" b="1" dirty="0" err="1" smtClean="0">
                <a:solidFill>
                  <a:srgbClr val="FF0000"/>
                </a:solidFill>
                <a:latin typeface="Corbel" pitchFamily="34" charset="0"/>
                <a:cs typeface="Times New Roman" pitchFamily="18" charset="0"/>
              </a:rPr>
              <a:t>Gbps</a:t>
            </a:r>
            <a:r>
              <a:rPr lang="en-US" sz="3200" b="1" dirty="0" smtClean="0">
                <a:solidFill>
                  <a:srgbClr val="FF0000"/>
                </a:solidFill>
                <a:latin typeface="Corbel" pitchFamily="34" charset="0"/>
                <a:cs typeface="Times New Roman" pitchFamily="18" charset="0"/>
              </a:rPr>
              <a:t> </a:t>
            </a:r>
          </a:p>
        </p:txBody>
      </p:sp>
      <p:sp>
        <p:nvSpPr>
          <p:cNvPr id="53" name="TextBox 52"/>
          <p:cNvSpPr txBox="1"/>
          <p:nvPr/>
        </p:nvSpPr>
        <p:spPr>
          <a:xfrm>
            <a:off x="6054486" y="3048000"/>
            <a:ext cx="2547177" cy="953453"/>
          </a:xfrm>
          <a:prstGeom prst="roundRect">
            <a:avLst/>
          </a:prstGeom>
          <a:noFill/>
          <a:ln w="12700">
            <a:solidFill>
              <a:schemeClr val="accent1">
                <a:lumMod val="75000"/>
              </a:schemeClr>
            </a:solidFill>
          </a:ln>
        </p:spPr>
        <p:txBody>
          <a:bodyPr wrap="square" rtlCol="0">
            <a:spAutoFit/>
          </a:bodyPr>
          <a:lstStyle/>
          <a:p>
            <a:pPr algn="ctr"/>
            <a:r>
              <a:rPr lang="en-US" dirty="0" smtClean="0">
                <a:latin typeface="Corbel" pitchFamily="34" charset="0"/>
                <a:cs typeface="Times New Roman" pitchFamily="18" charset="0"/>
              </a:rPr>
              <a:t>CPU utilization</a:t>
            </a:r>
          </a:p>
          <a:p>
            <a:pPr algn="ctr"/>
            <a:r>
              <a:rPr lang="en-US" sz="3200" b="1" dirty="0">
                <a:solidFill>
                  <a:srgbClr val="FF0000"/>
                </a:solidFill>
                <a:latin typeface="Corbel" pitchFamily="34" charset="0"/>
                <a:cs typeface="Times New Roman" pitchFamily="18" charset="0"/>
              </a:rPr>
              <a:t>100 % </a:t>
            </a:r>
          </a:p>
        </p:txBody>
      </p:sp>
      <p:sp>
        <p:nvSpPr>
          <p:cNvPr id="46" name="TextBox 45"/>
          <p:cNvSpPr txBox="1"/>
          <p:nvPr/>
        </p:nvSpPr>
        <p:spPr>
          <a:xfrm>
            <a:off x="457199" y="6019800"/>
            <a:ext cx="4473532" cy="369332"/>
          </a:xfrm>
          <a:prstGeom prst="rect">
            <a:avLst/>
          </a:prstGeom>
          <a:noFill/>
          <a:ln>
            <a:solidFill>
              <a:schemeClr val="accent1"/>
            </a:solidFill>
          </a:ln>
        </p:spPr>
        <p:txBody>
          <a:bodyPr wrap="square" rtlCol="0">
            <a:spAutoFit/>
          </a:bodyPr>
          <a:lstStyle/>
          <a:p>
            <a:r>
              <a:rPr lang="en-US" altLang="ko-KR" dirty="0" smtClean="0">
                <a:latin typeface="Corbel" pitchFamily="34" charset="0"/>
                <a:cs typeface="Times New Roman" pitchFamily="18" charset="0"/>
              </a:rPr>
              <a:t>* </a:t>
            </a:r>
            <a:r>
              <a:rPr lang="en-US" dirty="0">
                <a:latin typeface="Corbel" pitchFamily="34" charset="0"/>
              </a:rPr>
              <a:t>Intel Xeon X5680, 3.33 GHz, 12 MB L3 Cache</a:t>
            </a:r>
            <a:r>
              <a:rPr lang="en-US" altLang="ko-KR" dirty="0" smtClean="0">
                <a:latin typeface="Corbel" pitchFamily="34" charset="0"/>
                <a:cs typeface="Times New Roman" pitchFamily="18" charset="0"/>
              </a:rPr>
              <a:t>  </a:t>
            </a:r>
            <a:endParaRPr lang="ko-KR" altLang="en-US" dirty="0">
              <a:latin typeface="Corbel" pitchFamily="34" charset="0"/>
              <a:cs typeface="Times New Roman" pitchFamily="18" charset="0"/>
            </a:endParaRPr>
          </a:p>
        </p:txBody>
      </p:sp>
    </p:spTree>
    <p:extLst>
      <p:ext uri="{BB962C8B-B14F-4D97-AF65-F5344CB8AC3E}">
        <p14:creationId xmlns:p14="http://schemas.microsoft.com/office/powerpoint/2010/main" val="24109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00"/>
                                        <p:tgtEl>
                                          <p:spTgt spid="40"/>
                                        </p:tgtEl>
                                      </p:cBhvr>
                                    </p:animEffect>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par>
                                <p:cTn id="19" presetID="22" presetClass="entr" presetSubtype="4"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par>
                                <p:cTn id="22" presetID="2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par>
                                <p:cTn id="25" presetID="22" presetClass="entr" presetSubtype="4"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par>
                                <p:cTn id="28" presetID="22" presetClass="entr" presetSubtype="4"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par>
                                <p:cTn id="31" presetID="22" presetClass="entr" presetSubtype="4"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down)">
                                      <p:cBhvr>
                                        <p:cTn id="33" dur="500"/>
                                        <p:tgtEl>
                                          <p:spTgt spid="76"/>
                                        </p:tgtEl>
                                      </p:cBhvr>
                                    </p:animEffect>
                                  </p:childTnLst>
                                </p:cTn>
                              </p:par>
                              <p:par>
                                <p:cTn id="34" presetID="22" presetClass="entr" presetSubtype="4" fill="hold"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par>
                                <p:cTn id="37" presetID="22" presetClass="entr" presetSubtype="4"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4"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down)">
                                      <p:cBhvr>
                                        <p:cTn id="42" dur="500"/>
                                        <p:tgtEl>
                                          <p:spTgt spid="79"/>
                                        </p:tgtEl>
                                      </p:cBhvr>
                                    </p:animEffect>
                                  </p:childTnLst>
                                </p:cTn>
                              </p:par>
                              <p:par>
                                <p:cTn id="43" presetID="22" presetClass="entr" presetSubtype="4"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down)">
                                      <p:cBhvr>
                                        <p:cTn id="45" dur="500"/>
                                        <p:tgtEl>
                                          <p:spTgt spid="80"/>
                                        </p:tgtEl>
                                      </p:cBhvr>
                                    </p:animEffect>
                                  </p:childTnLst>
                                </p:cTn>
                              </p:par>
                              <p:par>
                                <p:cTn id="46" presetID="22" presetClass="entr" presetSubtype="4"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down)">
                                      <p:cBhvr>
                                        <p:cTn id="48" dur="500"/>
                                        <p:tgtEl>
                                          <p:spTgt spid="81"/>
                                        </p:tgtEl>
                                      </p:cBhvr>
                                    </p:animEffect>
                                  </p:childTnLst>
                                </p:cTn>
                              </p:par>
                              <p:par>
                                <p:cTn id="49" presetID="2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par>
                                <p:cTn id="52" presetID="22" presetClass="entr" presetSubtype="4"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down)">
                                      <p:cBhvr>
                                        <p:cTn id="5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latin typeface="Corbel" pitchFamily="34" charset="0"/>
              </a:rPr>
              <a:t>Solution: </a:t>
            </a:r>
            <a:r>
              <a:rPr lang="en-US" dirty="0" err="1" smtClean="0">
                <a:effectLst>
                  <a:outerShdw blurRad="38100" dist="38100" dir="2700000" algn="tl">
                    <a:srgbClr val="000000">
                      <a:alpha val="43137"/>
                    </a:srgbClr>
                  </a:outerShdw>
                </a:effectLst>
                <a:latin typeface="Corbel" pitchFamily="34" charset="0"/>
              </a:rPr>
              <a:t>PacketShader</a:t>
            </a:r>
            <a:r>
              <a:rPr lang="en-US" dirty="0" smtClean="0">
                <a:effectLst>
                  <a:outerShdw blurRad="38100" dist="38100" dir="2700000" algn="tl">
                    <a:srgbClr val="000000">
                      <a:alpha val="43137"/>
                    </a:srgbClr>
                  </a:outerShdw>
                </a:effectLst>
                <a:latin typeface="Corbel" pitchFamily="34" charset="0"/>
              </a:rPr>
              <a:t> I/O</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altLang="ko-KR" sz="2000" dirty="0" err="1" smtClean="0">
                <a:latin typeface="Corbel" pitchFamily="34" charset="0"/>
              </a:rPr>
              <a:t>PacketShader</a:t>
            </a:r>
            <a:r>
              <a:rPr lang="en-US" altLang="ko-KR" sz="2000" dirty="0" smtClean="0">
                <a:latin typeface="Corbel" pitchFamily="34" charset="0"/>
              </a:rPr>
              <a:t> I/O</a:t>
            </a:r>
            <a:endParaRPr lang="en-US" altLang="ko-KR" sz="2000" baseline="30000" dirty="0" smtClean="0">
              <a:latin typeface="Corbel" pitchFamily="34" charset="0"/>
            </a:endParaRPr>
          </a:p>
          <a:p>
            <a:pPr lvl="1"/>
            <a:r>
              <a:rPr lang="en-US" altLang="ko-KR" sz="1800" dirty="0" smtClean="0">
                <a:latin typeface="Corbel" pitchFamily="34" charset="0"/>
              </a:rPr>
              <a:t>Uniformly distributes </a:t>
            </a:r>
            <a:r>
              <a:rPr lang="en-US" altLang="ko-KR" sz="1800" dirty="0">
                <a:latin typeface="Corbel" pitchFamily="34" charset="0"/>
              </a:rPr>
              <a:t>packets </a:t>
            </a:r>
            <a:r>
              <a:rPr lang="en-US" altLang="ko-KR" sz="1800" dirty="0" smtClean="0">
                <a:latin typeface="Corbel" pitchFamily="34" charset="0"/>
              </a:rPr>
              <a:t>based on flow info by </a:t>
            </a:r>
            <a:r>
              <a:rPr lang="en-US" altLang="ko-KR" sz="1800" dirty="0">
                <a:latin typeface="Corbel" pitchFamily="34" charset="0"/>
              </a:rPr>
              <a:t>RSS </a:t>
            </a:r>
            <a:r>
              <a:rPr lang="en-US" altLang="ko-KR" sz="1800" dirty="0" smtClean="0">
                <a:latin typeface="Corbel" pitchFamily="34" charset="0"/>
              </a:rPr>
              <a:t>hashing </a:t>
            </a:r>
            <a:endParaRPr lang="en-US" altLang="ko-KR" sz="1800" dirty="0">
              <a:latin typeface="Corbel" pitchFamily="34" charset="0"/>
            </a:endParaRPr>
          </a:p>
          <a:p>
            <a:pPr lvl="2"/>
            <a:r>
              <a:rPr lang="en-US" altLang="ko-KR" dirty="0" smtClean="0">
                <a:latin typeface="Corbel" pitchFamily="34" charset="0"/>
              </a:rPr>
              <a:t>Source/destination </a:t>
            </a:r>
            <a:r>
              <a:rPr lang="en-US" altLang="ko-KR" dirty="0">
                <a:latin typeface="Corbel" pitchFamily="34" charset="0"/>
              </a:rPr>
              <a:t>IP addresses, port numbers, </a:t>
            </a:r>
            <a:r>
              <a:rPr lang="en-US" altLang="ko-KR" dirty="0" smtClean="0">
                <a:latin typeface="Corbel" pitchFamily="34" charset="0"/>
              </a:rPr>
              <a:t>protocol-id</a:t>
            </a:r>
          </a:p>
          <a:p>
            <a:pPr lvl="1"/>
            <a:r>
              <a:rPr lang="en-US" altLang="ko-KR" sz="1800" dirty="0" smtClean="0">
                <a:latin typeface="Corbel" pitchFamily="34" charset="0"/>
              </a:rPr>
              <a:t>1 </a:t>
            </a:r>
            <a:r>
              <a:rPr lang="en-US" altLang="ko-KR" sz="1800" dirty="0">
                <a:latin typeface="Corbel" pitchFamily="34" charset="0"/>
              </a:rPr>
              <a:t>core can read packets from RSS queues of multiple </a:t>
            </a:r>
            <a:r>
              <a:rPr lang="en-US" altLang="ko-KR" sz="1800" dirty="0" smtClean="0">
                <a:latin typeface="Corbel" pitchFamily="34" charset="0"/>
              </a:rPr>
              <a:t>NICs</a:t>
            </a:r>
          </a:p>
          <a:p>
            <a:pPr lvl="1"/>
            <a:r>
              <a:rPr lang="en-US" altLang="ko-KR" sz="1800" dirty="0" smtClean="0">
                <a:latin typeface="Corbel" pitchFamily="34" charset="0"/>
              </a:rPr>
              <a:t>Reads packets in batches (32 ~ 4096)</a:t>
            </a:r>
            <a:endParaRPr lang="en-US" altLang="ko-KR" sz="1800" dirty="0">
              <a:latin typeface="Corbel" pitchFamily="34" charset="0"/>
            </a:endParaRPr>
          </a:p>
          <a:p>
            <a:r>
              <a:rPr lang="en-US" altLang="ko-KR" sz="2000" dirty="0" smtClean="0">
                <a:latin typeface="Corbel" pitchFamily="34" charset="0"/>
              </a:rPr>
              <a:t>Symmetric Receive-Side </a:t>
            </a:r>
            <a:r>
              <a:rPr lang="en-US" altLang="ko-KR" sz="2000" dirty="0">
                <a:latin typeface="Corbel" pitchFamily="34" charset="0"/>
              </a:rPr>
              <a:t>Scaling (RSS)</a:t>
            </a:r>
          </a:p>
          <a:p>
            <a:pPr lvl="1"/>
            <a:r>
              <a:rPr lang="en-US" sz="1800" dirty="0" smtClean="0">
                <a:latin typeface="Corbel" pitchFamily="34" charset="0"/>
              </a:rPr>
              <a:t>Passes packets of 1 connection to the same queue</a:t>
            </a:r>
            <a:endParaRPr lang="en-US" sz="1800" dirty="0">
              <a:latin typeface="Corbel" pitchFamily="34" charset="0"/>
            </a:endParaRPr>
          </a:p>
        </p:txBody>
      </p:sp>
      <p:sp>
        <p:nvSpPr>
          <p:cNvPr id="4" name="Slide Number Placeholder 3"/>
          <p:cNvSpPr>
            <a:spLocks noGrp="1"/>
          </p:cNvSpPr>
          <p:nvPr>
            <p:ph type="sldNum" sz="quarter" idx="12"/>
          </p:nvPr>
        </p:nvSpPr>
        <p:spPr/>
        <p:txBody>
          <a:bodyPr/>
          <a:lstStyle/>
          <a:p>
            <a:fld id="{80285C34-FFE1-40E1-9BED-5D4F546A496F}" type="slidenum">
              <a:rPr lang="en-US" smtClean="0">
                <a:latin typeface="Corbel" pitchFamily="34" charset="0"/>
              </a:rPr>
              <a:t>8</a:t>
            </a:fld>
            <a:endParaRPr lang="en-US">
              <a:latin typeface="Corbel" pitchFamily="34" charset="0"/>
            </a:endParaRPr>
          </a:p>
        </p:txBody>
      </p:sp>
      <p:sp>
        <p:nvSpPr>
          <p:cNvPr id="46" name="TextBox 45"/>
          <p:cNvSpPr txBox="1"/>
          <p:nvPr/>
        </p:nvSpPr>
        <p:spPr>
          <a:xfrm>
            <a:off x="228600" y="6019800"/>
            <a:ext cx="8686800" cy="369332"/>
          </a:xfrm>
          <a:prstGeom prst="rect">
            <a:avLst/>
          </a:prstGeom>
          <a:noFill/>
          <a:ln>
            <a:solidFill>
              <a:schemeClr val="accent1"/>
            </a:solidFill>
          </a:ln>
        </p:spPr>
        <p:txBody>
          <a:bodyPr wrap="square" rtlCol="0">
            <a:spAutoFit/>
          </a:bodyPr>
          <a:lstStyle/>
          <a:p>
            <a:r>
              <a:rPr lang="en-US" altLang="ko-KR" dirty="0" smtClean="0">
                <a:latin typeface="Corbel" pitchFamily="34" charset="0"/>
                <a:cs typeface="Times New Roman" pitchFamily="18" charset="0"/>
              </a:rPr>
              <a:t>* S. Han</a:t>
            </a:r>
            <a:r>
              <a:rPr lang="en-US" altLang="ko-KR" dirty="0">
                <a:latin typeface="Corbel" pitchFamily="34" charset="0"/>
                <a:cs typeface="Times New Roman" pitchFamily="18" charset="0"/>
              </a:rPr>
              <a:t> </a:t>
            </a:r>
            <a:r>
              <a:rPr lang="en-US" altLang="ko-KR" dirty="0" smtClean="0">
                <a:latin typeface="Corbel" pitchFamily="34" charset="0"/>
                <a:cs typeface="Times New Roman" pitchFamily="18" charset="0"/>
              </a:rPr>
              <a:t>et al., “</a:t>
            </a:r>
            <a:r>
              <a:rPr lang="en-US" altLang="ko-KR" dirty="0" err="1" smtClean="0">
                <a:latin typeface="Corbel" pitchFamily="34" charset="0"/>
                <a:cs typeface="Times New Roman" pitchFamily="18" charset="0"/>
              </a:rPr>
              <a:t>PacketShader</a:t>
            </a:r>
            <a:r>
              <a:rPr lang="en-US" altLang="ko-KR" dirty="0" smtClean="0">
                <a:latin typeface="Corbel" pitchFamily="34" charset="0"/>
                <a:cs typeface="Times New Roman" pitchFamily="18" charset="0"/>
              </a:rPr>
              <a:t>: a GPU-accelerated software router”, ACM SIGCOMM 2010 </a:t>
            </a:r>
            <a:endParaRPr lang="ko-KR" altLang="en-US" dirty="0">
              <a:latin typeface="Corbel" pitchFamily="34" charset="0"/>
              <a:cs typeface="Times New Roman" pitchFamily="18" charset="0"/>
            </a:endParaRPr>
          </a:p>
        </p:txBody>
      </p:sp>
      <p:grpSp>
        <p:nvGrpSpPr>
          <p:cNvPr id="84" name="그룹 83"/>
          <p:cNvGrpSpPr/>
          <p:nvPr/>
        </p:nvGrpSpPr>
        <p:grpSpPr>
          <a:xfrm>
            <a:off x="2057400" y="4305300"/>
            <a:ext cx="4182207" cy="1605519"/>
            <a:chOff x="2438400" y="4419600"/>
            <a:chExt cx="4182207" cy="1605519"/>
          </a:xfrm>
          <a:effectLst>
            <a:outerShdw blurRad="50800" dist="38100" dir="2700000" algn="tl" rotWithShape="0">
              <a:prstClr val="black">
                <a:alpha val="40000"/>
              </a:prstClr>
            </a:outerShdw>
          </a:effectLst>
        </p:grpSpPr>
        <p:cxnSp>
          <p:nvCxnSpPr>
            <p:cNvPr id="74" name="직선 화살표 연결선 1173"/>
            <p:cNvCxnSpPr/>
            <p:nvPr/>
          </p:nvCxnSpPr>
          <p:spPr>
            <a:xfrm flipH="1" flipV="1">
              <a:off x="2629672" y="4729719"/>
              <a:ext cx="1"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직선 화살표 연결선 1173"/>
            <p:cNvCxnSpPr/>
            <p:nvPr/>
          </p:nvCxnSpPr>
          <p:spPr>
            <a:xfrm flipV="1">
              <a:off x="3044959" y="4729719"/>
              <a:ext cx="0"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직선 화살표 연결선 1173"/>
            <p:cNvCxnSpPr/>
            <p:nvPr/>
          </p:nvCxnSpPr>
          <p:spPr>
            <a:xfrm flipH="1" flipV="1">
              <a:off x="3475766" y="4729719"/>
              <a:ext cx="1"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직선 화살표 연결선 1173"/>
            <p:cNvCxnSpPr/>
            <p:nvPr/>
          </p:nvCxnSpPr>
          <p:spPr>
            <a:xfrm flipV="1">
              <a:off x="3891053" y="4729719"/>
              <a:ext cx="0"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직선 화살표 연결선 1173"/>
            <p:cNvCxnSpPr/>
            <p:nvPr/>
          </p:nvCxnSpPr>
          <p:spPr>
            <a:xfrm flipH="1" flipV="1">
              <a:off x="4318915" y="4729719"/>
              <a:ext cx="2946"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직선 화살표 연결선 1173"/>
            <p:cNvCxnSpPr/>
            <p:nvPr/>
          </p:nvCxnSpPr>
          <p:spPr>
            <a:xfrm flipV="1">
              <a:off x="4737147" y="4729719"/>
              <a:ext cx="6"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직선 화살표 연결선 1173"/>
            <p:cNvCxnSpPr/>
            <p:nvPr/>
          </p:nvCxnSpPr>
          <p:spPr>
            <a:xfrm flipH="1" flipV="1">
              <a:off x="5165008" y="4729719"/>
              <a:ext cx="2947"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직선 화살표 연결선 1173"/>
            <p:cNvCxnSpPr/>
            <p:nvPr/>
          </p:nvCxnSpPr>
          <p:spPr>
            <a:xfrm flipH="1" flipV="1">
              <a:off x="5580294" y="4729719"/>
              <a:ext cx="2946"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직선 화살표 연결선 1173"/>
            <p:cNvCxnSpPr/>
            <p:nvPr/>
          </p:nvCxnSpPr>
          <p:spPr>
            <a:xfrm flipH="1" flipV="1">
              <a:off x="6014049" y="4729719"/>
              <a:ext cx="2946"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직선 화살표 연결선 1173"/>
            <p:cNvCxnSpPr/>
            <p:nvPr/>
          </p:nvCxnSpPr>
          <p:spPr>
            <a:xfrm flipH="1" flipV="1">
              <a:off x="6429335" y="4729719"/>
              <a:ext cx="2946" cy="2097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38400" y="4848891"/>
              <a:ext cx="382545" cy="600164"/>
            </a:xfrm>
            <a:prstGeom prst="rect">
              <a:avLst/>
            </a:prstGeom>
            <a:solidFill>
              <a:schemeClr val="accent4">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A1</a:t>
              </a:r>
              <a:endParaRPr lang="ko-KR" altLang="en-US" sz="1100" dirty="0">
                <a:latin typeface="Corbel" pitchFamily="34" charset="0"/>
                <a:cs typeface="Times New Roman" pitchFamily="18" charset="0"/>
              </a:endParaRPr>
            </a:p>
          </p:txBody>
        </p:sp>
        <p:sp>
          <p:nvSpPr>
            <p:cNvPr id="48" name="TextBox 47"/>
            <p:cNvSpPr txBox="1"/>
            <p:nvPr/>
          </p:nvSpPr>
          <p:spPr>
            <a:xfrm>
              <a:off x="2853686" y="4848891"/>
              <a:ext cx="382545" cy="600164"/>
            </a:xfrm>
            <a:prstGeom prst="rect">
              <a:avLst/>
            </a:prstGeom>
            <a:solidFill>
              <a:schemeClr val="accent3">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B1</a:t>
              </a:r>
              <a:endParaRPr lang="ko-KR" altLang="en-US" sz="1100" dirty="0">
                <a:latin typeface="Corbel" pitchFamily="34" charset="0"/>
                <a:cs typeface="Times New Roman" pitchFamily="18" charset="0"/>
              </a:endParaRPr>
            </a:p>
          </p:txBody>
        </p:sp>
        <p:sp>
          <p:nvSpPr>
            <p:cNvPr id="49" name="TextBox 48"/>
            <p:cNvSpPr txBox="1"/>
            <p:nvPr/>
          </p:nvSpPr>
          <p:spPr>
            <a:xfrm>
              <a:off x="3284494" y="4848891"/>
              <a:ext cx="382545" cy="600164"/>
            </a:xfrm>
            <a:prstGeom prst="rect">
              <a:avLst/>
            </a:prstGeom>
            <a:solidFill>
              <a:schemeClr val="accent4">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A2</a:t>
              </a:r>
              <a:endParaRPr lang="ko-KR" altLang="en-US" sz="1100" dirty="0">
                <a:latin typeface="Corbel" pitchFamily="34" charset="0"/>
                <a:cs typeface="Times New Roman" pitchFamily="18" charset="0"/>
              </a:endParaRPr>
            </a:p>
          </p:txBody>
        </p:sp>
        <p:sp>
          <p:nvSpPr>
            <p:cNvPr id="50" name="TextBox 49"/>
            <p:cNvSpPr txBox="1"/>
            <p:nvPr/>
          </p:nvSpPr>
          <p:spPr>
            <a:xfrm>
              <a:off x="3699780" y="4848891"/>
              <a:ext cx="382545" cy="600164"/>
            </a:xfrm>
            <a:prstGeom prst="rect">
              <a:avLst/>
            </a:prstGeom>
            <a:solidFill>
              <a:schemeClr val="accent3">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B2</a:t>
              </a:r>
              <a:endParaRPr lang="ko-KR" altLang="en-US" sz="1100" dirty="0">
                <a:latin typeface="Corbel" pitchFamily="34" charset="0"/>
                <a:cs typeface="Times New Roman" pitchFamily="18" charset="0"/>
              </a:endParaRPr>
            </a:p>
          </p:txBody>
        </p:sp>
        <p:sp>
          <p:nvSpPr>
            <p:cNvPr id="51" name="TextBox 50"/>
            <p:cNvSpPr txBox="1"/>
            <p:nvPr/>
          </p:nvSpPr>
          <p:spPr>
            <a:xfrm>
              <a:off x="4130588" y="4848891"/>
              <a:ext cx="382545" cy="600164"/>
            </a:xfrm>
            <a:prstGeom prst="rect">
              <a:avLst/>
            </a:prstGeom>
            <a:solidFill>
              <a:schemeClr val="accent4">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A3</a:t>
              </a:r>
              <a:endParaRPr lang="ko-KR" altLang="en-US" sz="1100" dirty="0">
                <a:latin typeface="Corbel" pitchFamily="34" charset="0"/>
                <a:cs typeface="Times New Roman" pitchFamily="18" charset="0"/>
              </a:endParaRPr>
            </a:p>
          </p:txBody>
        </p:sp>
        <p:sp>
          <p:nvSpPr>
            <p:cNvPr id="52" name="TextBox 51"/>
            <p:cNvSpPr txBox="1"/>
            <p:nvPr/>
          </p:nvSpPr>
          <p:spPr>
            <a:xfrm>
              <a:off x="4545874" y="4848891"/>
              <a:ext cx="382545" cy="600164"/>
            </a:xfrm>
            <a:prstGeom prst="rect">
              <a:avLst/>
            </a:prstGeom>
            <a:solidFill>
              <a:schemeClr val="accent3">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B3</a:t>
              </a:r>
              <a:endParaRPr lang="ko-KR" altLang="en-US" sz="1100" dirty="0">
                <a:latin typeface="Corbel" pitchFamily="34" charset="0"/>
                <a:cs typeface="Times New Roman" pitchFamily="18" charset="0"/>
              </a:endParaRPr>
            </a:p>
          </p:txBody>
        </p:sp>
        <p:sp>
          <p:nvSpPr>
            <p:cNvPr id="53" name="TextBox 52"/>
            <p:cNvSpPr txBox="1"/>
            <p:nvPr/>
          </p:nvSpPr>
          <p:spPr>
            <a:xfrm>
              <a:off x="4976682" y="4848891"/>
              <a:ext cx="382545" cy="600164"/>
            </a:xfrm>
            <a:prstGeom prst="rect">
              <a:avLst/>
            </a:prstGeom>
            <a:solidFill>
              <a:schemeClr val="accent4">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A4</a:t>
              </a:r>
              <a:endParaRPr lang="ko-KR" altLang="en-US" sz="1100" dirty="0">
                <a:latin typeface="Corbel" pitchFamily="34" charset="0"/>
                <a:cs typeface="Times New Roman" pitchFamily="18" charset="0"/>
              </a:endParaRPr>
            </a:p>
          </p:txBody>
        </p:sp>
        <p:sp>
          <p:nvSpPr>
            <p:cNvPr id="54" name="TextBox 53"/>
            <p:cNvSpPr txBox="1"/>
            <p:nvPr/>
          </p:nvSpPr>
          <p:spPr>
            <a:xfrm>
              <a:off x="5391968" y="4848891"/>
              <a:ext cx="382545" cy="600164"/>
            </a:xfrm>
            <a:prstGeom prst="rect">
              <a:avLst/>
            </a:prstGeom>
            <a:solidFill>
              <a:schemeClr val="accent3">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B4</a:t>
              </a:r>
              <a:endParaRPr lang="ko-KR" altLang="en-US" sz="1100" dirty="0">
                <a:latin typeface="Corbel" pitchFamily="34" charset="0"/>
                <a:cs typeface="Times New Roman" pitchFamily="18" charset="0"/>
              </a:endParaRPr>
            </a:p>
          </p:txBody>
        </p:sp>
        <p:sp>
          <p:nvSpPr>
            <p:cNvPr id="55" name="TextBox 54"/>
            <p:cNvSpPr txBox="1"/>
            <p:nvPr/>
          </p:nvSpPr>
          <p:spPr>
            <a:xfrm>
              <a:off x="5822776" y="4848891"/>
              <a:ext cx="382545" cy="600164"/>
            </a:xfrm>
            <a:prstGeom prst="rect">
              <a:avLst/>
            </a:prstGeom>
            <a:solidFill>
              <a:schemeClr val="accent4">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A5</a:t>
              </a:r>
              <a:endParaRPr lang="ko-KR" altLang="en-US" sz="1100" dirty="0">
                <a:latin typeface="Corbel" pitchFamily="34" charset="0"/>
                <a:cs typeface="Times New Roman" pitchFamily="18" charset="0"/>
              </a:endParaRPr>
            </a:p>
          </p:txBody>
        </p:sp>
        <p:sp>
          <p:nvSpPr>
            <p:cNvPr id="56" name="TextBox 55"/>
            <p:cNvSpPr txBox="1"/>
            <p:nvPr/>
          </p:nvSpPr>
          <p:spPr>
            <a:xfrm>
              <a:off x="6238062" y="4848891"/>
              <a:ext cx="382545" cy="600164"/>
            </a:xfrm>
            <a:prstGeom prst="rect">
              <a:avLst/>
            </a:prstGeom>
            <a:solidFill>
              <a:schemeClr val="accent3">
                <a:lumMod val="60000"/>
                <a:lumOff val="40000"/>
              </a:schemeClr>
            </a:solidFill>
            <a:ln w="12700">
              <a:solidFill>
                <a:schemeClr val="accent1">
                  <a:lumMod val="75000"/>
                </a:schemeClr>
              </a:solidFill>
            </a:ln>
          </p:spPr>
          <p:txBody>
            <a:bodyPr wrap="square" rtlCol="0" anchor="ctr">
              <a:spAutoFit/>
            </a:bodyPr>
            <a:lstStyle/>
            <a:p>
              <a:pPr algn="ctr"/>
              <a:r>
                <a:rPr lang="en-US" altLang="ko-KR" sz="1100" dirty="0" err="1" smtClean="0">
                  <a:latin typeface="Corbel" pitchFamily="34" charset="0"/>
                  <a:cs typeface="Times New Roman" pitchFamily="18" charset="0"/>
                </a:rPr>
                <a:t>RxQ</a:t>
              </a:r>
              <a:endParaRPr lang="en-US" altLang="ko-KR" sz="1100" dirty="0" smtClean="0">
                <a:latin typeface="Corbel" pitchFamily="34" charset="0"/>
                <a:cs typeface="Times New Roman" pitchFamily="18" charset="0"/>
              </a:endParaRPr>
            </a:p>
            <a:p>
              <a:pPr algn="ctr"/>
              <a:r>
                <a:rPr lang="en-US" altLang="ko-KR" sz="1100" dirty="0" smtClean="0">
                  <a:latin typeface="Corbel" pitchFamily="34" charset="0"/>
                  <a:cs typeface="Times New Roman" pitchFamily="18" charset="0"/>
                </a:rPr>
                <a:t>B5</a:t>
              </a:r>
              <a:endParaRPr lang="ko-KR" altLang="en-US" sz="1100" dirty="0">
                <a:latin typeface="Corbel" pitchFamily="34" charset="0"/>
                <a:cs typeface="Times New Roman" pitchFamily="18" charset="0"/>
              </a:endParaRPr>
            </a:p>
          </p:txBody>
        </p:sp>
        <p:sp>
          <p:nvSpPr>
            <p:cNvPr id="57" name="직사각형 1164"/>
            <p:cNvSpPr/>
            <p:nvPr/>
          </p:nvSpPr>
          <p:spPr>
            <a:xfrm>
              <a:off x="2438400"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1]</a:t>
              </a:r>
            </a:p>
          </p:txBody>
        </p:sp>
        <p:sp>
          <p:nvSpPr>
            <p:cNvPr id="58" name="직사각형 1164"/>
            <p:cNvSpPr/>
            <p:nvPr/>
          </p:nvSpPr>
          <p:spPr>
            <a:xfrm>
              <a:off x="3284494"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2]</a:t>
              </a:r>
            </a:p>
          </p:txBody>
        </p:sp>
        <p:sp>
          <p:nvSpPr>
            <p:cNvPr id="59" name="직사각형 1164"/>
            <p:cNvSpPr/>
            <p:nvPr/>
          </p:nvSpPr>
          <p:spPr>
            <a:xfrm>
              <a:off x="4130588"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3]</a:t>
              </a:r>
            </a:p>
          </p:txBody>
        </p:sp>
        <p:sp>
          <p:nvSpPr>
            <p:cNvPr id="60" name="직사각형 1164"/>
            <p:cNvSpPr/>
            <p:nvPr/>
          </p:nvSpPr>
          <p:spPr>
            <a:xfrm>
              <a:off x="4976682"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4]</a:t>
              </a:r>
            </a:p>
          </p:txBody>
        </p:sp>
        <p:sp>
          <p:nvSpPr>
            <p:cNvPr id="61" name="직사각형 1164"/>
            <p:cNvSpPr/>
            <p:nvPr/>
          </p:nvSpPr>
          <p:spPr>
            <a:xfrm>
              <a:off x="5822775" y="4419600"/>
              <a:ext cx="797831" cy="310119"/>
            </a:xfrm>
            <a:prstGeom prst="rect">
              <a:avLst/>
            </a:prstGeom>
            <a:solidFill>
              <a:schemeClr val="accent5">
                <a:lumMod val="60000"/>
                <a:lumOff val="4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tx1"/>
                  </a:solidFill>
                  <a:latin typeface="Corbel" pitchFamily="34" charset="0"/>
                  <a:cs typeface="Times New Roman" pitchFamily="18" charset="0"/>
                </a:rPr>
                <a:t>[Core 5]</a:t>
              </a:r>
            </a:p>
          </p:txBody>
        </p:sp>
        <p:cxnSp>
          <p:nvCxnSpPr>
            <p:cNvPr id="62" name="꺾인 연결선 1227"/>
            <p:cNvCxnSpPr>
              <a:stCxn id="73" idx="0"/>
              <a:endCxn id="47" idx="2"/>
            </p:cNvCxnSpPr>
            <p:nvPr/>
          </p:nvCxnSpPr>
          <p:spPr>
            <a:xfrm rot="16200000" flipV="1">
              <a:off x="2917571" y="5161157"/>
              <a:ext cx="314454" cy="890249"/>
            </a:xfrm>
            <a:prstGeom prst="bentConnector3">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꺾인 연결선 1227"/>
            <p:cNvCxnSpPr>
              <a:stCxn id="73" idx="0"/>
              <a:endCxn id="49" idx="2"/>
            </p:cNvCxnSpPr>
            <p:nvPr/>
          </p:nvCxnSpPr>
          <p:spPr>
            <a:xfrm rot="16200000" flipV="1">
              <a:off x="3340618" y="5584204"/>
              <a:ext cx="314454" cy="44155"/>
            </a:xfrm>
            <a:prstGeom prst="bentConnector3">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꺾인 연결선 1227"/>
            <p:cNvCxnSpPr>
              <a:stCxn id="73" idx="0"/>
              <a:endCxn id="53" idx="2"/>
            </p:cNvCxnSpPr>
            <p:nvPr/>
          </p:nvCxnSpPr>
          <p:spPr>
            <a:xfrm rot="5400000" flipH="1" flipV="1">
              <a:off x="4186711" y="4782266"/>
              <a:ext cx="314454" cy="1648033"/>
            </a:xfrm>
            <a:prstGeom prst="bentConnector3">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꺾인 연결선 1227"/>
            <p:cNvCxnSpPr>
              <a:stCxn id="73" idx="0"/>
              <a:endCxn id="51" idx="2"/>
            </p:cNvCxnSpPr>
            <p:nvPr/>
          </p:nvCxnSpPr>
          <p:spPr>
            <a:xfrm rot="5400000" flipH="1" flipV="1">
              <a:off x="3763664" y="5205313"/>
              <a:ext cx="314454" cy="801939"/>
            </a:xfrm>
            <a:prstGeom prst="bentConnector3">
              <a:avLst>
                <a:gd name="adj1" fmla="val 50000"/>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꺾인 연결선 1227"/>
            <p:cNvCxnSpPr>
              <a:stCxn id="73" idx="0"/>
              <a:endCxn id="55" idx="2"/>
            </p:cNvCxnSpPr>
            <p:nvPr/>
          </p:nvCxnSpPr>
          <p:spPr>
            <a:xfrm rot="5400000" flipH="1" flipV="1">
              <a:off x="4609758" y="4359219"/>
              <a:ext cx="314454" cy="2494127"/>
            </a:xfrm>
            <a:prstGeom prst="bentConnector3">
              <a:avLst>
                <a:gd name="adj1" fmla="val 50000"/>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꺾인 연결선 1234"/>
            <p:cNvCxnSpPr>
              <a:endCxn id="56" idx="2"/>
            </p:cNvCxnSpPr>
            <p:nvPr/>
          </p:nvCxnSpPr>
          <p:spPr>
            <a:xfrm rot="5400000" flipH="1" flipV="1">
              <a:off x="5753505" y="5231696"/>
              <a:ext cx="458470" cy="893189"/>
            </a:xfrm>
            <a:prstGeom prst="bentConnector3">
              <a:avLst>
                <a:gd name="adj1" fmla="val 50000"/>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꺾인 연결선 1234"/>
            <p:cNvCxnSpPr>
              <a:endCxn id="54" idx="2"/>
            </p:cNvCxnSpPr>
            <p:nvPr/>
          </p:nvCxnSpPr>
          <p:spPr>
            <a:xfrm rot="5400000" flipH="1" flipV="1">
              <a:off x="5330458" y="5654743"/>
              <a:ext cx="458470" cy="47095"/>
            </a:xfrm>
            <a:prstGeom prst="bentConnector3">
              <a:avLst>
                <a:gd name="adj1" fmla="val 50000"/>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꺾인 연결선 1234"/>
            <p:cNvCxnSpPr>
              <a:endCxn id="52" idx="2"/>
            </p:cNvCxnSpPr>
            <p:nvPr/>
          </p:nvCxnSpPr>
          <p:spPr>
            <a:xfrm rot="16200000" flipV="1">
              <a:off x="4907412" y="5278790"/>
              <a:ext cx="458470" cy="798999"/>
            </a:xfrm>
            <a:prstGeom prst="bentConnector3">
              <a:avLst>
                <a:gd name="adj1" fmla="val 50000"/>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꺾인 연결선 1234"/>
            <p:cNvCxnSpPr>
              <a:endCxn id="50" idx="2"/>
            </p:cNvCxnSpPr>
            <p:nvPr/>
          </p:nvCxnSpPr>
          <p:spPr>
            <a:xfrm rot="16200000" flipV="1">
              <a:off x="4484365" y="4855743"/>
              <a:ext cx="458470" cy="1645093"/>
            </a:xfrm>
            <a:prstGeom prst="bentConnector3">
              <a:avLst>
                <a:gd name="adj1" fmla="val 50000"/>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꺾인 연결선 1234"/>
            <p:cNvCxnSpPr>
              <a:endCxn id="48" idx="2"/>
            </p:cNvCxnSpPr>
            <p:nvPr/>
          </p:nvCxnSpPr>
          <p:spPr>
            <a:xfrm rot="16200000" flipV="1">
              <a:off x="4061318" y="4432696"/>
              <a:ext cx="458470" cy="2491187"/>
            </a:xfrm>
            <a:prstGeom prst="bentConnector3">
              <a:avLst>
                <a:gd name="adj1" fmla="val 50000"/>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737153" y="5763509"/>
              <a:ext cx="1597986" cy="261610"/>
            </a:xfrm>
            <a:prstGeom prst="rect">
              <a:avLst/>
            </a:prstGeom>
            <a:solidFill>
              <a:schemeClr val="accent1">
                <a:lumMod val="60000"/>
                <a:lumOff val="40000"/>
              </a:schemeClr>
            </a:solidFill>
            <a:ln w="12700">
              <a:solidFill>
                <a:schemeClr val="accent1">
                  <a:lumMod val="75000"/>
                </a:schemeClr>
              </a:solidFill>
            </a:ln>
          </p:spPr>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B</a:t>
              </a:r>
              <a:endParaRPr lang="ko-KR" altLang="en-US" sz="1100" b="1" dirty="0">
                <a:latin typeface="Corbel" pitchFamily="34" charset="0"/>
                <a:cs typeface="Times New Roman" pitchFamily="18" charset="0"/>
              </a:endParaRPr>
            </a:p>
          </p:txBody>
        </p:sp>
        <p:sp>
          <p:nvSpPr>
            <p:cNvPr id="73" name="TextBox 72"/>
            <p:cNvSpPr txBox="1"/>
            <p:nvPr/>
          </p:nvSpPr>
          <p:spPr>
            <a:xfrm>
              <a:off x="2720929" y="5763509"/>
              <a:ext cx="1597986" cy="261610"/>
            </a:xfrm>
            <a:prstGeom prst="rect">
              <a:avLst/>
            </a:prstGeom>
            <a:solidFill>
              <a:schemeClr val="accent1">
                <a:lumMod val="60000"/>
                <a:lumOff val="40000"/>
              </a:schemeClr>
            </a:solidFill>
            <a:ln w="12700">
              <a:solidFill>
                <a:schemeClr val="accent1">
                  <a:lumMod val="75000"/>
                </a:schemeClr>
              </a:solidFill>
            </a:ln>
          </p:spPr>
          <p:txBody>
            <a:bodyPr wrap="square" rtlCol="0" anchor="ctr">
              <a:spAutoFit/>
            </a:bodyPr>
            <a:lstStyle/>
            <a:p>
              <a:pPr algn="ctr"/>
              <a:r>
                <a:rPr lang="en-US" altLang="ko-KR" sz="1100" b="1" dirty="0" smtClean="0">
                  <a:latin typeface="Corbel" pitchFamily="34" charset="0"/>
                  <a:cs typeface="Times New Roman" pitchFamily="18" charset="0"/>
                </a:rPr>
                <a:t>10 </a:t>
              </a:r>
              <a:r>
                <a:rPr lang="en-US" altLang="ko-KR" sz="1100" b="1" dirty="0" err="1" smtClean="0">
                  <a:latin typeface="Corbel" pitchFamily="34" charset="0"/>
                  <a:cs typeface="Times New Roman" pitchFamily="18" charset="0"/>
                </a:rPr>
                <a:t>Gbps</a:t>
              </a:r>
              <a:r>
                <a:rPr lang="en-US" altLang="ko-KR" sz="1100" b="1" dirty="0" smtClean="0">
                  <a:latin typeface="Corbel" pitchFamily="34" charset="0"/>
                  <a:cs typeface="Times New Roman" pitchFamily="18" charset="0"/>
                </a:rPr>
                <a:t> NIC A</a:t>
              </a:r>
              <a:endParaRPr lang="ko-KR" altLang="en-US" sz="1100" b="1" dirty="0">
                <a:latin typeface="Corbel" pitchFamily="34" charset="0"/>
                <a:cs typeface="Times New Roman" pitchFamily="18" charset="0"/>
              </a:endParaRPr>
            </a:p>
          </p:txBody>
        </p:sp>
      </p:grpSp>
      <p:grpSp>
        <p:nvGrpSpPr>
          <p:cNvPr id="7" name="Group 6"/>
          <p:cNvGrpSpPr/>
          <p:nvPr/>
        </p:nvGrpSpPr>
        <p:grpSpPr>
          <a:xfrm>
            <a:off x="6400800" y="3276600"/>
            <a:ext cx="2381966" cy="1259919"/>
            <a:chOff x="6344102" y="3733800"/>
            <a:chExt cx="2381966" cy="1259919"/>
          </a:xfrm>
        </p:grpSpPr>
        <p:sp>
          <p:nvSpPr>
            <p:cNvPr id="6" name="TextBox 5"/>
            <p:cNvSpPr txBox="1"/>
            <p:nvPr/>
          </p:nvSpPr>
          <p:spPr>
            <a:xfrm>
              <a:off x="6344102" y="3733800"/>
              <a:ext cx="2381966" cy="1259919"/>
            </a:xfrm>
            <a:prstGeom prst="roundRect">
              <a:avLst/>
            </a:prstGeom>
            <a:noFill/>
            <a:ln w="12700">
              <a:solidFill>
                <a:schemeClr val="accent1">
                  <a:lumMod val="75000"/>
                </a:schemeClr>
              </a:solidFill>
            </a:ln>
          </p:spPr>
          <p:txBody>
            <a:bodyPr wrap="none" rtlCol="0">
              <a:spAutoFit/>
            </a:bodyPr>
            <a:lstStyle/>
            <a:p>
              <a:pPr algn="ctr"/>
              <a:r>
                <a:rPr lang="en-US" dirty="0" smtClean="0">
                  <a:latin typeface="Corbel" pitchFamily="34" charset="0"/>
                  <a:cs typeface="Times New Roman" pitchFamily="18" charset="0"/>
                </a:rPr>
                <a:t>Packet RX bandwidth </a:t>
              </a:r>
            </a:p>
            <a:p>
              <a:pPr algn="ctr"/>
              <a:r>
                <a:rPr lang="en-US" dirty="0" smtClean="0">
                  <a:latin typeface="Corbel" pitchFamily="34" charset="0"/>
                  <a:cs typeface="Times New Roman" pitchFamily="18" charset="0"/>
                </a:rPr>
                <a:t>0.4 - 6.7 </a:t>
              </a:r>
              <a:r>
                <a:rPr lang="en-US" dirty="0" err="1" smtClean="0">
                  <a:latin typeface="Corbel" pitchFamily="34" charset="0"/>
                  <a:cs typeface="Times New Roman" pitchFamily="18" charset="0"/>
                </a:rPr>
                <a:t>Gbps</a:t>
              </a:r>
              <a:r>
                <a:rPr lang="en-US" dirty="0" smtClean="0">
                  <a:latin typeface="Corbel" pitchFamily="34" charset="0"/>
                  <a:cs typeface="Times New Roman" pitchFamily="18" charset="0"/>
                </a:rPr>
                <a:t> </a:t>
              </a:r>
            </a:p>
            <a:p>
              <a:pPr algn="ctr"/>
              <a:r>
                <a:rPr lang="en-US" sz="3200" b="1" dirty="0" smtClean="0">
                  <a:solidFill>
                    <a:srgbClr val="FF0000"/>
                  </a:solidFill>
                  <a:latin typeface="Corbel" pitchFamily="34" charset="0"/>
                  <a:cs typeface="Times New Roman" pitchFamily="18" charset="0"/>
                </a:rPr>
                <a:t>40 </a:t>
              </a:r>
              <a:r>
                <a:rPr lang="en-US" sz="3200" b="1" dirty="0" err="1" smtClean="0">
                  <a:solidFill>
                    <a:srgbClr val="FF0000"/>
                  </a:solidFill>
                  <a:latin typeface="Corbel" pitchFamily="34" charset="0"/>
                  <a:cs typeface="Times New Roman" pitchFamily="18" charset="0"/>
                </a:rPr>
                <a:t>Gbps</a:t>
              </a:r>
              <a:endParaRPr lang="en-US" sz="3200" b="1" dirty="0">
                <a:solidFill>
                  <a:srgbClr val="FF0000"/>
                </a:solidFill>
                <a:latin typeface="Corbel" pitchFamily="34" charset="0"/>
                <a:cs typeface="Times New Roman" pitchFamily="18" charset="0"/>
              </a:endParaRPr>
            </a:p>
          </p:txBody>
        </p:sp>
        <p:cxnSp>
          <p:nvCxnSpPr>
            <p:cNvPr id="12" name="직선 연결선 11"/>
            <p:cNvCxnSpPr/>
            <p:nvPr/>
          </p:nvCxnSpPr>
          <p:spPr>
            <a:xfrm>
              <a:off x="6811185" y="4276531"/>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400801" y="4615419"/>
            <a:ext cx="2381965" cy="1259919"/>
            <a:chOff x="6400801" y="5003544"/>
            <a:chExt cx="2268570" cy="1259919"/>
          </a:xfrm>
        </p:grpSpPr>
        <p:sp>
          <p:nvSpPr>
            <p:cNvPr id="100" name="TextBox 99"/>
            <p:cNvSpPr txBox="1"/>
            <p:nvPr/>
          </p:nvSpPr>
          <p:spPr>
            <a:xfrm>
              <a:off x="6400801" y="5003544"/>
              <a:ext cx="2268570" cy="1259919"/>
            </a:xfrm>
            <a:prstGeom prst="roundRect">
              <a:avLst/>
            </a:prstGeom>
            <a:noFill/>
            <a:ln w="12700">
              <a:solidFill>
                <a:schemeClr val="accent1">
                  <a:lumMod val="75000"/>
                </a:schemeClr>
              </a:solidFill>
            </a:ln>
          </p:spPr>
          <p:txBody>
            <a:bodyPr wrap="square" rtlCol="0">
              <a:spAutoFit/>
            </a:bodyPr>
            <a:lstStyle/>
            <a:p>
              <a:pPr algn="ctr"/>
              <a:r>
                <a:rPr lang="en-US" dirty="0" smtClean="0">
                  <a:latin typeface="Corbel" pitchFamily="34" charset="0"/>
                  <a:cs typeface="Times New Roman" pitchFamily="18" charset="0"/>
                </a:rPr>
                <a:t>CPU utilization </a:t>
              </a:r>
            </a:p>
            <a:p>
              <a:pPr algn="ctr"/>
              <a:r>
                <a:rPr lang="en-US" dirty="0" smtClean="0">
                  <a:latin typeface="Corbel" pitchFamily="34" charset="0"/>
                  <a:cs typeface="Times New Roman" pitchFamily="18" charset="0"/>
                </a:rPr>
                <a:t>100 % </a:t>
              </a:r>
            </a:p>
            <a:p>
              <a:pPr algn="ctr"/>
              <a:r>
                <a:rPr lang="en-US" sz="3200" b="1" dirty="0">
                  <a:solidFill>
                    <a:srgbClr val="FF0000"/>
                  </a:solidFill>
                  <a:latin typeface="Corbel" pitchFamily="34" charset="0"/>
                  <a:cs typeface="Times New Roman" pitchFamily="18" charset="0"/>
                </a:rPr>
                <a:t>16-29%</a:t>
              </a:r>
            </a:p>
          </p:txBody>
        </p:sp>
        <p:cxnSp>
          <p:nvCxnSpPr>
            <p:cNvPr id="86" name="직선 연결선 85"/>
            <p:cNvCxnSpPr/>
            <p:nvPr/>
          </p:nvCxnSpPr>
          <p:spPr>
            <a:xfrm>
              <a:off x="7197381" y="5543938"/>
              <a:ext cx="6754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838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Challenge 2: Pattern Matching</a:t>
            </a:r>
            <a:endParaRPr lang="en-US" dirty="0">
              <a:effectLst>
                <a:outerShdw blurRad="38100" dist="38100" dir="2700000" algn="tl">
                  <a:srgbClr val="000000">
                    <a:alpha val="43137"/>
                  </a:srgbClr>
                </a:outerShdw>
              </a:effectLst>
              <a:latin typeface="Corbel" pitchFamily="34" charset="0"/>
            </a:endParaRPr>
          </a:p>
        </p:txBody>
      </p:sp>
      <p:sp>
        <p:nvSpPr>
          <p:cNvPr id="3" name="내용 개체 틀 2"/>
          <p:cNvSpPr>
            <a:spLocks noGrp="1"/>
          </p:cNvSpPr>
          <p:nvPr>
            <p:ph idx="1"/>
          </p:nvPr>
        </p:nvSpPr>
        <p:spPr/>
        <p:txBody>
          <a:bodyPr>
            <a:normAutofit/>
          </a:bodyPr>
          <a:lstStyle/>
          <a:p>
            <a:r>
              <a:rPr lang="en-US" sz="2000" dirty="0" smtClean="0">
                <a:latin typeface="Corbel" pitchFamily="34" charset="0"/>
              </a:rPr>
              <a:t>CPU </a:t>
            </a:r>
            <a:r>
              <a:rPr lang="en-US" sz="2000" dirty="0">
                <a:latin typeface="Corbel" pitchFamily="34" charset="0"/>
              </a:rPr>
              <a:t>i</a:t>
            </a:r>
            <a:r>
              <a:rPr lang="en-US" sz="2000" dirty="0" smtClean="0">
                <a:latin typeface="Corbel" pitchFamily="34" charset="0"/>
              </a:rPr>
              <a:t>ntensive tasks for serial packet scanning</a:t>
            </a:r>
          </a:p>
          <a:p>
            <a:pPr lvl="1"/>
            <a:endParaRPr lang="en-US" sz="1600" dirty="0" smtClean="0">
              <a:latin typeface="Corbel" pitchFamily="34" charset="0"/>
            </a:endParaRPr>
          </a:p>
          <a:p>
            <a:r>
              <a:rPr lang="en-US" sz="2000" dirty="0" smtClean="0">
                <a:latin typeface="Corbel" pitchFamily="34" charset="0"/>
              </a:rPr>
              <a:t>Major bottlenecks</a:t>
            </a:r>
          </a:p>
          <a:p>
            <a:pPr lvl="1"/>
            <a:r>
              <a:rPr lang="en-US" sz="1800" dirty="0" smtClean="0">
                <a:latin typeface="Corbel" pitchFamily="34" charset="0"/>
              </a:rPr>
              <a:t>Multi-string matching (</a:t>
            </a:r>
            <a:r>
              <a:rPr lang="en-US" sz="1800" dirty="0" err="1" smtClean="0">
                <a:latin typeface="Corbel" pitchFamily="34" charset="0"/>
              </a:rPr>
              <a:t>Aho-Corasick</a:t>
            </a:r>
            <a:r>
              <a:rPr lang="en-US" sz="1800" dirty="0">
                <a:latin typeface="Corbel" pitchFamily="34" charset="0"/>
              </a:rPr>
              <a:t> </a:t>
            </a:r>
            <a:r>
              <a:rPr lang="en-US" sz="1800" dirty="0" smtClean="0">
                <a:latin typeface="Corbel" pitchFamily="34" charset="0"/>
              </a:rPr>
              <a:t>phase)</a:t>
            </a:r>
          </a:p>
          <a:p>
            <a:pPr lvl="1"/>
            <a:r>
              <a:rPr lang="en-US" sz="1800" dirty="0" smtClean="0">
                <a:latin typeface="Corbel" pitchFamily="34" charset="0"/>
              </a:rPr>
              <a:t>PCRE evaluation (if ‘</a:t>
            </a:r>
            <a:r>
              <a:rPr lang="en-US" sz="1800" dirty="0" err="1" smtClean="0">
                <a:latin typeface="Corbel" pitchFamily="34" charset="0"/>
                <a:cs typeface="Courier New" pitchFamily="49" charset="0"/>
              </a:rPr>
              <a:t>pcre</a:t>
            </a:r>
            <a:r>
              <a:rPr lang="en-US" sz="1800" dirty="0" smtClean="0">
                <a:latin typeface="Corbel" pitchFamily="34" charset="0"/>
              </a:rPr>
              <a:t>’ rule option exists in rule)</a:t>
            </a:r>
          </a:p>
          <a:p>
            <a:pPr lvl="1"/>
            <a:endParaRPr lang="en-US" sz="1600" dirty="0" smtClean="0">
              <a:latin typeface="Corbel" pitchFamily="34" charset="0"/>
            </a:endParaRPr>
          </a:p>
          <a:p>
            <a:r>
              <a:rPr lang="en-US" sz="2000" dirty="0" smtClean="0">
                <a:latin typeface="Corbel" pitchFamily="34" charset="0"/>
              </a:rPr>
              <a:t>On an Intel Xeon X5680, 3.33 GHz, 12 MB L3 Cache</a:t>
            </a:r>
          </a:p>
          <a:p>
            <a:pPr lvl="1"/>
            <a:r>
              <a:rPr lang="en-US" sz="1800" dirty="0" err="1" smtClean="0">
                <a:latin typeface="Corbel" pitchFamily="34" charset="0"/>
              </a:rPr>
              <a:t>Aho-Corasick</a:t>
            </a:r>
            <a:r>
              <a:rPr lang="en-US" sz="1800" dirty="0" smtClean="0">
                <a:latin typeface="Corbel" pitchFamily="34" charset="0"/>
              </a:rPr>
              <a:t> analyzing bandwidth per core: </a:t>
            </a:r>
            <a:r>
              <a:rPr lang="en-US" sz="1800" b="1" dirty="0" smtClean="0">
                <a:solidFill>
                  <a:srgbClr val="FF0000"/>
                </a:solidFill>
                <a:latin typeface="Corbel" pitchFamily="34" charset="0"/>
              </a:rPr>
              <a:t>2.15 </a:t>
            </a:r>
            <a:r>
              <a:rPr lang="en-US" sz="1800" b="1" dirty="0" err="1" smtClean="0">
                <a:solidFill>
                  <a:srgbClr val="FF0000"/>
                </a:solidFill>
                <a:latin typeface="Corbel" pitchFamily="34" charset="0"/>
              </a:rPr>
              <a:t>Gbps</a:t>
            </a:r>
            <a:endParaRPr lang="en-US" sz="1800" b="1" baseline="30000" dirty="0" smtClean="0">
              <a:solidFill>
                <a:srgbClr val="FF0000"/>
              </a:solidFill>
              <a:latin typeface="Corbel" pitchFamily="34" charset="0"/>
            </a:endParaRPr>
          </a:p>
          <a:p>
            <a:pPr lvl="1"/>
            <a:r>
              <a:rPr lang="en-US" sz="1800" dirty="0" smtClean="0">
                <a:latin typeface="Corbel" pitchFamily="34" charset="0"/>
              </a:rPr>
              <a:t>PCRE  </a:t>
            </a:r>
            <a:r>
              <a:rPr lang="en-US" sz="1800" dirty="0">
                <a:latin typeface="Corbel" pitchFamily="34" charset="0"/>
              </a:rPr>
              <a:t>analyzing bandwidth per core: </a:t>
            </a:r>
            <a:r>
              <a:rPr lang="en-US" sz="1800" b="1" dirty="0" smtClean="0">
                <a:solidFill>
                  <a:srgbClr val="FF0000"/>
                </a:solidFill>
                <a:latin typeface="Corbel" pitchFamily="34" charset="0"/>
              </a:rPr>
              <a:t>0.52 </a:t>
            </a:r>
            <a:r>
              <a:rPr lang="en-US" sz="1800" b="1" dirty="0" err="1" smtClean="0">
                <a:solidFill>
                  <a:srgbClr val="FF0000"/>
                </a:solidFill>
                <a:latin typeface="Corbel" pitchFamily="34" charset="0"/>
              </a:rPr>
              <a:t>Gbps</a:t>
            </a:r>
            <a:endParaRPr lang="en-US" sz="1800" b="1" baseline="30000" dirty="0">
              <a:solidFill>
                <a:srgbClr val="FF0000"/>
              </a:solidFill>
              <a:latin typeface="Corbel" pitchFamily="34" charset="0"/>
            </a:endParaRPr>
          </a:p>
        </p:txBody>
      </p:sp>
      <p:sp>
        <p:nvSpPr>
          <p:cNvPr id="4" name="슬라이드 번호 개체 틀 3"/>
          <p:cNvSpPr>
            <a:spLocks noGrp="1"/>
          </p:cNvSpPr>
          <p:nvPr>
            <p:ph type="sldNum" sz="quarter" idx="12"/>
          </p:nvPr>
        </p:nvSpPr>
        <p:spPr/>
        <p:txBody>
          <a:bodyPr/>
          <a:lstStyle/>
          <a:p>
            <a:fld id="{80285C34-FFE1-40E1-9BED-5D4F546A496F}" type="slidenum">
              <a:rPr lang="en-US" smtClean="0">
                <a:latin typeface="Corbel" pitchFamily="34" charset="0"/>
              </a:rPr>
              <a:t>9</a:t>
            </a:fld>
            <a:endParaRPr lang="en-US">
              <a:latin typeface="Corbel" pitchFamily="34" charset="0"/>
            </a:endParaRPr>
          </a:p>
        </p:txBody>
      </p:sp>
    </p:spTree>
    <p:extLst>
      <p:ext uri="{BB962C8B-B14F-4D97-AF65-F5344CB8AC3E}">
        <p14:creationId xmlns:p14="http://schemas.microsoft.com/office/powerpoint/2010/main" val="26079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ds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a:solidFill>
            <a:srgbClr val="002060"/>
          </a:solidFill>
          <a:prstDash val="lgDash"/>
        </a:ln>
      </a:spPr>
      <a:bodyPr vert="horz" wrap="square" lIns="0" rIns="0" rtlCol="0" anchor="ctr" anchorCtr="0">
        <a:noAutofit/>
      </a:bodyPr>
      <a:lstStyle>
        <a:defPPr>
          <a:defRPr b="1" dirty="0">
            <a:solidFill>
              <a:srgbClr val="002060"/>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9271</TotalTime>
  <Words>4876</Words>
  <Application>Microsoft Office PowerPoint</Application>
  <PresentationFormat>On-screen Show (4:3)</PresentationFormat>
  <Paragraphs>881</Paragraphs>
  <Slides>41</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Franklin Gothic Medium Cond</vt:lpstr>
      <vt:lpstr>Courier New</vt:lpstr>
      <vt:lpstr>Corbel</vt:lpstr>
      <vt:lpstr>맑은 고딕</vt:lpstr>
      <vt:lpstr>Wingdings</vt:lpstr>
      <vt:lpstr>Calibri</vt:lpstr>
      <vt:lpstr>Times New Roman</vt:lpstr>
      <vt:lpstr>Verdana</vt:lpstr>
      <vt:lpstr>Tahoma</vt:lpstr>
      <vt:lpstr>ndsl</vt:lpstr>
      <vt:lpstr>Kargus: A Highly-scalable Software-based  Intrusion Detection System</vt:lpstr>
      <vt:lpstr>Network Intrusion Detection Systems (NIDS)</vt:lpstr>
      <vt:lpstr>Hardware vs. Software</vt:lpstr>
      <vt:lpstr>Goals</vt:lpstr>
      <vt:lpstr>Typical Signature-based NIDS Architecture </vt:lpstr>
      <vt:lpstr>Contributions</vt:lpstr>
      <vt:lpstr>Challenge 1: Packet Acquisition</vt:lpstr>
      <vt:lpstr>Solution: PacketShader I/O</vt:lpstr>
      <vt:lpstr>Challenge 2: Pattern Matching</vt:lpstr>
      <vt:lpstr>Solution: GPU for Pattern Matching</vt:lpstr>
      <vt:lpstr>Optimization 1: IDS Architecture</vt:lpstr>
      <vt:lpstr>Solution: Single-process Multi-thread</vt:lpstr>
      <vt:lpstr>Architecture</vt:lpstr>
      <vt:lpstr>Optimization 2: GPU Usage</vt:lpstr>
      <vt:lpstr>Solution: Dynamic Load Balancing</vt:lpstr>
      <vt:lpstr>Optimization 3: Batched Processing</vt:lpstr>
      <vt:lpstr>Kargus Specifications</vt:lpstr>
      <vt:lpstr>IDS Benchmarking Tool</vt:lpstr>
      <vt:lpstr>Kargus Performance Evaluation</vt:lpstr>
      <vt:lpstr>Innocent Traffic Performance</vt:lpstr>
      <vt:lpstr>Malicious Traffic Performance</vt:lpstr>
      <vt:lpstr>Real Network Traffic</vt:lpstr>
      <vt:lpstr>Effects of Dynamic GPU Load Balancing</vt:lpstr>
      <vt:lpstr>Conclusion</vt:lpstr>
      <vt:lpstr>Thank You</vt:lpstr>
      <vt:lpstr>Backup Slides</vt:lpstr>
      <vt:lpstr>Kargus vs. MIDeA</vt:lpstr>
      <vt:lpstr>Kargus vs. MIDeA</vt:lpstr>
      <vt:lpstr>Kargus vs. MIDeA</vt:lpstr>
      <vt:lpstr>Kargus vs. MIDeA</vt:lpstr>
      <vt:lpstr>Kargus vs. MIDeA</vt:lpstr>
      <vt:lpstr>Kargus vs. MIDeA</vt:lpstr>
      <vt:lpstr>Receive-Side Scaling (RSS)</vt:lpstr>
      <vt:lpstr>Symmetric Receive-Side Scaling</vt:lpstr>
      <vt:lpstr>Why use a GPU?</vt:lpstr>
      <vt:lpstr>GPU Microbenchmarks – Aho-Corasick</vt:lpstr>
      <vt:lpstr>GPU Microbenchmarks – PCRE</vt:lpstr>
      <vt:lpstr>Effects of NUMA-aware Data Placement</vt:lpstr>
      <vt:lpstr>CPU-only analysis for small-sized packets </vt:lpstr>
      <vt:lpstr>Challenge 1: Packet Acquisition</vt:lpstr>
      <vt:lpstr>Solution: PacketShader* 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Proposal Talk: “Defending Against”</dc:title>
  <dc:creator>asim</dc:creator>
  <cp:lastModifiedBy>asim</cp:lastModifiedBy>
  <cp:revision>1609</cp:revision>
  <cp:lastPrinted>2012-08-30T03:52:03Z</cp:lastPrinted>
  <dcterms:created xsi:type="dcterms:W3CDTF">2012-08-06T04:32:07Z</dcterms:created>
  <dcterms:modified xsi:type="dcterms:W3CDTF">2012-11-30T05:30:32Z</dcterms:modified>
</cp:coreProperties>
</file>